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78" r:id="rId3"/>
    <p:sldId id="285" r:id="rId4"/>
    <p:sldId id="287" r:id="rId5"/>
    <p:sldId id="286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22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eller, Axel (Nokia - FR/Paris-Saclay)" userId="6b065ed8-40bf-4bd7-b1e4-242bb2fb76f9" providerId="ADAL" clId="{253611E4-2BB2-45C3-8FDC-954FE0179250}"/>
    <pc:docChg chg="undo custSel modSld">
      <pc:chgData name="Mueller, Axel (Nokia - FR/Paris-Saclay)" userId="6b065ed8-40bf-4bd7-b1e4-242bb2fb76f9" providerId="ADAL" clId="{253611E4-2BB2-45C3-8FDC-954FE0179250}" dt="2021-04-19T08:41:39.606" v="97" actId="20577"/>
      <pc:docMkLst>
        <pc:docMk/>
      </pc:docMkLst>
      <pc:sldChg chg="modSp mod">
        <pc:chgData name="Mueller, Axel (Nokia - FR/Paris-Saclay)" userId="6b065ed8-40bf-4bd7-b1e4-242bb2fb76f9" providerId="ADAL" clId="{253611E4-2BB2-45C3-8FDC-954FE0179250}" dt="2021-04-19T08:41:39.606" v="97" actId="20577"/>
        <pc:sldMkLst>
          <pc:docMk/>
          <pc:sldMk cId="4165909201" sldId="278"/>
        </pc:sldMkLst>
        <pc:spChg chg="mod">
          <ac:chgData name="Mueller, Axel (Nokia - FR/Paris-Saclay)" userId="6b065ed8-40bf-4bd7-b1e4-242bb2fb76f9" providerId="ADAL" clId="{253611E4-2BB2-45C3-8FDC-954FE0179250}" dt="2021-04-19T08:41:39.606" v="97" actId="20577"/>
          <ac:spMkLst>
            <pc:docMk/>
            <pc:sldMk cId="4165909201" sldId="278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84B925-E0B6-41DC-8C12-11A7255E3C68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5FCF9E-41E6-4EC0-BE53-EAC0E5F5D8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5567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9908-0239-47AB-9538-EE4D2EB796CB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0615-DD0C-4A78-AF1C-E56175032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9892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9908-0239-47AB-9538-EE4D2EB796CB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0615-DD0C-4A78-AF1C-E56175032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7091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9908-0239-47AB-9538-EE4D2EB796CB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0615-DD0C-4A78-AF1C-E56175032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2401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9908-0239-47AB-9538-EE4D2EB796CB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0615-DD0C-4A78-AF1C-E56175032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5547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9908-0239-47AB-9538-EE4D2EB796CB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0615-DD0C-4A78-AF1C-E56175032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5747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9908-0239-47AB-9538-EE4D2EB796CB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0615-DD0C-4A78-AF1C-E56175032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9828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9908-0239-47AB-9538-EE4D2EB796CB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0615-DD0C-4A78-AF1C-E56175032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8171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9908-0239-47AB-9538-EE4D2EB796CB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0615-DD0C-4A78-AF1C-E56175032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1054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9908-0239-47AB-9538-EE4D2EB796CB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0615-DD0C-4A78-AF1C-E56175032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5799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9908-0239-47AB-9538-EE4D2EB796CB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0615-DD0C-4A78-AF1C-E56175032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7146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9908-0239-47AB-9538-EE4D2EB796CB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0615-DD0C-4A78-AF1C-E56175032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442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F9908-0239-47AB-9538-EE4D2EB796CB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10615-DD0C-4A78-AF1C-E56175032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7551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38664" y="311524"/>
            <a:ext cx="11714672" cy="1035388"/>
          </a:xfrm>
        </p:spPr>
        <p:txBody>
          <a:bodyPr>
            <a:normAutofit fontScale="90000"/>
          </a:bodyPr>
          <a:lstStyle/>
          <a:p>
            <a:pPr algn="l">
              <a:lnSpc>
                <a:spcPct val="100000"/>
              </a:lnSpc>
            </a:pPr>
            <a:b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zh-CN" altLang="zh-CN" sz="3200" dirty="0">
                <a:latin typeface="Times New Roman" panose="02020603050405020304" pitchFamily="18" charset="0"/>
              </a:rPr>
            </a:b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b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3GPP TSG-RAN WG4 Meeting #98bis-e                                                         R4-210xxxx</a:t>
            </a:r>
            <a:b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Electronic Meeting, Apr. 12th – 20th, 2021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23358" y="4287574"/>
            <a:ext cx="9144000" cy="1655762"/>
          </a:xfrm>
        </p:spPr>
        <p:txBody>
          <a:bodyPr>
            <a:normAutofit/>
          </a:bodyPr>
          <a:lstStyle/>
          <a:p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Huawei, </a:t>
            </a:r>
            <a:r>
              <a:rPr lang="en-US" altLang="zh-CN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HiSilicon</a:t>
            </a:r>
            <a:endParaRPr lang="zh-CN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296174" y="0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CN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标题 1"/>
          <p:cNvSpPr txBox="1">
            <a:spLocks/>
          </p:cNvSpPr>
          <p:nvPr/>
        </p:nvSpPr>
        <p:spPr>
          <a:xfrm>
            <a:off x="1524000" y="1779205"/>
            <a:ext cx="9144000" cy="176455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Way forward on PUSCH 256QAM performance requirements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686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53965" y="927751"/>
            <a:ext cx="10515600" cy="544151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zh-CN" sz="2400" kern="0" dirty="0">
                <a:highlight>
                  <a:srgbClr val="00FF00"/>
                </a:highlight>
                <a:latin typeface="Times New Roman" panose="02020603050405020304" pitchFamily="18" charset="0"/>
              </a:rPr>
              <a:t>Agreements:</a:t>
            </a:r>
          </a:p>
          <a:p>
            <a:pPr lvl="0" hangingPunct="0"/>
            <a:r>
              <a:rPr lang="en-US" altLang="zh-CN" sz="2000" u="sng" dirty="0"/>
              <a:t>Applicability for PUSCH 256QAM demodulation performance requirements: </a:t>
            </a:r>
            <a:r>
              <a:rPr lang="en-US" altLang="zh-CN" sz="2000" dirty="0"/>
              <a:t>Only applied for BS manufacturers declaring that uplink 256QAM is supported.</a:t>
            </a:r>
          </a:p>
          <a:p>
            <a:pPr lvl="0" hangingPunct="0"/>
            <a:r>
              <a:rPr lang="en-GB" altLang="zh-CN" sz="2000" u="sng" dirty="0"/>
              <a:t>MCS:</a:t>
            </a:r>
            <a:r>
              <a:rPr lang="en-GB" altLang="zh-CN" sz="2000" dirty="0"/>
              <a:t> </a:t>
            </a:r>
            <a:r>
              <a:rPr lang="en-US" altLang="zh-CN" sz="2000" dirty="0"/>
              <a:t>Evaluate {MCS24, MCS22} as starting point for next meeting, based on the simulation results to decide if MCS24 is feasible, otherwise to check lower MCS22 is feasible or not.</a:t>
            </a:r>
            <a:endParaRPr lang="en-GB" altLang="zh-CN" sz="2000" dirty="0"/>
          </a:p>
          <a:p>
            <a:r>
              <a:rPr lang="en-GB" altLang="zh-CN" sz="2000" u="sng" dirty="0"/>
              <a:t>TDD pattern: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l-PL" altLang="zh-CN" sz="1600" dirty="0"/>
              <a:t>15kHz SCS: 3D1S1U, S=10D:2G:2U</a:t>
            </a:r>
            <a:endParaRPr lang="en-US" altLang="zh-CN" sz="16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pl-PL" altLang="zh-CN" sz="1600" dirty="0"/>
              <a:t>30kHz SCS: 7D1S2U, S=6D:4G:4U</a:t>
            </a:r>
            <a:endParaRPr lang="en-US" altLang="zh-CN" sz="1600" dirty="0"/>
          </a:p>
          <a:p>
            <a:r>
              <a:rPr lang="en-US" altLang="zh-CN" sz="2000" u="sng" dirty="0"/>
              <a:t>Applicability rules for TDD with different TDD patterns: </a:t>
            </a:r>
            <a:r>
              <a:rPr lang="en-US" altLang="zh-CN" sz="2000" dirty="0"/>
              <a:t>Reuse the existing applicability rules defined in section 8.1.2.1.5 of TS 38.141-1</a:t>
            </a:r>
            <a:endParaRPr lang="en-US" altLang="zh-CN" sz="2000" u="sng" dirty="0"/>
          </a:p>
          <a:p>
            <a:r>
              <a:rPr lang="en-US" altLang="zh-CN" sz="2000" u="sng" dirty="0"/>
              <a:t>PUSCH start symbol and symbol length</a:t>
            </a:r>
            <a:r>
              <a:rPr lang="en-GB" altLang="zh-CN" sz="2000" u="sng" dirty="0"/>
              <a:t>: </a:t>
            </a:r>
            <a:r>
              <a:rPr lang="en-GB" altLang="zh-CN" sz="2000" dirty="0"/>
              <a:t>S = 0, L=14.</a:t>
            </a:r>
          </a:p>
          <a:p>
            <a:r>
              <a:rPr lang="en-GB" altLang="zh-CN" sz="2000" u="sng" dirty="0"/>
              <a:t>Frequency domain allocation: </a:t>
            </a:r>
            <a:r>
              <a:rPr lang="en-US" altLang="zh-CN" sz="2000" dirty="0"/>
              <a:t>Full bandwidth frequency domain resource allocation</a:t>
            </a:r>
          </a:p>
          <a:p>
            <a:r>
              <a:rPr lang="en-GB" altLang="zh-CN" sz="2000" u="sng" dirty="0"/>
              <a:t>DM-RS type: </a:t>
            </a:r>
            <a:r>
              <a:rPr lang="en-GB" altLang="zh-CN" sz="2000" dirty="0"/>
              <a:t>Type 1 with single-symbol DM-RS.</a:t>
            </a:r>
          </a:p>
          <a:p>
            <a:r>
              <a:rPr lang="en-GB" altLang="zh-CN" sz="2000" u="sng" dirty="0"/>
              <a:t>Additional DM-RS (</a:t>
            </a:r>
            <a:r>
              <a:rPr lang="en-GB" altLang="zh-CN" sz="2000" u="sng" dirty="0" err="1"/>
              <a:t>dmrsAdditionalPosition</a:t>
            </a:r>
            <a:r>
              <a:rPr lang="en-GB" altLang="zh-CN" sz="2000" u="sng" dirty="0"/>
              <a:t>):</a:t>
            </a:r>
            <a:r>
              <a:rPr lang="en-GB" altLang="zh-CN" sz="2000" dirty="0"/>
              <a:t> pos1, FFS pos2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600" dirty="0"/>
              <a:t>Decide based on interesting companies’ feedback for next meeting</a:t>
            </a:r>
          </a:p>
          <a:p>
            <a:r>
              <a:rPr lang="en-US" altLang="zh-CN" sz="2000" u="sng" dirty="0"/>
              <a:t>PT-RS configuration: </a:t>
            </a:r>
            <a:r>
              <a:rPr lang="en-US" altLang="zh-CN" sz="2000" dirty="0"/>
              <a:t>FFS configure PT-RS.</a:t>
            </a:r>
            <a:endParaRPr lang="en-US" altLang="zh-CN" sz="2000" u="sng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600" dirty="0"/>
              <a:t>Two companies would like to study the PN impact to demodulation for 256QAM, we can discuss and decide to whether to configure PT-RS or not based on </a:t>
            </a:r>
            <a:r>
              <a:rPr lang="en-US" altLang="zh-CN" sz="1600" strike="sngStrike" dirty="0">
                <a:highlight>
                  <a:srgbClr val="FFFF00"/>
                </a:highlight>
              </a:rPr>
              <a:t>interesting companies’ </a:t>
            </a:r>
            <a:r>
              <a:rPr lang="en-US" altLang="zh-CN" sz="1600" dirty="0"/>
              <a:t>feedback </a:t>
            </a:r>
            <a:r>
              <a:rPr lang="en-US" altLang="zh-CN" sz="1600" dirty="0">
                <a:highlight>
                  <a:srgbClr val="FFFF00"/>
                </a:highlight>
              </a:rPr>
              <a:t>from all companies</a:t>
            </a:r>
            <a:r>
              <a:rPr lang="en-US" altLang="zh-CN" sz="1600" dirty="0"/>
              <a:t> in next meeting. </a:t>
            </a:r>
          </a:p>
          <a:p>
            <a:r>
              <a:rPr lang="en-GB" altLang="zh-CN" sz="2000" u="sng" dirty="0"/>
              <a:t>Phase Noise modelling: 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600" dirty="0"/>
              <a:t>Realistic phase noise modelling is left up to the contributing entities.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600" dirty="0"/>
              <a:t>Phase noise impact can be </a:t>
            </a:r>
            <a:r>
              <a:rPr lang="en-US" altLang="zh-CN" sz="1600" strike="sngStrike" dirty="0">
                <a:highlight>
                  <a:srgbClr val="FFFF00"/>
                </a:highlight>
              </a:rPr>
              <a:t>either </a:t>
            </a:r>
            <a:r>
              <a:rPr lang="en-US" altLang="zh-CN" sz="1600" dirty="0"/>
              <a:t>considered </a:t>
            </a:r>
            <a:r>
              <a:rPr lang="en-US" altLang="zh-CN" sz="1600" strike="sngStrike" dirty="0">
                <a:highlight>
                  <a:srgbClr val="FFFF00"/>
                </a:highlight>
              </a:rPr>
              <a:t>in ideal simulations or included </a:t>
            </a:r>
            <a:r>
              <a:rPr lang="en-US" altLang="zh-CN" sz="1600" dirty="0"/>
              <a:t>in impairment results based on further discussion and evaluations</a:t>
            </a:r>
            <a:r>
              <a:rPr lang="en-US" altLang="zh-CN" sz="1600"/>
              <a:t>. </a:t>
            </a:r>
            <a:endParaRPr lang="en-US" altLang="zh-CN" sz="1600" dirty="0">
              <a:highlight>
                <a:srgbClr val="FFFF00"/>
              </a:highlight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600" dirty="0"/>
              <a:t>Interesting company is welcome to do investigation on the PN impact on 256QAM performance for next meeting. </a:t>
            </a:r>
            <a:endParaRPr lang="en-GB" altLang="zh-CN" sz="1600" u="sng" dirty="0"/>
          </a:p>
        </p:txBody>
      </p:sp>
    </p:spTree>
    <p:extLst>
      <p:ext uri="{BB962C8B-B14F-4D97-AF65-F5344CB8AC3E}">
        <p14:creationId xmlns:p14="http://schemas.microsoft.com/office/powerpoint/2010/main" val="4165909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0075" y="770752"/>
            <a:ext cx="11068464" cy="573937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altLang="zh-CN" sz="5600" kern="0" dirty="0">
                <a:highlight>
                  <a:srgbClr val="00FF00"/>
                </a:highlight>
                <a:latin typeface="Times New Roman" panose="02020603050405020304" pitchFamily="18" charset="0"/>
              </a:rPr>
              <a:t>Agreements:</a:t>
            </a:r>
          </a:p>
          <a:p>
            <a:pPr>
              <a:lnSpc>
                <a:spcPct val="100000"/>
              </a:lnSpc>
              <a:spcAft>
                <a:spcPts val="900"/>
              </a:spcAft>
            </a:pPr>
            <a:r>
              <a:rPr lang="en-US" altLang="zh-CN" sz="4800" u="sng" dirty="0"/>
              <a:t>Number of HARQ transmission and RV sequence: </a:t>
            </a:r>
            <a:r>
              <a:rPr lang="en-US" altLang="zh-CN" sz="4800" dirty="0"/>
              <a:t>4 HARQ transmission with RV sequence {0,2,3,1}.</a:t>
            </a:r>
          </a:p>
          <a:p>
            <a:pPr>
              <a:lnSpc>
                <a:spcPct val="100000"/>
              </a:lnSpc>
              <a:spcAft>
                <a:spcPts val="900"/>
              </a:spcAft>
            </a:pPr>
            <a:r>
              <a:rPr lang="en-GB" altLang="zh-CN" sz="4800" u="sng" dirty="0" err="1"/>
              <a:t>Tx</a:t>
            </a:r>
            <a:r>
              <a:rPr lang="en-GB" altLang="zh-CN" sz="4800" u="sng" dirty="0"/>
              <a:t> EVM:</a:t>
            </a:r>
            <a:r>
              <a:rPr lang="en-GB" altLang="zh-CN" sz="4800" dirty="0"/>
              <a:t> </a:t>
            </a:r>
          </a:p>
          <a:p>
            <a:pPr lvl="1">
              <a:lnSpc>
                <a:spcPct val="100000"/>
              </a:lnSpc>
              <a:spcAft>
                <a:spcPts val="900"/>
              </a:spcAft>
              <a:buFont typeface="Wingdings" panose="05000000000000000000" pitchFamily="2" charset="2"/>
              <a:buChar char="Ø"/>
            </a:pPr>
            <a:r>
              <a:rPr lang="en-US" altLang="zh-CN" sz="4400" dirty="0"/>
              <a:t>Interesting companies are welcome to check the performance difference with and without </a:t>
            </a:r>
            <a:r>
              <a:rPr lang="en-US" altLang="zh-CN" sz="4400" dirty="0" err="1"/>
              <a:t>Tx</a:t>
            </a:r>
            <a:r>
              <a:rPr lang="en-US" altLang="zh-CN" sz="4400" dirty="0"/>
              <a:t> EVM (3.5% as baseline) impact considered. </a:t>
            </a:r>
          </a:p>
          <a:p>
            <a:pPr lvl="1">
              <a:lnSpc>
                <a:spcPct val="100000"/>
              </a:lnSpc>
              <a:spcAft>
                <a:spcPts val="900"/>
              </a:spcAft>
              <a:buFont typeface="Wingdings" panose="05000000000000000000" pitchFamily="2" charset="2"/>
              <a:buChar char="Ø"/>
            </a:pPr>
            <a:r>
              <a:rPr lang="en-US" altLang="zh-CN" sz="4400" dirty="0"/>
              <a:t>RAN4 will discuss and decide whether additional margin should be considered in alignment results if no </a:t>
            </a:r>
            <a:r>
              <a:rPr lang="en-US" altLang="zh-CN" sz="4400" dirty="0" err="1"/>
              <a:t>Tx</a:t>
            </a:r>
            <a:r>
              <a:rPr lang="en-US" altLang="zh-CN" sz="4400" dirty="0"/>
              <a:t> EVM modelling in next meeting as per the evaluations results.</a:t>
            </a:r>
          </a:p>
          <a:p>
            <a:pPr>
              <a:lnSpc>
                <a:spcPct val="100000"/>
              </a:lnSpc>
              <a:spcAft>
                <a:spcPts val="900"/>
              </a:spcAft>
            </a:pPr>
            <a:r>
              <a:rPr lang="en-GB" altLang="zh-CN" sz="4800" dirty="0"/>
              <a:t> </a:t>
            </a:r>
            <a:r>
              <a:rPr lang="en-GB" altLang="zh-CN" sz="4800" u="sng" dirty="0"/>
              <a:t>Test metric:</a:t>
            </a:r>
            <a:r>
              <a:rPr lang="en-GB" altLang="zh-CN" sz="4800" dirty="0"/>
              <a:t> 70% max throughput.</a:t>
            </a:r>
          </a:p>
          <a:p>
            <a:pPr>
              <a:lnSpc>
                <a:spcPct val="100000"/>
              </a:lnSpc>
              <a:spcAft>
                <a:spcPts val="900"/>
              </a:spcAft>
            </a:pPr>
            <a:r>
              <a:rPr lang="en-GB" altLang="zh-CN" sz="4800" u="sng" dirty="0"/>
              <a:t>Other test parameters: </a:t>
            </a:r>
            <a:r>
              <a:rPr lang="en-US" altLang="zh-CN" sz="4800" dirty="0"/>
              <a:t> </a:t>
            </a:r>
          </a:p>
          <a:p>
            <a:pPr lvl="1">
              <a:lnSpc>
                <a:spcPct val="120000"/>
              </a:lnSpc>
              <a:spcAft>
                <a:spcPts val="900"/>
              </a:spcAft>
              <a:buFont typeface="Wingdings" panose="05000000000000000000" pitchFamily="2" charset="2"/>
              <a:buChar char="Ø"/>
            </a:pPr>
            <a:r>
              <a:rPr lang="en-US" altLang="zh-CN" sz="4400" dirty="0"/>
              <a:t>CP: Normal</a:t>
            </a:r>
          </a:p>
          <a:p>
            <a:pPr lvl="1">
              <a:lnSpc>
                <a:spcPct val="120000"/>
              </a:lnSpc>
              <a:spcAft>
                <a:spcPts val="900"/>
              </a:spcAft>
              <a:buFont typeface="Wingdings" panose="05000000000000000000" pitchFamily="2" charset="2"/>
              <a:buChar char="Ø"/>
            </a:pPr>
            <a:r>
              <a:rPr lang="en-US" altLang="zh-CN" sz="4400" dirty="0"/>
              <a:t>SRS: Not configured </a:t>
            </a:r>
          </a:p>
          <a:p>
            <a:pPr lvl="1">
              <a:lnSpc>
                <a:spcPct val="120000"/>
              </a:lnSpc>
              <a:spcAft>
                <a:spcPts val="900"/>
              </a:spcAft>
              <a:buFont typeface="Wingdings" panose="05000000000000000000" pitchFamily="2" charset="2"/>
              <a:buChar char="Ø"/>
            </a:pPr>
            <a:r>
              <a:rPr lang="en-US" altLang="zh-CN" sz="4400" dirty="0"/>
              <a:t>Number of DM-RS CDM groups with data: 2 </a:t>
            </a:r>
          </a:p>
          <a:p>
            <a:pPr lvl="1">
              <a:lnSpc>
                <a:spcPct val="120000"/>
              </a:lnSpc>
              <a:spcAft>
                <a:spcPts val="900"/>
              </a:spcAft>
              <a:buFont typeface="Wingdings" panose="05000000000000000000" pitchFamily="2" charset="2"/>
              <a:buChar char="Ø"/>
            </a:pPr>
            <a:r>
              <a:rPr lang="en-US" altLang="zh-CN" sz="4400" dirty="0"/>
              <a:t>Ratio of PUSCH EPRE to DM-RS EPRE: -3dB </a:t>
            </a:r>
          </a:p>
          <a:p>
            <a:pPr lvl="1">
              <a:lnSpc>
                <a:spcPct val="120000"/>
              </a:lnSpc>
              <a:spcAft>
                <a:spcPts val="900"/>
              </a:spcAft>
              <a:buFont typeface="Wingdings" panose="05000000000000000000" pitchFamily="2" charset="2"/>
              <a:buChar char="Ø"/>
            </a:pPr>
            <a:r>
              <a:rPr lang="en-US" altLang="zh-CN" sz="4400" dirty="0"/>
              <a:t>DM-RS sequence generation: NID=0, </a:t>
            </a:r>
            <a:r>
              <a:rPr lang="en-US" altLang="zh-CN" sz="4400" dirty="0" err="1"/>
              <a:t>nSCID</a:t>
            </a:r>
            <a:r>
              <a:rPr lang="en-US" altLang="zh-CN" sz="4400" dirty="0"/>
              <a:t>=0 </a:t>
            </a:r>
          </a:p>
          <a:p>
            <a:pPr lvl="1">
              <a:lnSpc>
                <a:spcPct val="120000"/>
              </a:lnSpc>
              <a:spcAft>
                <a:spcPts val="900"/>
              </a:spcAft>
              <a:buFont typeface="Wingdings" panose="05000000000000000000" pitchFamily="2" charset="2"/>
              <a:buChar char="Ø"/>
            </a:pPr>
            <a:r>
              <a:rPr lang="en-US" altLang="zh-CN" sz="4400" dirty="0"/>
              <a:t>Frequency hopping: Disabled </a:t>
            </a:r>
          </a:p>
          <a:p>
            <a:pPr lvl="1">
              <a:lnSpc>
                <a:spcPct val="120000"/>
              </a:lnSpc>
              <a:spcAft>
                <a:spcPts val="900"/>
              </a:spcAft>
              <a:buFont typeface="Wingdings" panose="05000000000000000000" pitchFamily="2" charset="2"/>
              <a:buChar char="Ø"/>
            </a:pPr>
            <a:r>
              <a:rPr lang="en-US" altLang="zh-CN" sz="4400" dirty="0"/>
              <a:t>CBG-based PUSCH transmission: Disabled </a:t>
            </a:r>
          </a:p>
          <a:p>
            <a:pPr lvl="1">
              <a:lnSpc>
                <a:spcPct val="120000"/>
              </a:lnSpc>
              <a:spcAft>
                <a:spcPts val="900"/>
              </a:spcAft>
              <a:buFont typeface="Wingdings" panose="05000000000000000000" pitchFamily="2" charset="2"/>
              <a:buChar char="Ø"/>
            </a:pPr>
            <a:r>
              <a:rPr lang="en-US" altLang="zh-CN" sz="4400" dirty="0"/>
              <a:t>Timing offset: 0 </a:t>
            </a:r>
          </a:p>
          <a:p>
            <a:pPr lvl="1">
              <a:lnSpc>
                <a:spcPct val="120000"/>
              </a:lnSpc>
              <a:spcAft>
                <a:spcPts val="900"/>
              </a:spcAft>
              <a:buFont typeface="Wingdings" panose="05000000000000000000" pitchFamily="2" charset="2"/>
              <a:buChar char="Ø"/>
            </a:pPr>
            <a:r>
              <a:rPr lang="en-US" altLang="zh-CN" sz="4400" dirty="0"/>
              <a:t>Frequency offset: 0 </a:t>
            </a:r>
          </a:p>
          <a:p>
            <a:pPr lvl="1">
              <a:lnSpc>
                <a:spcPct val="120000"/>
              </a:lnSpc>
              <a:spcAft>
                <a:spcPts val="900"/>
              </a:spcAft>
              <a:buFont typeface="Wingdings" panose="05000000000000000000" pitchFamily="2" charset="2"/>
              <a:buChar char="Ø"/>
            </a:pPr>
            <a:r>
              <a:rPr lang="en-US" altLang="zh-CN" sz="4400" dirty="0"/>
              <a:t>Limited buffer rate matching: Disabled.</a:t>
            </a:r>
          </a:p>
          <a:p>
            <a:endParaRPr lang="zh-CN" altLang="zh-CN" sz="20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zh-CN" altLang="zh-CN" sz="1600" dirty="0"/>
          </a:p>
          <a:p>
            <a:pPr marL="457200" lvl="1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75708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0075" y="770752"/>
            <a:ext cx="11068464" cy="57393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000" kern="0" dirty="0">
                <a:highlight>
                  <a:srgbClr val="00FF00"/>
                </a:highlight>
                <a:latin typeface="Times New Roman" panose="02020603050405020304" pitchFamily="18" charset="0"/>
              </a:rPr>
              <a:t>Agreements:</a:t>
            </a:r>
          </a:p>
          <a:p>
            <a:r>
              <a:rPr lang="en-GB" altLang="zh-CN" sz="2100" dirty="0"/>
              <a:t>Waveform: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altLang="zh-CN" sz="1600" dirty="0"/>
              <a:t>CP-OFDM only.</a:t>
            </a:r>
          </a:p>
          <a:p>
            <a:r>
              <a:rPr lang="en-GB" altLang="zh-CN" sz="2100" dirty="0"/>
              <a:t>Propagation condition: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altLang="zh-CN" sz="1500" dirty="0"/>
              <a:t>TDLA30-10 Low</a:t>
            </a:r>
            <a:endParaRPr lang="zh-CN" altLang="zh-CN" sz="2000" dirty="0"/>
          </a:p>
          <a:p>
            <a:pPr marL="228600" lvl="1">
              <a:spcBef>
                <a:spcPts val="1000"/>
              </a:spcBef>
            </a:pPr>
            <a:r>
              <a:rPr lang="en-GB" altLang="zh-CN" sz="2100" u="sng" dirty="0"/>
              <a:t>PUSCH mapping type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altLang="zh-CN" sz="1600" dirty="0"/>
              <a:t>Type A and Type B with reusing the existing applicability rule </a:t>
            </a:r>
            <a:r>
              <a:rPr lang="en-US" altLang="zh-CN" sz="1600" dirty="0"/>
              <a:t>defined in section 8.1.2.1.3 of TS 38.141-1</a:t>
            </a:r>
            <a:r>
              <a:rPr lang="en-GB" altLang="zh-CN" sz="1600" dirty="0"/>
              <a:t> </a:t>
            </a:r>
            <a:endParaRPr lang="en-US" altLang="zh-CN" sz="1600" dirty="0"/>
          </a:p>
          <a:p>
            <a:pPr>
              <a:lnSpc>
                <a:spcPct val="100000"/>
              </a:lnSpc>
              <a:spcAft>
                <a:spcPts val="900"/>
              </a:spcAft>
            </a:pPr>
            <a:r>
              <a:rPr lang="en-GB" altLang="zh-CN" sz="2000" u="sng" dirty="0"/>
              <a:t>FRC: </a:t>
            </a:r>
            <a:r>
              <a:rPr lang="en-US" altLang="zh-CN" sz="2000" dirty="0"/>
              <a:t>Discuss the FRC after MCS, DM-RS pattern, BW and Rank are finalized.</a:t>
            </a:r>
          </a:p>
          <a:p>
            <a:pPr marL="0" indent="0">
              <a:buNone/>
            </a:pPr>
            <a:endParaRPr lang="zh-CN" altLang="zh-CN" sz="20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zh-CN" altLang="zh-CN" sz="1600" dirty="0"/>
          </a:p>
          <a:p>
            <a:pPr marL="457200" lvl="1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50486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0075" y="719960"/>
            <a:ext cx="11068464" cy="579017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Open issues:</a:t>
            </a:r>
          </a:p>
          <a:p>
            <a:r>
              <a:rPr lang="en-GB" altLang="zh-CN" sz="2100" u="sng" dirty="0"/>
              <a:t>Number of </a:t>
            </a:r>
            <a:r>
              <a:rPr lang="en-GB" altLang="zh-CN" sz="2100" u="sng" dirty="0" err="1"/>
              <a:t>Tx</a:t>
            </a:r>
            <a:r>
              <a:rPr lang="en-GB" altLang="zh-CN" sz="2100" u="sng" dirty="0"/>
              <a:t>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altLang="zh-CN" sz="1600" dirty="0"/>
              <a:t>Option 1: Only 1Tx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altLang="zh-CN" sz="1600" dirty="0"/>
              <a:t>Option 2: Both 1Tx and 2Tx</a:t>
            </a:r>
          </a:p>
          <a:p>
            <a:r>
              <a:rPr lang="en-GB" altLang="zh-CN" sz="2000" dirty="0"/>
              <a:t>Number of Rx: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altLang="zh-CN" sz="1600" dirty="0"/>
              <a:t>Option 1: 2/8 Rx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altLang="zh-CN" sz="1600" dirty="0"/>
              <a:t>Option 2: 2/4/8 Rx</a:t>
            </a:r>
          </a:p>
          <a:p>
            <a:r>
              <a:rPr lang="en-GB" altLang="zh-CN" sz="2000" dirty="0"/>
              <a:t>Number of layers: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600" dirty="0"/>
              <a:t>Option 1: Only 1 layer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600" dirty="0"/>
              <a:t>Option 2: Both of 1 and 2 layers</a:t>
            </a:r>
          </a:p>
          <a:p>
            <a:pPr marL="228600" lvl="1">
              <a:spcBef>
                <a:spcPts val="1000"/>
              </a:spcBef>
            </a:pPr>
            <a:r>
              <a:rPr lang="en-GB" altLang="zh-CN" sz="2100" u="sng" dirty="0"/>
              <a:t>SCS and bandwidth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altLang="zh-CN" sz="1600" dirty="0"/>
              <a:t>15kHz SCS:</a:t>
            </a:r>
          </a:p>
          <a:p>
            <a:pPr marL="914400" lvl="2" indent="0">
              <a:buNone/>
            </a:pPr>
            <a:r>
              <a:rPr lang="en-GB" altLang="zh-CN" sz="1200" dirty="0"/>
              <a:t>- Option 1:5MHz and 10MHz </a:t>
            </a:r>
          </a:p>
          <a:p>
            <a:pPr marL="914400" lvl="2" indent="0">
              <a:buNone/>
            </a:pPr>
            <a:r>
              <a:rPr lang="en-GB" altLang="zh-CN" sz="1200" dirty="0"/>
              <a:t>- Option 2: 5MHz, 10MHz and 20MHz.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altLang="zh-CN" sz="1600" dirty="0"/>
              <a:t>30kHz SCS</a:t>
            </a:r>
          </a:p>
          <a:p>
            <a:pPr marL="914400" lvl="2" indent="0">
              <a:buNone/>
            </a:pPr>
            <a:r>
              <a:rPr lang="en-GB" altLang="zh-CN" sz="1200" dirty="0"/>
              <a:t>- Option 1:10MHz and 40MHz </a:t>
            </a:r>
          </a:p>
          <a:p>
            <a:pPr marL="914400" lvl="2" indent="0">
              <a:buNone/>
            </a:pPr>
            <a:r>
              <a:rPr lang="en-GB" altLang="zh-CN" sz="1200" dirty="0"/>
              <a:t>- Option 2:10MHz, 20MHz, 40MHz and 100MHz.</a:t>
            </a:r>
          </a:p>
          <a:p>
            <a:pPr marL="228600" lvl="1">
              <a:spcBef>
                <a:spcPts val="1000"/>
              </a:spcBef>
            </a:pPr>
            <a:r>
              <a:rPr lang="en-US" altLang="zh-CN" sz="2100" u="sng" dirty="0"/>
              <a:t>Applicability rule for different antenna configurations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600" dirty="0"/>
              <a:t>Option 1: Reuse the existing test applicability rule defined in clause 8.1.2.0 of TS38.141-1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600" dirty="0"/>
              <a:t>Other options</a:t>
            </a:r>
          </a:p>
          <a:p>
            <a:pPr marL="228600" lvl="1">
              <a:spcBef>
                <a:spcPts val="1000"/>
              </a:spcBef>
            </a:pPr>
            <a:r>
              <a:rPr lang="en-US" altLang="zh-CN" sz="2100" u="sng" dirty="0"/>
              <a:t>Applicability rules for different SCS and CBW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600" dirty="0"/>
              <a:t>Option 1:  Reuse the existing applicability rules defined in sections 8.1.2.1.1 and 8.1.2.1.2 of TS 38.141-1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600" dirty="0"/>
              <a:t>Other options.</a:t>
            </a:r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zh-CN" altLang="zh-CN" sz="1600" dirty="0"/>
          </a:p>
          <a:p>
            <a:pPr marL="457200" lvl="1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57404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12661</TotalTime>
  <Words>639</Words>
  <Application>Microsoft Office PowerPoint</Application>
  <PresentationFormat>Widescreen</PresentationFormat>
  <Paragraphs>80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Wingdings</vt:lpstr>
      <vt:lpstr>Office 主题</vt:lpstr>
      <vt:lpstr>            3GPP TSG-RAN WG4 Meeting #98bis-e                                                         R4-210xxxx Electronic Meeting, Apr. 12th – 20th, 2021</vt:lpstr>
      <vt:lpstr>PowerPoint Presentation</vt:lpstr>
      <vt:lpstr>PowerPoint Presentation</vt:lpstr>
      <vt:lpstr>PowerPoint Presentation</vt:lpstr>
      <vt:lpstr>PowerPoint Presentation</vt:lpstr>
    </vt:vector>
  </TitlesOfParts>
  <Company>Huawei Technologies Co.,Ltd.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TSG-RAN WG4 Meeting  #94-e                 R4-20xxxx   Electronic Meeting, Feb.24th – Mar.6th 2020</dc:title>
  <dc:creator>Huawei</dc:creator>
  <cp:lastModifiedBy>Moderator</cp:lastModifiedBy>
  <cp:revision>134</cp:revision>
  <dcterms:created xsi:type="dcterms:W3CDTF">2020-02-29T07:12:05Z</dcterms:created>
  <dcterms:modified xsi:type="dcterms:W3CDTF">2021-04-19T08:41:41Z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(3)S/1aCQ9OZWE2OK2RHok4nFzjoVj57x2KwbOFpZ+T8DD8+xea5LANpl/lzvqozW3630cf+6aE
IJ+Cizsul32e3Ww8DuQO9mqfo+vBCvGINsKmhQRa9xMH/uuw3glm4N9MZraQM55j1zOSJkCJ
v5LIRl51BYTfggL77nVzKoc+2Nt7li/q61/4pAjNYf9yWMJ5JP8KZu4bsP9Kl5NUM6acIJFn
uRqxd3o9EmMXTsUbhm</vt:lpwstr>
  </property>
  <property fmtid="{D5CDD505-2E9C-101B-9397-08002B2CF9AE}" pid="3" name="_2015_ms_pID_7253431">
    <vt:lpwstr>cugLNX9tm5G3z0HVyihS6tmW07LUnyCxt8ErG2ddX04wRJGfQBShEm
ynqpw13C58sgCAZVEosLSP+GMf559CJtCVZ/NH4KP5p95W5nEkiD5fqoqSPVpz7N6J8Sjd72
8MXZRnE9qc4RzPz56DovphUAEyNijdeL5irjUzdJqGIKo8ENMU3JBe4JXqlaTBJqpqoTIMr+
EqRN6zzaV+Nir2i5xJRN8QXQ5lvf7qM2Di1G</vt:lpwstr>
  </property>
  <property fmtid="{D5CDD505-2E9C-101B-9397-08002B2CF9AE}" pid="4" name="_2015_ms_pID_7253432">
    <vt:lpwstr>Lg==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1618584317</vt:lpwstr>
  </property>
</Properties>
</file>