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8" r:id="rId3"/>
    <p:sldId id="285" r:id="rId4"/>
    <p:sldId id="287" r:id="rId5"/>
    <p:sldId id="286" r:id="rId6"/>
    <p:sldId id="288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4B925-E0B6-41DC-8C12-11A7255E3C68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CF9E-41E6-4EC0-BE53-EAC0E5F5D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56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89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0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40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5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7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1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05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79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1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9908-0239-47AB-9538-EE4D2EB796CB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5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8664" y="311524"/>
            <a:ext cx="11714672" cy="1035388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zh-CN" sz="3200" dirty="0" smtClean="0">
                <a:latin typeface="Times New Roman" panose="02020603050405020304" pitchFamily="18" charset="0"/>
              </a:rPr>
              <a:t/>
            </a:r>
            <a:br>
              <a:rPr lang="zh-CN" altLang="zh-CN" sz="3200" dirty="0" smtClean="0">
                <a:latin typeface="Times New Roman" panose="02020603050405020304" pitchFamily="18" charset="0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b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98bis-e                                          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R4-210xxxx</a:t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Meeting, Apr. 12th – 20th, 2021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3358" y="4287574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Huawei, </a:t>
            </a:r>
            <a:r>
              <a:rPr lang="en-US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HiSilicon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96174" y="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524000" y="1779205"/>
            <a:ext cx="9144000" cy="17645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 on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PUSCH 256QAM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requirements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80303"/>
            <a:ext cx="10515600" cy="51966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sz="2400" kern="0" dirty="0" smtClean="0">
                <a:highlight>
                  <a:srgbClr val="00FF00"/>
                </a:highlight>
                <a:latin typeface="Times New Roman" panose="02020603050405020304" pitchFamily="18" charset="0"/>
              </a:rPr>
              <a:t>Agreements:</a:t>
            </a:r>
          </a:p>
          <a:p>
            <a:pPr lvl="0" hangingPunct="0"/>
            <a:r>
              <a:rPr lang="en-US" altLang="zh-CN" sz="2000" u="sng" dirty="0"/>
              <a:t>Applicability for PUSCH 256QAM demodulation performance </a:t>
            </a:r>
            <a:r>
              <a:rPr lang="en-US" altLang="zh-CN" sz="2000" u="sng" dirty="0" smtClean="0"/>
              <a:t>requirements: </a:t>
            </a:r>
            <a:r>
              <a:rPr lang="en-US" altLang="zh-CN" sz="2000" dirty="0"/>
              <a:t>Only applied for BS manufacturers declaring that uplink 256QAM is supported</a:t>
            </a:r>
            <a:r>
              <a:rPr lang="en-US" altLang="zh-CN" sz="2000" dirty="0" smtClean="0"/>
              <a:t>.</a:t>
            </a:r>
          </a:p>
          <a:p>
            <a:pPr lvl="0" hangingPunct="0"/>
            <a:r>
              <a:rPr lang="en-GB" altLang="zh-CN" sz="2000" u="sng" dirty="0"/>
              <a:t>MCS:</a:t>
            </a:r>
            <a:r>
              <a:rPr lang="en-GB" altLang="zh-CN" sz="2000" dirty="0" smtClean="0"/>
              <a:t> </a:t>
            </a:r>
            <a:r>
              <a:rPr lang="en-US" altLang="zh-CN" sz="2000" dirty="0" smtClean="0"/>
              <a:t>Evaluate </a:t>
            </a:r>
            <a:r>
              <a:rPr lang="en-US" altLang="zh-CN" sz="2000" dirty="0"/>
              <a:t>{MCS24, MCS22} as starting point for next meeting, based on the simulation results to decide if MCS24 is feasible, otherwise to check lower MCS22 is feasible or not.</a:t>
            </a:r>
            <a:endParaRPr lang="en-GB" altLang="zh-CN" sz="2000" dirty="0"/>
          </a:p>
          <a:p>
            <a:r>
              <a:rPr lang="en-GB" altLang="zh-CN" sz="2000" u="sng" dirty="0"/>
              <a:t>TDD pattern: </a:t>
            </a:r>
            <a:endParaRPr lang="en-GB" altLang="zh-CN" sz="2000" u="sng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l-PL" altLang="zh-CN" sz="1600" dirty="0" smtClean="0"/>
              <a:t>15kHz </a:t>
            </a:r>
            <a:r>
              <a:rPr lang="pl-PL" altLang="zh-CN" sz="1600" dirty="0"/>
              <a:t>SCS: 3D1S1U, </a:t>
            </a:r>
            <a:r>
              <a:rPr lang="pl-PL" altLang="zh-CN" sz="1600" dirty="0" smtClean="0"/>
              <a:t>S=10D:2G:2U</a:t>
            </a:r>
            <a:endParaRPr lang="en-US" altLang="zh-CN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l-PL" altLang="zh-CN" sz="1600" dirty="0" smtClean="0"/>
              <a:t>30kHz </a:t>
            </a:r>
            <a:r>
              <a:rPr lang="pl-PL" altLang="zh-CN" sz="1600" dirty="0"/>
              <a:t>SCS: 7D1S2U, </a:t>
            </a:r>
            <a:r>
              <a:rPr lang="pl-PL" altLang="zh-CN" sz="1600" dirty="0"/>
              <a:t>S=6D:4G:4U</a:t>
            </a:r>
            <a:endParaRPr lang="en-US" altLang="zh-CN" sz="1600" dirty="0"/>
          </a:p>
          <a:p>
            <a:r>
              <a:rPr lang="en-US" altLang="zh-CN" sz="2000" u="sng" dirty="0"/>
              <a:t>PUSCH start symbol and symbol length</a:t>
            </a:r>
            <a:r>
              <a:rPr lang="en-GB" altLang="zh-CN" sz="2000" u="sng" dirty="0" smtClean="0"/>
              <a:t>: </a:t>
            </a:r>
            <a:r>
              <a:rPr lang="en-GB" altLang="zh-CN" sz="2000" dirty="0"/>
              <a:t>S = </a:t>
            </a:r>
            <a:r>
              <a:rPr lang="en-GB" altLang="zh-CN" sz="2000" dirty="0" smtClean="0"/>
              <a:t>0, L=14.</a:t>
            </a:r>
          </a:p>
          <a:p>
            <a:r>
              <a:rPr lang="en-GB" altLang="zh-CN" sz="2000" u="sng" dirty="0"/>
              <a:t>Frequency domain </a:t>
            </a:r>
            <a:r>
              <a:rPr lang="en-GB" altLang="zh-CN" sz="2000" u="sng" dirty="0"/>
              <a:t>allocation: </a:t>
            </a:r>
            <a:r>
              <a:rPr lang="en-US" altLang="zh-CN" sz="2000" dirty="0"/>
              <a:t>Full bandwidth frequency domain resource </a:t>
            </a:r>
            <a:r>
              <a:rPr lang="en-US" altLang="zh-CN" sz="2000" dirty="0"/>
              <a:t>allocation</a:t>
            </a:r>
          </a:p>
          <a:p>
            <a:r>
              <a:rPr lang="en-GB" altLang="zh-CN" sz="2000" u="sng" dirty="0"/>
              <a:t>DM-RS type: </a:t>
            </a:r>
            <a:r>
              <a:rPr lang="en-GB" altLang="zh-CN" sz="2000" dirty="0"/>
              <a:t>Type 1 with single-symbol </a:t>
            </a:r>
            <a:r>
              <a:rPr lang="en-GB" altLang="zh-CN" sz="2000" dirty="0"/>
              <a:t>DM-RS.</a:t>
            </a:r>
          </a:p>
          <a:p>
            <a:r>
              <a:rPr lang="en-GB" altLang="zh-CN" sz="2000" u="sng" dirty="0"/>
              <a:t>Additional DM-RS (</a:t>
            </a:r>
            <a:r>
              <a:rPr lang="en-GB" altLang="zh-CN" sz="2000" u="sng" dirty="0" err="1"/>
              <a:t>dmrsAdditionalPosition</a:t>
            </a:r>
            <a:r>
              <a:rPr lang="en-GB" altLang="zh-CN" sz="2000" u="sng" dirty="0"/>
              <a:t>):</a:t>
            </a:r>
            <a:r>
              <a:rPr lang="en-GB" altLang="zh-CN" sz="2000" dirty="0"/>
              <a:t> </a:t>
            </a:r>
            <a:r>
              <a:rPr lang="en-GB" altLang="zh-CN" sz="2000" dirty="0"/>
              <a:t>pos1, FFS pos2 </a:t>
            </a:r>
            <a:endParaRPr lang="en-GB" altLang="zh-CN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Decide </a:t>
            </a:r>
            <a:r>
              <a:rPr lang="en-US" altLang="zh-CN" sz="1600" dirty="0"/>
              <a:t>based on interesting companies’ feedback for next </a:t>
            </a:r>
            <a:r>
              <a:rPr lang="en-US" altLang="zh-CN" sz="1600" dirty="0"/>
              <a:t>meeting</a:t>
            </a:r>
          </a:p>
          <a:p>
            <a:r>
              <a:rPr lang="en-US" altLang="zh-CN" sz="2000" u="sng" dirty="0"/>
              <a:t>PT-RS configuration: </a:t>
            </a:r>
            <a:r>
              <a:rPr lang="en-US" altLang="zh-CN" sz="2000" dirty="0"/>
              <a:t>FFS configure </a:t>
            </a:r>
            <a:r>
              <a:rPr lang="en-US" altLang="zh-CN" sz="2000" dirty="0" smtClean="0"/>
              <a:t>PT-RS.</a:t>
            </a:r>
            <a:endParaRPr lang="en-US" altLang="zh-CN" sz="2000" u="sng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Two companies would like </a:t>
            </a:r>
            <a:r>
              <a:rPr lang="en-US" altLang="zh-CN" sz="1600" dirty="0"/>
              <a:t>to study the PN impact to demodulation for 256QAM, we can discuss and decide to whether to configure PT-RS or not based on interesting companies’ feedback in next meeting. </a:t>
            </a:r>
            <a:endParaRPr lang="en-US" altLang="zh-CN" sz="1600" dirty="0" smtClean="0"/>
          </a:p>
          <a:p>
            <a:r>
              <a:rPr lang="en-GB" altLang="zh-CN" sz="2000" u="sng" dirty="0" smtClean="0"/>
              <a:t>Phase </a:t>
            </a:r>
            <a:r>
              <a:rPr lang="en-GB" altLang="zh-CN" sz="2000" u="sng" dirty="0"/>
              <a:t>Noise modelling:  </a:t>
            </a:r>
            <a:endParaRPr lang="en-GB" altLang="zh-CN" sz="2000" u="sng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Realistic </a:t>
            </a:r>
            <a:r>
              <a:rPr lang="en-US" altLang="zh-CN" sz="1600" dirty="0"/>
              <a:t>phase noise modelling is left up to the contributing entities. </a:t>
            </a:r>
            <a:endParaRPr lang="en-US" altLang="zh-CN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Phase </a:t>
            </a:r>
            <a:r>
              <a:rPr lang="en-US" altLang="zh-CN" sz="1600" dirty="0"/>
              <a:t>noise impact can be either considered in ideal simulations or included in </a:t>
            </a:r>
            <a:r>
              <a:rPr lang="en-US" altLang="zh-CN" sz="1600" dirty="0" smtClean="0"/>
              <a:t>impairment results based on further discussion and evaluations</a:t>
            </a:r>
            <a:r>
              <a:rPr lang="en-US" altLang="zh-CN" sz="1600" dirty="0"/>
              <a:t>. </a:t>
            </a:r>
            <a:endParaRPr lang="en-US" altLang="zh-CN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Interesting </a:t>
            </a:r>
            <a:r>
              <a:rPr lang="en-US" altLang="zh-CN" sz="1600" dirty="0"/>
              <a:t>company is welcome to do investigation on the PN impact on 256QAM performance for next meeting. </a:t>
            </a:r>
            <a:endParaRPr lang="zh-CN" altLang="zh-CN" sz="800" u="sng" dirty="0"/>
          </a:p>
          <a:p>
            <a:pPr lvl="1"/>
            <a:endParaRPr lang="en-GB" altLang="zh-CN" sz="1600" u="sng" dirty="0" smtClean="0"/>
          </a:p>
          <a:p>
            <a:pPr marL="457200" lvl="1" indent="0">
              <a:buNone/>
            </a:pPr>
            <a:endParaRPr lang="en-GB" altLang="zh-CN" sz="1600" u="sng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zh-CN" altLang="zh-CN" sz="16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59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075" y="770752"/>
            <a:ext cx="11068464" cy="573937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5600" kern="0" dirty="0" smtClean="0">
                <a:highlight>
                  <a:srgbClr val="00FF00"/>
                </a:highlight>
                <a:latin typeface="Times New Roman" panose="02020603050405020304" pitchFamily="18" charset="0"/>
              </a:rPr>
              <a:t>Agreements: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US" altLang="zh-CN" sz="4800" u="sng" dirty="0"/>
              <a:t>Number of HARQ transmission and RV sequence: </a:t>
            </a:r>
            <a:r>
              <a:rPr lang="en-US" altLang="zh-CN" sz="4800" dirty="0"/>
              <a:t>4 HARQ transmission with RV sequence {0,2,3,1</a:t>
            </a:r>
            <a:r>
              <a:rPr lang="en-US" altLang="zh-CN" sz="4800" dirty="0"/>
              <a:t>}.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4800" u="sng" dirty="0" err="1" smtClean="0"/>
              <a:t>Tx</a:t>
            </a:r>
            <a:r>
              <a:rPr lang="en-GB" altLang="zh-CN" sz="4800" u="sng" dirty="0" smtClean="0"/>
              <a:t> EVM:</a:t>
            </a:r>
            <a:r>
              <a:rPr lang="en-GB" altLang="zh-CN" sz="4800" dirty="0" smtClean="0"/>
              <a:t> </a:t>
            </a:r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Interesting </a:t>
            </a:r>
            <a:r>
              <a:rPr lang="en-US" altLang="zh-CN" sz="4400" dirty="0"/>
              <a:t>companies are welcome to check the performance difference with and without </a:t>
            </a:r>
            <a:r>
              <a:rPr lang="en-US" altLang="zh-CN" sz="4400" dirty="0" err="1"/>
              <a:t>Tx</a:t>
            </a:r>
            <a:r>
              <a:rPr lang="en-US" altLang="zh-CN" sz="4400" dirty="0"/>
              <a:t> EVM (3.5% as </a:t>
            </a:r>
            <a:r>
              <a:rPr lang="en-US" altLang="zh-CN" sz="4400" dirty="0" smtClean="0"/>
              <a:t>baseline) </a:t>
            </a:r>
            <a:r>
              <a:rPr lang="en-US" altLang="zh-CN" sz="4400" dirty="0"/>
              <a:t>impact considered. </a:t>
            </a:r>
            <a:endParaRPr lang="en-US" altLang="zh-CN" sz="4400" dirty="0" smtClean="0"/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RAN4 </a:t>
            </a:r>
            <a:r>
              <a:rPr lang="en-US" altLang="zh-CN" sz="4400" dirty="0"/>
              <a:t>will discuss and decide whether additional margin should be considered in alignment results if no </a:t>
            </a:r>
            <a:r>
              <a:rPr lang="en-US" altLang="zh-CN" sz="4400" dirty="0" err="1"/>
              <a:t>Tx</a:t>
            </a:r>
            <a:r>
              <a:rPr lang="en-US" altLang="zh-CN" sz="4400" dirty="0"/>
              <a:t> EVM modelling in next meeting as per the evaluations results</a:t>
            </a:r>
            <a:r>
              <a:rPr lang="en-US" altLang="zh-CN" sz="4400" dirty="0"/>
              <a:t>.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4800" dirty="0"/>
              <a:t> </a:t>
            </a:r>
            <a:r>
              <a:rPr lang="en-GB" altLang="zh-CN" sz="4800" u="sng" dirty="0"/>
              <a:t>Test metric:</a:t>
            </a:r>
            <a:r>
              <a:rPr lang="en-GB" altLang="zh-CN" sz="4800" dirty="0"/>
              <a:t> 70% max </a:t>
            </a:r>
            <a:r>
              <a:rPr lang="en-GB" altLang="zh-CN" sz="4800" dirty="0" smtClean="0"/>
              <a:t>throughput.</a:t>
            </a:r>
            <a:endParaRPr lang="en-GB" altLang="zh-CN" sz="4800" dirty="0"/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US" altLang="zh-CN" sz="4800" u="sng" dirty="0"/>
              <a:t>Applicability rules for TDD with different TDD patterns: </a:t>
            </a:r>
            <a:r>
              <a:rPr lang="en-US" altLang="zh-CN" sz="4800" dirty="0"/>
              <a:t>Reuse the existing applicability rules defined in 8.1.2.1.5 in TS </a:t>
            </a:r>
            <a:r>
              <a:rPr lang="en-US" altLang="zh-CN" sz="4800" dirty="0" smtClean="0"/>
              <a:t>38.141-1.</a:t>
            </a:r>
            <a:endParaRPr lang="en-US" altLang="zh-CN" sz="4800" dirty="0"/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4800" u="sng" dirty="0"/>
              <a:t>Other test </a:t>
            </a:r>
            <a:r>
              <a:rPr lang="en-GB" altLang="zh-CN" sz="4800" u="sng" dirty="0"/>
              <a:t>parameters: </a:t>
            </a:r>
            <a:r>
              <a:rPr lang="en-US" altLang="zh-CN" sz="4800" dirty="0" smtClean="0"/>
              <a:t>Agree </a:t>
            </a:r>
            <a:r>
              <a:rPr lang="en-US" altLang="zh-CN" sz="4800" dirty="0"/>
              <a:t>with the following other test parameters by removing DM-RS port that is related to the number of layers: </a:t>
            </a:r>
            <a:endParaRPr lang="en-US" altLang="zh-CN" sz="4800" dirty="0" smtClean="0"/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CP</a:t>
            </a:r>
            <a:r>
              <a:rPr lang="en-US" altLang="zh-CN" sz="4400" dirty="0"/>
              <a:t>: </a:t>
            </a:r>
            <a:r>
              <a:rPr lang="en-US" altLang="zh-CN" sz="4400" dirty="0" smtClean="0"/>
              <a:t>Normal</a:t>
            </a:r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SRS</a:t>
            </a:r>
            <a:r>
              <a:rPr lang="en-US" altLang="zh-CN" sz="4400" dirty="0"/>
              <a:t>: Not configured </a:t>
            </a:r>
            <a:endParaRPr lang="en-US" altLang="zh-CN" sz="4400" dirty="0" smtClean="0"/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Number </a:t>
            </a:r>
            <a:r>
              <a:rPr lang="en-US" altLang="zh-CN" sz="4400" dirty="0"/>
              <a:t>of DM-RS CDM groups with data: 2 </a:t>
            </a:r>
            <a:endParaRPr lang="en-US" altLang="zh-CN" sz="4400" dirty="0" smtClean="0"/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Ratio of PUSCH EPRE to DM-RS EPRE</a:t>
            </a:r>
            <a:r>
              <a:rPr lang="en-US" altLang="zh-CN" sz="4400" dirty="0"/>
              <a:t>:-3dB </a:t>
            </a:r>
            <a:endParaRPr lang="en-US" altLang="zh-CN" sz="4400" dirty="0" smtClean="0"/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DM-RS </a:t>
            </a:r>
            <a:r>
              <a:rPr lang="en-US" altLang="zh-CN" sz="4400" dirty="0"/>
              <a:t>sequence </a:t>
            </a:r>
            <a:r>
              <a:rPr lang="en-US" altLang="zh-CN" sz="4400" dirty="0" smtClean="0"/>
              <a:t>generation: </a:t>
            </a:r>
            <a:r>
              <a:rPr lang="en-US" altLang="zh-CN" sz="4400" dirty="0"/>
              <a:t>NID=0, </a:t>
            </a:r>
            <a:r>
              <a:rPr lang="en-US" altLang="zh-CN" sz="4400" dirty="0" err="1"/>
              <a:t>nSCID</a:t>
            </a:r>
            <a:r>
              <a:rPr lang="en-US" altLang="zh-CN" sz="4400" dirty="0"/>
              <a:t>=0 </a:t>
            </a:r>
            <a:endParaRPr lang="en-US" altLang="zh-CN" sz="4400" dirty="0" smtClean="0"/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Frequency </a:t>
            </a:r>
            <a:r>
              <a:rPr lang="en-US" altLang="zh-CN" sz="4400" dirty="0"/>
              <a:t>hopping: Disabled </a:t>
            </a:r>
            <a:endParaRPr lang="en-US" altLang="zh-CN" sz="4400" dirty="0" smtClean="0"/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CBG-based </a:t>
            </a:r>
            <a:r>
              <a:rPr lang="en-US" altLang="zh-CN" sz="4400" dirty="0"/>
              <a:t>PUSCH transmission: Disabled </a:t>
            </a:r>
            <a:endParaRPr lang="en-US" altLang="zh-CN" sz="4400" dirty="0" smtClean="0"/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Timing </a:t>
            </a:r>
            <a:r>
              <a:rPr lang="en-US" altLang="zh-CN" sz="4400" dirty="0"/>
              <a:t>offset: 0 </a:t>
            </a:r>
            <a:endParaRPr lang="en-US" altLang="zh-CN" sz="4400" dirty="0" smtClean="0"/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Frequency </a:t>
            </a:r>
            <a:r>
              <a:rPr lang="en-US" altLang="zh-CN" sz="4400" dirty="0"/>
              <a:t>offset: 0 </a:t>
            </a:r>
            <a:endParaRPr lang="en-US" altLang="zh-CN" sz="4400" dirty="0" smtClean="0"/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 smtClean="0"/>
              <a:t>Limited </a:t>
            </a:r>
            <a:r>
              <a:rPr lang="en-US" altLang="zh-CN" sz="4400" dirty="0"/>
              <a:t>buffer rate matching: </a:t>
            </a:r>
            <a:r>
              <a:rPr lang="en-US" altLang="zh-CN" sz="4400" dirty="0"/>
              <a:t>Disabled.</a:t>
            </a:r>
          </a:p>
          <a:p>
            <a:endParaRPr lang="zh-CN" altLang="zh-CN" sz="20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zh-CN" altLang="zh-CN" sz="16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570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075" y="770752"/>
            <a:ext cx="11068464" cy="5739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kern="0" dirty="0">
                <a:highlight>
                  <a:srgbClr val="00FF00"/>
                </a:highlight>
                <a:latin typeface="Times New Roman" panose="02020603050405020304" pitchFamily="18" charset="0"/>
              </a:rPr>
              <a:t>Agreements: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2000" u="sng" dirty="0" smtClean="0"/>
              <a:t>FRC</a:t>
            </a:r>
            <a:r>
              <a:rPr lang="en-GB" altLang="zh-CN" sz="2000" u="sng" dirty="0"/>
              <a:t>: </a:t>
            </a:r>
            <a:r>
              <a:rPr lang="en-US" altLang="zh-CN" sz="2000" dirty="0"/>
              <a:t>Discuss the FRC after MCS, DM-RS pattern, BW and </a:t>
            </a:r>
            <a:r>
              <a:rPr lang="en-US" altLang="zh-CN" sz="2000" dirty="0" smtClean="0"/>
              <a:t>Rank.</a:t>
            </a:r>
            <a:endParaRPr lang="en-US" altLang="zh-CN" sz="2000" dirty="0"/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2000" u="sng" dirty="0"/>
              <a:t>Test parameters for </a:t>
            </a:r>
            <a:r>
              <a:rPr lang="en-GB" altLang="zh-CN" sz="2000" u="sng" dirty="0"/>
              <a:t>DFT-s-OFDM:  </a:t>
            </a:r>
            <a:r>
              <a:rPr lang="en-US" altLang="zh-CN" sz="2000" dirty="0"/>
              <a:t>Discuss the specific test parameters for </a:t>
            </a:r>
            <a:r>
              <a:rPr lang="en-US" altLang="zh-CN" sz="2000" dirty="0" smtClean="0"/>
              <a:t>DFT-s-OFDM </a:t>
            </a:r>
            <a:r>
              <a:rPr lang="en-US" altLang="zh-CN" sz="2000" dirty="0"/>
              <a:t>after RAN4 agrees to introduce requirements for FR1 PUSCH 256QAM with </a:t>
            </a:r>
            <a:r>
              <a:rPr lang="en-US" altLang="zh-CN" sz="2000" dirty="0" smtClean="0"/>
              <a:t>DFT-s-OFDM</a:t>
            </a:r>
            <a:r>
              <a:rPr lang="en-US" altLang="zh-CN" sz="2000" dirty="0"/>
              <a:t>. </a:t>
            </a:r>
            <a:endParaRPr lang="zh-CN" altLang="zh-CN" sz="1600" dirty="0"/>
          </a:p>
          <a:p>
            <a:pPr marL="0" indent="0">
              <a:buNone/>
            </a:pPr>
            <a:endParaRPr lang="zh-CN" altLang="zh-CN" sz="20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zh-CN" altLang="zh-CN" sz="16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04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075" y="770752"/>
            <a:ext cx="11068464" cy="5739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issues:</a:t>
            </a:r>
          </a:p>
          <a:p>
            <a:r>
              <a:rPr lang="en-GB" altLang="zh-CN" sz="2100" u="sng" dirty="0" smtClean="0"/>
              <a:t>Number </a:t>
            </a:r>
            <a:r>
              <a:rPr lang="en-GB" altLang="zh-CN" sz="2100" u="sng" dirty="0"/>
              <a:t>of </a:t>
            </a:r>
            <a:r>
              <a:rPr lang="en-GB" altLang="zh-CN" sz="2100" u="sng" dirty="0" err="1"/>
              <a:t>Tx</a:t>
            </a:r>
            <a:r>
              <a:rPr lang="en-GB" altLang="zh-CN" sz="2100" u="sng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 smtClean="0"/>
              <a:t>Option </a:t>
            </a:r>
            <a:r>
              <a:rPr lang="en-GB" altLang="zh-CN" sz="1600" dirty="0"/>
              <a:t>1: Only 1Tx </a:t>
            </a:r>
            <a:endParaRPr lang="en-GB" altLang="zh-CN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 smtClean="0"/>
              <a:t>Option 2: Both 1Tx and 2Tx</a:t>
            </a:r>
          </a:p>
          <a:p>
            <a:r>
              <a:rPr lang="en-GB" altLang="zh-CN" sz="2000" dirty="0" smtClean="0"/>
              <a:t>Number </a:t>
            </a:r>
            <a:r>
              <a:rPr lang="en-GB" altLang="zh-CN" sz="2000" dirty="0"/>
              <a:t>of Rx: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 smtClean="0"/>
              <a:t>Option </a:t>
            </a:r>
            <a:r>
              <a:rPr lang="en-GB" altLang="zh-CN" sz="1600" dirty="0"/>
              <a:t>1: </a:t>
            </a:r>
            <a:r>
              <a:rPr lang="en-GB" altLang="zh-CN" sz="1600" dirty="0" smtClean="0"/>
              <a:t>2/8 Rx </a:t>
            </a:r>
            <a:endParaRPr lang="en-GB" altLang="zh-CN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 smtClean="0"/>
              <a:t>Option </a:t>
            </a:r>
            <a:r>
              <a:rPr lang="en-GB" altLang="zh-CN" sz="1600" dirty="0"/>
              <a:t>2: 2/4/8 </a:t>
            </a:r>
            <a:r>
              <a:rPr lang="en-GB" altLang="zh-CN" sz="1600" dirty="0" smtClean="0"/>
              <a:t>Rx</a:t>
            </a:r>
            <a:endParaRPr lang="en-GB" altLang="zh-CN" sz="1600" dirty="0"/>
          </a:p>
          <a:p>
            <a:r>
              <a:rPr lang="en-GB" altLang="zh-CN" sz="2000" dirty="0"/>
              <a:t>Number of layers</a:t>
            </a:r>
            <a:r>
              <a:rPr lang="en-GB" altLang="zh-CN" sz="2000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Option </a:t>
            </a:r>
            <a:r>
              <a:rPr lang="en-US" altLang="zh-CN" sz="1600" dirty="0"/>
              <a:t>1: Only 1 layer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</a:t>
            </a:r>
            <a:r>
              <a:rPr lang="en-US" altLang="zh-CN" sz="1600" dirty="0"/>
              <a:t>2: Both of 1 and 2 layers</a:t>
            </a:r>
            <a:r>
              <a:rPr lang="en-US" altLang="zh-CN" sz="1600" dirty="0" smtClean="0"/>
              <a:t>.</a:t>
            </a:r>
          </a:p>
          <a:p>
            <a:r>
              <a:rPr lang="en-GB" altLang="zh-CN" sz="2100" dirty="0" smtClean="0"/>
              <a:t>Waveform: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 smtClean="0"/>
              <a:t>Option </a:t>
            </a:r>
            <a:r>
              <a:rPr lang="en-GB" altLang="zh-CN" sz="1600" dirty="0"/>
              <a:t>1: CP-OFDM only</a:t>
            </a:r>
            <a:r>
              <a:rPr lang="en-GB" altLang="zh-CN" sz="1600" dirty="0" smtClean="0"/>
              <a:t>.</a:t>
            </a:r>
            <a:endParaRPr lang="en-GB" altLang="zh-CN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 smtClean="0"/>
              <a:t>Option </a:t>
            </a:r>
            <a:r>
              <a:rPr lang="en-GB" altLang="zh-CN" sz="1600" dirty="0"/>
              <a:t>2: Both of CP-OFDM and </a:t>
            </a:r>
            <a:r>
              <a:rPr lang="en-GB" altLang="zh-CN" sz="1600" dirty="0" smtClean="0"/>
              <a:t>DFT-s-OFDM</a:t>
            </a:r>
            <a:endParaRPr lang="en-GB" altLang="zh-CN" sz="1600" dirty="0"/>
          </a:p>
          <a:p>
            <a:r>
              <a:rPr lang="en-GB" altLang="zh-CN" sz="2100" dirty="0"/>
              <a:t>Propagation </a:t>
            </a:r>
            <a:r>
              <a:rPr lang="en-GB" altLang="zh-CN" sz="2100" dirty="0" smtClean="0"/>
              <a:t>condition:</a:t>
            </a:r>
            <a:endParaRPr lang="en-GB" altLang="zh-CN" sz="21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500" dirty="0" smtClean="0"/>
              <a:t>Option </a:t>
            </a:r>
            <a:r>
              <a:rPr lang="en-GB" altLang="zh-CN" sz="1500" dirty="0"/>
              <a:t>1: TDLA30-10 Low.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500" dirty="0" smtClean="0"/>
              <a:t>Option </a:t>
            </a:r>
            <a:r>
              <a:rPr lang="en-GB" altLang="zh-CN" sz="1500" dirty="0"/>
              <a:t>2: TDLA30-10 Low for CP-OFDM, TDLB100-400 Low for DFT-s-OFDM. </a:t>
            </a:r>
            <a:endParaRPr lang="en-GB" altLang="zh-CN" sz="1500" dirty="0"/>
          </a:p>
          <a:p>
            <a:pPr>
              <a:buFontTx/>
              <a:buChar char="-"/>
            </a:pPr>
            <a:endParaRPr lang="zh-CN" altLang="zh-CN" sz="20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zh-CN" altLang="zh-CN" sz="16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74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075" y="770752"/>
            <a:ext cx="11068464" cy="57393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issues:</a:t>
            </a:r>
          </a:p>
          <a:p>
            <a:pPr marL="228600" lvl="1">
              <a:spcBef>
                <a:spcPts val="1000"/>
              </a:spcBef>
            </a:pPr>
            <a:r>
              <a:rPr lang="en-GB" altLang="zh-CN" sz="2100" u="sng" dirty="0" smtClean="0"/>
              <a:t>SCS </a:t>
            </a:r>
            <a:r>
              <a:rPr lang="en-GB" altLang="zh-CN" sz="2100" u="sng" dirty="0"/>
              <a:t>and bandwidth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15kHz </a:t>
            </a:r>
            <a:r>
              <a:rPr lang="en-GB" altLang="zh-CN" sz="1600" dirty="0"/>
              <a:t>SCS:</a:t>
            </a:r>
          </a:p>
          <a:p>
            <a:pPr marL="914400" lvl="2" indent="0">
              <a:buNone/>
            </a:pPr>
            <a:r>
              <a:rPr lang="en-GB" altLang="zh-CN" sz="1200" dirty="0"/>
              <a:t>- Option 1:5MHz and 10MHz </a:t>
            </a:r>
          </a:p>
          <a:p>
            <a:pPr marL="914400" lvl="2" indent="0">
              <a:buNone/>
            </a:pPr>
            <a:r>
              <a:rPr lang="en-GB" altLang="zh-CN" sz="1200" dirty="0"/>
              <a:t>- Option 2: 5MHz, 10MHz and 20MHz</a:t>
            </a:r>
            <a:r>
              <a:rPr lang="en-GB" altLang="zh-CN" sz="1200" dirty="0" smtClean="0"/>
              <a:t>.</a:t>
            </a:r>
            <a:endParaRPr lang="en-GB" altLang="zh-CN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30kHz </a:t>
            </a:r>
            <a:r>
              <a:rPr lang="en-GB" altLang="zh-CN" sz="1600" dirty="0"/>
              <a:t>SCS</a:t>
            </a:r>
            <a:endParaRPr lang="en-GB" altLang="zh-CN" sz="1600" dirty="0"/>
          </a:p>
          <a:p>
            <a:pPr marL="914400" lvl="2" indent="0">
              <a:buNone/>
            </a:pPr>
            <a:r>
              <a:rPr lang="en-GB" altLang="zh-CN" sz="1200" dirty="0"/>
              <a:t>- Option 1:10MHz and 40MHz </a:t>
            </a:r>
          </a:p>
          <a:p>
            <a:pPr marL="914400" lvl="2" indent="0">
              <a:buNone/>
            </a:pPr>
            <a:r>
              <a:rPr lang="en-GB" altLang="zh-CN" sz="1200" dirty="0" smtClean="0"/>
              <a:t>- Option </a:t>
            </a:r>
            <a:r>
              <a:rPr lang="en-GB" altLang="zh-CN" sz="1200" dirty="0"/>
              <a:t>2:10MHz, 20MHz, 40MHz and </a:t>
            </a:r>
            <a:r>
              <a:rPr lang="en-GB" altLang="zh-CN" sz="1200" dirty="0" smtClean="0"/>
              <a:t>100MHz.</a:t>
            </a:r>
          </a:p>
          <a:p>
            <a:pPr marL="228600" lvl="1">
              <a:spcBef>
                <a:spcPts val="1000"/>
              </a:spcBef>
            </a:pPr>
            <a:r>
              <a:rPr lang="en-GB" altLang="zh-CN" sz="2100" u="sng" dirty="0" smtClean="0"/>
              <a:t>PUSCH mapping type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 smtClean="0"/>
              <a:t>Option </a:t>
            </a:r>
            <a:r>
              <a:rPr lang="en-GB" altLang="zh-CN" sz="1600" dirty="0"/>
              <a:t>1: Only Type 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 smtClean="0"/>
              <a:t>Option </a:t>
            </a:r>
            <a:r>
              <a:rPr lang="en-GB" altLang="zh-CN" sz="1600" dirty="0"/>
              <a:t>2: Type A and Type B with applicability rule. </a:t>
            </a:r>
            <a:endParaRPr lang="en-US" altLang="zh-CN" sz="1600" dirty="0"/>
          </a:p>
          <a:p>
            <a:pPr marL="228600" lvl="1">
              <a:spcBef>
                <a:spcPts val="1000"/>
              </a:spcBef>
            </a:pPr>
            <a:r>
              <a:rPr lang="en-US" altLang="zh-CN" sz="2100" u="sng" dirty="0"/>
              <a:t>Applicability rule for different antenna configurations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Option </a:t>
            </a:r>
            <a:r>
              <a:rPr lang="en-US" altLang="zh-CN" sz="1600" dirty="0"/>
              <a:t>1: </a:t>
            </a:r>
            <a:r>
              <a:rPr lang="en-US" altLang="zh-CN" sz="1600" dirty="0" smtClean="0"/>
              <a:t>Reuse the </a:t>
            </a:r>
            <a:r>
              <a:rPr lang="en-US" altLang="zh-CN" sz="1600" dirty="0"/>
              <a:t>existing test applicability rule defined in clause 8.1.2.0 of TS38.141-1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Other </a:t>
            </a:r>
            <a:r>
              <a:rPr lang="en-US" altLang="zh-CN" sz="1600" dirty="0"/>
              <a:t>options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100" u="sng" dirty="0"/>
              <a:t>Applicability rules for different SCS and CBW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Option </a:t>
            </a:r>
            <a:r>
              <a:rPr lang="en-US" altLang="zh-CN" sz="1600" dirty="0"/>
              <a:t>1:  Reuse the existing applicability rules defined in 8.1.2.1.1 and 8.1.2.1.2 in TS 38.141-1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Other </a:t>
            </a:r>
            <a:r>
              <a:rPr lang="en-US" altLang="zh-CN" sz="1600" dirty="0"/>
              <a:t>options</a:t>
            </a:r>
            <a:r>
              <a:rPr lang="en-US" altLang="zh-CN" sz="1600" dirty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100" u="sng" dirty="0"/>
              <a:t>Applicability rules for different PUSCH mapping types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Option </a:t>
            </a:r>
            <a:r>
              <a:rPr lang="en-US" altLang="zh-CN" sz="1600" dirty="0"/>
              <a:t>1: Reuse the existing applicability rules defined in 8.1.2.1.3 in TS 38.141-1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Other </a:t>
            </a:r>
            <a:r>
              <a:rPr lang="en-US" altLang="zh-CN" sz="1600" dirty="0"/>
              <a:t>options</a:t>
            </a:r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zh-CN" altLang="zh-CN" sz="16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84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12643</TotalTime>
  <Words>646</Words>
  <Application>Microsoft Office PowerPoint</Application>
  <PresentationFormat>宽屏</PresentationFormat>
  <Paragraphs>96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            3GPP TSG-RAN WG4 Meeting #98bis-e                                                         R4-210xxxx Electronic Meeting, Apr. 12th – 20th, 2021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 Meeting  #94-e                 R4-20xxxx   Electronic Meeting, Feb.24th – Mar.6th 2020</dc:title>
  <dc:creator>Huawei</dc:creator>
  <cp:lastModifiedBy>Huawei</cp:lastModifiedBy>
  <cp:revision>126</cp:revision>
  <dcterms:created xsi:type="dcterms:W3CDTF">2020-02-29T07:12:05Z</dcterms:created>
  <dcterms:modified xsi:type="dcterms:W3CDTF">2021-04-16T02:25:05Z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(3)znkVZDw3HtQY4nwA/fGqRS4cQPXWR099US4Dk61EPYfxhQjTskS5Huwfck39ZXN/uFXvwufC
/HaxP4Cww/2Rue212Rd4saBjLf0JeJMn/mtTNEqBEcXoNcZctF5MMvboO7hZDEZ8IDzN+7n1
CIMDVSMxWkbY6iB73V8xwGCSoMyYJzD8gfq1YyirCnMJwKCtyb+JaZNnFoKOqK1XXR1xJhVb
ZZlwLzBr4n9BtH+xUG</vt:lpwstr>
  </property>
  <property fmtid="{D5CDD505-2E9C-101B-9397-08002B2CF9AE}" pid="3" name="_2015_ms_pID_7253431">
    <vt:lpwstr>5nnicFyzd1heYip7bB+C20V8GJvPN5R+Wy5S6L0wIdX+xRqWZ0yNAA
MpjIFicoLjlUrjoUem2Qwr6ki5PNVzIqzb6KaXxy4a6cbV6UOOSH5f/zPR1eUSDNzIxOBvuV
8Gub2FB/mu40ltI6Jee6q3i7v6QXTvSH40PqHAuNex6zI0w5lKYYs3nmWdPY9ZQsRmrMTS9y
6KE7Qb13NVxgebeq2VGAnlOXgffeXs8vlhuz</vt:lpwstr>
  </property>
  <property fmtid="{D5CDD505-2E9C-101B-9397-08002B2CF9AE}" pid="4" name="_2015_ms_pID_7253432">
    <vt:lpwstr>znlfQ+FHne85FjwM0Lj7KlQ=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1618478375</vt:lpwstr>
  </property>
</Properties>
</file>