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7"/>
  </p:sldMasterIdLst>
  <p:notesMasterIdLst>
    <p:notesMasterId r:id="rId30"/>
  </p:notesMasterIdLst>
  <p:sldIdLst>
    <p:sldId id="256" r:id="rId8"/>
    <p:sldId id="471" r:id="rId9"/>
    <p:sldId id="520" r:id="rId10"/>
    <p:sldId id="511" r:id="rId11"/>
    <p:sldId id="518" r:id="rId12"/>
    <p:sldId id="519" r:id="rId13"/>
    <p:sldId id="487" r:id="rId14"/>
    <p:sldId id="512" r:id="rId15"/>
    <p:sldId id="513" r:id="rId16"/>
    <p:sldId id="510" r:id="rId17"/>
    <p:sldId id="514" r:id="rId18"/>
    <p:sldId id="509" r:id="rId19"/>
    <p:sldId id="508" r:id="rId20"/>
    <p:sldId id="503" r:id="rId21"/>
    <p:sldId id="502" r:id="rId22"/>
    <p:sldId id="504" r:id="rId23"/>
    <p:sldId id="505" r:id="rId24"/>
    <p:sldId id="486" r:id="rId25"/>
    <p:sldId id="499" r:id="rId26"/>
    <p:sldId id="500" r:id="rId27"/>
    <p:sldId id="521" r:id="rId28"/>
    <p:sldId id="522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" initials="Nokia" lastIdx="2" clrIdx="0">
    <p:extLst>
      <p:ext uri="{19B8F6BF-5375-455C-9EA6-DF929625EA0E}">
        <p15:presenceInfo xmlns:p15="http://schemas.microsoft.com/office/powerpoint/2012/main" userId="Nokia" providerId="None"/>
      </p:ext>
    </p:extLst>
  </p:cmAuthor>
  <p:cmAuthor id="2" name="Huawei" initials="HW" lastIdx="1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E6DF9D-721C-412D-A9CC-508512D6C642}" v="2" dt="2021-04-19T19:01:02.1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6" autoAdjust="0"/>
    <p:restoredTop sz="89783" autoAdjust="0"/>
  </p:normalViewPr>
  <p:slideViewPr>
    <p:cSldViewPr>
      <p:cViewPr varScale="1">
        <p:scale>
          <a:sx n="105" d="100"/>
          <a:sy n="105" d="100"/>
        </p:scale>
        <p:origin x="2275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microsoft.com/office/2015/10/relationships/revisionInfo" Target="revisionInfo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5537853-6863-43AE-85A5-FD2BFAE74ADB}" type="datetimeFigureOut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7CD4769-0BB6-45D4-A064-74B83B7F08AD}" type="slidenum">
              <a:rPr lang="ru-RU" altLang="zh-CN"/>
              <a:pPr>
                <a:defRPr/>
              </a:pPr>
              <a:t>‹#›</a:t>
            </a:fld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826989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C4CC9-6CB1-437C-8D3A-FA6995039102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9302-6650-4055-83F8-DA6D08ACFB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44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79AAC-5642-4F71-8177-64111B0BF4D0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A969E-5C91-486B-A857-B8BBFC6B2E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404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EB096-859F-4893-9F1B-B8A59FA668CF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CC07C-8C39-42AD-87B8-871AB2DE58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38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5C329-75CE-4A6D-B5E7-4752A06958A6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2F0DE-7C71-41E7-B4AE-5A68D73E055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023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45E17-89E3-4769-AE64-2B62E066696A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952A3-AB64-4612-8C6C-13B7E91657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646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DAC5F-74A5-4C1D-B7B8-9A6BF01BB73B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182F7-EE69-412D-A062-2B0476207AB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70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7A4B-F923-47F7-80E1-128ACDCB0439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AEEA2-3481-4E5C-8CB1-930B394477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305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13CFB-026D-4E5F-9883-A175DE4CF109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B388A-8BD3-4B0F-840B-09B37A17269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890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649C7-FA0E-496C-AC49-A32A1ECA3AF3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43B-E6D4-4420-A69A-678F14AB25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678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A6E54-37F6-482B-AAB4-F1C37D5B425C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DFAAE-6313-4347-9F3B-EDDB7B297E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361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86E9C-760C-48F7-A642-B4481A2DB990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4FB88-7B7D-4DBD-B264-A12BF7B529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51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59409CB-252A-4827-ACE8-6A0B23E018A7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1758D0-0D5E-407D-BE7F-8007B73ECF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sz="4000" dirty="0"/>
              <a:t>WF on Demodulation requirement for FR2 HST</a:t>
            </a:r>
            <a:endParaRPr lang="en-GB" altLang="en-US" sz="40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33400" y="4654550"/>
            <a:ext cx="7924800" cy="1752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898989"/>
                </a:solidFill>
              </a:rPr>
              <a:t>Samsung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96863" y="323850"/>
            <a:ext cx="3705694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1800" b="1" dirty="0"/>
              <a:t>3GPP TSG-RAN WG4 Meeting #98b-e</a:t>
            </a:r>
          </a:p>
          <a:p>
            <a:pPr>
              <a:buNone/>
            </a:pPr>
            <a:r>
              <a:rPr lang="en-US" sz="1800" b="1" dirty="0"/>
              <a:t>Electronic,12</a:t>
            </a:r>
            <a:r>
              <a:rPr lang="en-US" sz="1800" b="1" baseline="30000" dirty="0"/>
              <a:t>th</a:t>
            </a:r>
            <a:r>
              <a:rPr lang="en-US" sz="1800" b="1" dirty="0"/>
              <a:t> April– 20</a:t>
            </a:r>
            <a:r>
              <a:rPr lang="en-US" sz="1800" b="1" baseline="30000" dirty="0"/>
              <a:t>th</a:t>
            </a:r>
            <a:r>
              <a:rPr lang="en-US" sz="1800" b="1" dirty="0"/>
              <a:t> April 2021</a:t>
            </a:r>
            <a:br>
              <a:rPr lang="en-GB" sz="1800" b="1" dirty="0"/>
            </a:br>
            <a:r>
              <a:rPr lang="en-US" altLang="zh-CN" sz="1800" b="1" dirty="0"/>
              <a:t>Agenda Item: </a:t>
            </a:r>
            <a:r>
              <a:rPr lang="en-GB" altLang="zh-CN" sz="1800" b="1" dirty="0"/>
              <a:t>8</a:t>
            </a:r>
            <a:r>
              <a:rPr lang="en-GB" sz="1800" b="1" dirty="0"/>
              <a:t>.7.5</a:t>
            </a:r>
            <a:endParaRPr lang="en-US" altLang="zh-CN" sz="1800" b="1" dirty="0">
              <a:solidFill>
                <a:srgbClr val="FF0000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271177" y="323850"/>
            <a:ext cx="252992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zh-CN" sz="1800" b="1" dirty="0"/>
              <a:t>R4-210xxxx</a:t>
            </a:r>
            <a:br>
              <a:rPr lang="ru-RU" altLang="zh-CN" sz="1800" b="1" dirty="0"/>
            </a:br>
            <a:r>
              <a:rPr lang="en-US" altLang="zh-CN" sz="1800" b="1" dirty="0"/>
              <a:t>Document for:	Approval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zh-CN" altLang="en-US" sz="18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Setup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SCS and BW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1: 120KHz with 100MHz (Samsung, Intel, Ericsson, Qualcomm)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2: 120KHz with 200MHz (Huawei)</a:t>
            </a:r>
            <a:endParaRPr lang="en-GB" altLang="zh-CN" sz="1800" dirty="0">
              <a:solidFill>
                <a:prstClr val="black"/>
              </a:solidFill>
            </a:endParaRPr>
          </a:p>
          <a:p>
            <a:r>
              <a:rPr lang="en-US" altLang="zh-CN" dirty="0"/>
              <a:t>UE frequency error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FFS on considering the impact of UE frequency error on DL demodulation performance</a:t>
            </a:r>
            <a:endParaRPr lang="en-GB" altLang="zh-CN" sz="1800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1529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Basic simulation assumption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Option 1 (Huawei)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Other options are not precluded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376668"/>
              </p:ext>
            </p:extLst>
          </p:nvPr>
        </p:nvGraphicFramePr>
        <p:xfrm>
          <a:off x="1447800" y="2133600"/>
          <a:ext cx="6553200" cy="2592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Parameter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Maximum Doppler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[9596Hz]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Channel model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[single-tap], [DPS]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CBW/SCS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[200MHz/120kHz]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PDSCH mapping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Type A, start symbol 1, duration 13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DMRS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[1+1+1]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PTRS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KPTRS=2, LPTRS=1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Antenna configuration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[2x2]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MCS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[17]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 metric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70% of maximum throughput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950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UE demodulation test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30233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RAN4 to discuss on the impact of the assumption of a static UE and single probe OTA chambers on the FR2 high speed train demodulation test design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1: Assumption two probes in chamber, as RRM </a:t>
            </a:r>
            <a:r>
              <a:rPr lang="en-GB" altLang="zh-CN" dirty="0"/>
              <a:t>assumption with 2AOA tests</a:t>
            </a:r>
          </a:p>
          <a:p>
            <a:pPr lvl="1"/>
            <a:r>
              <a:rPr lang="en-GB" altLang="zh-CN" dirty="0">
                <a:solidFill>
                  <a:prstClr val="black"/>
                </a:solidFill>
              </a:rPr>
              <a:t>Option 2: </a:t>
            </a:r>
            <a:r>
              <a:rPr lang="en-US" altLang="zh-CN" dirty="0"/>
              <a:t>Assume static UE and single Probe. Combine RRM and </a:t>
            </a:r>
            <a:r>
              <a:rPr lang="en-US" altLang="zh-CN" dirty="0" err="1"/>
              <a:t>Demod</a:t>
            </a:r>
            <a:r>
              <a:rPr lang="en-US" altLang="zh-CN" dirty="0"/>
              <a:t> requirements as a single feature to support HST FR2 operation</a:t>
            </a:r>
          </a:p>
          <a:p>
            <a:pPr lvl="1"/>
            <a:r>
              <a:rPr lang="en-GB" altLang="zh-CN" dirty="0"/>
              <a:t>Option 3: Study an approach with taking into account continuous UE movement from RRH to RRH </a:t>
            </a:r>
            <a:endParaRPr lang="en-US" altLang="zh-CN" dirty="0"/>
          </a:p>
          <a:p>
            <a:r>
              <a:rPr lang="en-US" altLang="zh-CN" dirty="0"/>
              <a:t>FFS </a:t>
            </a:r>
            <a:r>
              <a:rPr lang="en-GB" altLang="zh-CN" dirty="0"/>
              <a:t>keep into account the testability of high power devices inside OTA chambers, for the definition of radiated demodulation requirements for FR2 HST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Testability issues for FR2 HST UE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97738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BS demodulation  requirements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778470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Test scope of UL requirements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Only define the following BS demodulation performance requirements in Rel-17 FR HST WI</a:t>
            </a:r>
          </a:p>
          <a:p>
            <a:pPr lvl="2"/>
            <a:r>
              <a:rPr lang="en-US" altLang="zh-CN" dirty="0">
                <a:solidFill>
                  <a:prstClr val="black"/>
                </a:solidFill>
              </a:rPr>
              <a:t>PUSCH</a:t>
            </a:r>
          </a:p>
          <a:p>
            <a:pPr lvl="2"/>
            <a:r>
              <a:rPr lang="en-US" altLang="zh-CN" dirty="0">
                <a:solidFill>
                  <a:prstClr val="black"/>
                </a:solidFill>
              </a:rPr>
              <a:t>UL timing adjustment</a:t>
            </a:r>
          </a:p>
          <a:p>
            <a:pPr lvl="2"/>
            <a:r>
              <a:rPr lang="en-US" altLang="zh-CN" dirty="0">
                <a:solidFill>
                  <a:prstClr val="black"/>
                </a:solidFill>
              </a:rPr>
              <a:t>PRACH</a:t>
            </a:r>
          </a:p>
          <a:p>
            <a:pPr lvl="1"/>
            <a:endParaRPr lang="en-US" altLang="zh-CN" dirty="0">
              <a:solidFill>
                <a:prstClr val="black"/>
              </a:solidFill>
            </a:endParaRPr>
          </a:p>
          <a:p>
            <a:pPr lvl="1"/>
            <a:endParaRPr lang="en-US" altLang="zh-CN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7566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Requirement for scenario A or B</a:t>
            </a:r>
          </a:p>
          <a:p>
            <a:pPr lvl="1"/>
            <a:r>
              <a:rPr lang="en-US" altLang="zh-CN" dirty="0"/>
              <a:t>Option 1: Define PUSCH demodulation requirements based on the worst case scenario </a:t>
            </a:r>
          </a:p>
          <a:p>
            <a:pPr lvl="1"/>
            <a:r>
              <a:rPr lang="en-US" altLang="zh-CN" dirty="0"/>
              <a:t>Option 2: Define PUSCH demodulation requirements only with one deployment scenario (A or B)</a:t>
            </a:r>
          </a:p>
          <a:p>
            <a:pPr lvl="1"/>
            <a:r>
              <a:rPr lang="en-US" altLang="zh-CN" dirty="0"/>
              <a:t>Option 3: Define PUSCH demodulation requirements for both two scenarios if needed</a:t>
            </a:r>
          </a:p>
          <a:p>
            <a:pPr lvl="1"/>
            <a:r>
              <a:rPr lang="en-US" altLang="zh-CN" dirty="0"/>
              <a:t>Consider output of FR2 HST Deployment scenarios whether to cover scenario A and/or B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5399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Requirement for </a:t>
            </a:r>
            <a:r>
              <a:rPr lang="en-US" altLang="zh-CN" dirty="0" err="1"/>
              <a:t>uni</a:t>
            </a:r>
            <a:r>
              <a:rPr lang="en-US" altLang="zh-CN" dirty="0"/>
              <a:t>- and bi-directional RRH deployment scenarios</a:t>
            </a:r>
          </a:p>
          <a:p>
            <a:pPr lvl="1"/>
            <a:r>
              <a:rPr lang="en-US" altLang="zh-CN" dirty="0"/>
              <a:t>FFS to define both PUSCH demodulation requirements for </a:t>
            </a:r>
            <a:r>
              <a:rPr lang="en-US" altLang="zh-CN" dirty="0" err="1"/>
              <a:t>uni</a:t>
            </a:r>
            <a:r>
              <a:rPr lang="en-US" altLang="zh-CN" dirty="0"/>
              <a:t>-and bi-directional RRH deployment scenarios</a:t>
            </a:r>
          </a:p>
          <a:p>
            <a:pPr lvl="1"/>
            <a:r>
              <a:rPr lang="en-US" altLang="zh-CN" dirty="0"/>
              <a:t>FFS to define the test applicability rule if both PUSCH demodulation requirements for </a:t>
            </a:r>
            <a:r>
              <a:rPr lang="en-US" altLang="zh-CN" dirty="0" err="1"/>
              <a:t>uni</a:t>
            </a:r>
            <a:r>
              <a:rPr lang="en-US" altLang="zh-CN" dirty="0"/>
              <a:t>-and bi-directional RRH deployment scenarios are defined</a:t>
            </a:r>
          </a:p>
          <a:p>
            <a:pPr lvl="1"/>
            <a:r>
              <a:rPr lang="en-US" altLang="zh-CN" dirty="0"/>
              <a:t>Consider output of FR2 HST Deployment scenarios whether to cover </a:t>
            </a:r>
            <a:r>
              <a:rPr lang="en-US" altLang="zh-CN" dirty="0" err="1"/>
              <a:t>uni</a:t>
            </a:r>
            <a:r>
              <a:rPr lang="en-US" altLang="zh-CN" dirty="0"/>
              <a:t>- and/or bi-directional RRH deployment 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4401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297DF-C6EE-433B-96D9-573961704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Setup for PUSCH requirements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5210B-0FE1-4BFB-B13C-9B288DB15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257800"/>
          </a:xfrm>
        </p:spPr>
        <p:txBody>
          <a:bodyPr/>
          <a:lstStyle/>
          <a:p>
            <a:r>
              <a:rPr lang="en-US" sz="1800" dirty="0"/>
              <a:t>Waveform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Only CP-OFDM </a:t>
            </a:r>
            <a:endParaRPr lang="en-US" sz="1600" dirty="0"/>
          </a:p>
          <a:p>
            <a:r>
              <a:rPr lang="en-US" sz="1800" dirty="0"/>
              <a:t>SCS&amp;BW</a:t>
            </a:r>
          </a:p>
          <a:p>
            <a:pPr lvl="1"/>
            <a:r>
              <a:rPr lang="en-US" altLang="zh-CN" sz="1600" dirty="0"/>
              <a:t>Option 1: 120KHz SCS with 50MHz, 100MHz or 200MHz (Intel, Nokia)</a:t>
            </a:r>
          </a:p>
          <a:p>
            <a:pPr lvl="1"/>
            <a:r>
              <a:rPr lang="en-US" altLang="zh-CN" sz="1600" dirty="0"/>
              <a:t>Option 2: 120KHz SCS with 100MHz (Samsung)</a:t>
            </a:r>
          </a:p>
          <a:p>
            <a:pPr lvl="1"/>
            <a:r>
              <a:rPr lang="en-US" altLang="zh-CN" sz="1600" dirty="0"/>
              <a:t>Option 3: 120KHz SCS with 200MHz (Huawei)</a:t>
            </a:r>
          </a:p>
          <a:p>
            <a:pPr lvl="0"/>
            <a:r>
              <a:rPr lang="en-US" altLang="zh-CN" sz="1800" dirty="0">
                <a:solidFill>
                  <a:prstClr val="black"/>
                </a:solidFill>
              </a:rPr>
              <a:t>Antenna Configuration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1Tx2Rx Low</a:t>
            </a:r>
          </a:p>
          <a:p>
            <a:r>
              <a:rPr lang="en-US" altLang="zh-CN" sz="1800" dirty="0">
                <a:solidFill>
                  <a:prstClr val="black"/>
                </a:solidFill>
              </a:rPr>
              <a:t>Resource mapping type: type B</a:t>
            </a:r>
          </a:p>
          <a:p>
            <a:pPr lvl="0"/>
            <a:r>
              <a:rPr lang="en-US" altLang="zh-CN" sz="1800" dirty="0">
                <a:solidFill>
                  <a:prstClr val="black"/>
                </a:solidFill>
              </a:rPr>
              <a:t>Length of data symbol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Option 1: 9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Option 2: 10</a:t>
            </a:r>
          </a:p>
          <a:p>
            <a:r>
              <a:rPr lang="en-US" altLang="zh-CN" sz="1800" dirty="0">
                <a:solidFill>
                  <a:prstClr val="black"/>
                </a:solidFill>
              </a:rPr>
              <a:t>MCS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Option 1: MCS16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Option 2: MCS16 and MCS17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Other options are not precluded</a:t>
            </a:r>
            <a:endParaRPr lang="en-US" altLang="zh-CN" sz="1800" dirty="0">
              <a:solidFill>
                <a:prstClr val="black"/>
              </a:solidFill>
            </a:endParaRPr>
          </a:p>
          <a:p>
            <a:endParaRPr lang="en-US" altLang="zh-CN" sz="2000" dirty="0">
              <a:solidFill>
                <a:prstClr val="black"/>
              </a:solidFill>
            </a:endParaRPr>
          </a:p>
          <a:p>
            <a:pPr lvl="0"/>
            <a:endParaRPr lang="en-US" altLang="zh-CN" dirty="0">
              <a:solidFill>
                <a:prstClr val="black"/>
              </a:solidFill>
            </a:endParaRP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8D8BA-5C84-4907-A4E9-D9E87DF28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0488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Setup for UL timing adjustment requirement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Test Scenario </a:t>
            </a:r>
          </a:p>
          <a:p>
            <a:pPr lvl="1"/>
            <a:r>
              <a:rPr lang="en-US" altLang="zh-CN" dirty="0"/>
              <a:t>Scenario Y</a:t>
            </a:r>
          </a:p>
          <a:p>
            <a:r>
              <a:rPr lang="en-US" altLang="zh-CN" dirty="0"/>
              <a:t>Simulation Assumption for scenario Y</a:t>
            </a:r>
            <a:endParaRPr lang="en-US" altLang="zh-CN" dirty="0">
              <a:solidFill>
                <a:prstClr val="black"/>
              </a:solidFill>
            </a:endParaRPr>
          </a:p>
          <a:p>
            <a:pPr lvl="1"/>
            <a:r>
              <a:rPr lang="en-US" altLang="zh-CN" dirty="0"/>
              <a:t>Option 1(Huawei)</a:t>
            </a:r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Other options are not precluded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19</a:t>
            </a:fld>
            <a:endParaRPr lang="en-US" altLang="zh-CN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292697"/>
              </p:ext>
            </p:extLst>
          </p:nvPr>
        </p:nvGraphicFramePr>
        <p:xfrm>
          <a:off x="1143000" y="2895600"/>
          <a:ext cx="65532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Parameter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Channel</a:t>
                      </a:r>
                      <a:r>
                        <a:rPr lang="en-US" altLang="zh-CN" sz="1200" baseline="0" dirty="0"/>
                        <a:t> Model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Stationary UE: AWGN, Moving UE: AWGN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UE speed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350 km/h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CP length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Normal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1200" dirty="0"/>
                        <a:t>1.25 μ</a:t>
                      </a:r>
                      <a:r>
                        <a:rPr lang="en-US" altLang="zh-CN" sz="1200" dirty="0"/>
                        <a:t>s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1200" dirty="0"/>
                        <a:t>Δω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1.04 s-1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MCS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16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CBW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200MHz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PUSCH resource allocation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0 to 65 RB for moving UE, 66 to 131 for stationary 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SRS resource allocation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last symbol in slot #3 in radio frames, CSRS = 33, BSRS =0, for 132 RB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466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02275"/>
          </a:xfrm>
        </p:spPr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400" dirty="0"/>
              <a:t>Agreed WFs for FR2 HST WI in previous meetings</a:t>
            </a:r>
            <a:endParaRPr lang="en-GB" altLang="zh-CN" sz="1600" dirty="0"/>
          </a:p>
          <a:p>
            <a:pPr lvl="1" fontAlgn="auto" hangingPunct="1"/>
            <a:r>
              <a:rPr lang="en-GB" altLang="zh-CN" sz="1600" dirty="0"/>
              <a:t>R4-2017828, “WF on NR support for HST in FR2”, Samsung. RAN4#97-e meeting</a:t>
            </a:r>
          </a:p>
          <a:p>
            <a:pPr lvl="1" fontAlgn="auto" hangingPunct="1"/>
            <a:r>
              <a:rPr lang="en-GB" altLang="zh-CN" sz="1600" dirty="0"/>
              <a:t>R4-2103240, “WF on Deployment Scenario and UE RF Requirement for FR2 HST”, Samsung. RAN4#98-e meeting</a:t>
            </a:r>
            <a:endParaRPr lang="en-US" sz="1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25734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setup for PRACH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PRACH format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Option 1: only C2 (Samsung, Huawei, Intel, Ericsson)</a:t>
            </a:r>
          </a:p>
          <a:p>
            <a:pPr lvl="0"/>
            <a:r>
              <a:rPr lang="en-US" altLang="zh-CN" dirty="0">
                <a:solidFill>
                  <a:prstClr val="black"/>
                </a:solidFill>
              </a:rPr>
              <a:t>Channel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AWGN</a:t>
            </a:r>
          </a:p>
          <a:p>
            <a:pPr lvl="0"/>
            <a:r>
              <a:rPr lang="en-US" altLang="zh-CN" dirty="0">
                <a:solidFill>
                  <a:prstClr val="black"/>
                </a:solidFill>
              </a:rPr>
              <a:t>Frequency offset 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1: align the Doppler value with PUSCH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2: 9722Hz with 350km/h at 30GHz carrier frequency</a:t>
            </a:r>
          </a:p>
          <a:p>
            <a:r>
              <a:rPr lang="en-US" altLang="zh-CN" dirty="0">
                <a:solidFill>
                  <a:prstClr val="black"/>
                </a:solidFill>
              </a:rPr>
              <a:t>Test Preamble Configuration for </a:t>
            </a:r>
            <a:r>
              <a:rPr lang="en-US" altLang="zh-CN" dirty="0" err="1">
                <a:solidFill>
                  <a:prstClr val="black"/>
                </a:solidFill>
              </a:rPr>
              <a:t>Ncs</a:t>
            </a:r>
            <a:endParaRPr lang="en-US" altLang="zh-CN" dirty="0">
              <a:solidFill>
                <a:prstClr val="black"/>
              </a:solidFill>
            </a:endParaRP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1: </a:t>
            </a:r>
            <a:r>
              <a:rPr lang="en-US" altLang="zh-CN" dirty="0" err="1">
                <a:solidFill>
                  <a:prstClr val="black"/>
                </a:solidFill>
              </a:rPr>
              <a:t>Ncs</a:t>
            </a:r>
            <a:r>
              <a:rPr lang="en-US" altLang="zh-CN" dirty="0">
                <a:solidFill>
                  <a:prstClr val="black"/>
                </a:solidFill>
              </a:rPr>
              <a:t>=0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2: </a:t>
            </a:r>
            <a:r>
              <a:rPr lang="en-US" altLang="zh-CN" dirty="0" err="1">
                <a:solidFill>
                  <a:prstClr val="black"/>
                </a:solidFill>
              </a:rPr>
              <a:t>Ncs</a:t>
            </a:r>
            <a:r>
              <a:rPr lang="en-US" altLang="zh-CN" dirty="0">
                <a:solidFill>
                  <a:prstClr val="black"/>
                </a:solidFill>
              </a:rPr>
              <a:t>=69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Other options are not precluded</a:t>
            </a:r>
          </a:p>
          <a:p>
            <a:pPr marL="0" lvl="0" indent="0">
              <a:buNone/>
            </a:pPr>
            <a:endParaRPr lang="en-US" altLang="zh-CN" dirty="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20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8183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Contributions List in RAN4#98</a:t>
            </a:r>
            <a:r>
              <a:rPr lang="en-US" altLang="zh-CN" dirty="0"/>
              <a:t>-e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488332"/>
              </p:ext>
            </p:extLst>
          </p:nvPr>
        </p:nvGraphicFramePr>
        <p:xfrm>
          <a:off x="771452" y="2125266"/>
          <a:ext cx="7891670" cy="294516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49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4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11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T-doc No.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Company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R4-2104681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HST FR2 BS demodulation aspects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Ericsson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R4-2105028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Maximum Supported Speed from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Demod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perspective for FR2 HST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Samsung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R4-2105029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View on UE demodulation requirement for Rel-17 FR2 HST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Samsung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R4-2105030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View on BS demodulation requirement for Rel-17 FR2 HST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Samsung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R4-2106435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Analysis on max supported speed for HST FR2 demodulation requirements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Intel Corporation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R4-2106436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View on UE demodulation requirements for HST FR2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Intel Corporation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R4-2106437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View on BS demodulation requirements for HST FR2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Intel Corporation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R4-2106473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Preliminary observations on FR2 HST UE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Demod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Performance Test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Qualcomm Incorporated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R4-2106780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FR2 HST BS demodulation requirements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Nokia, Nokia Shanghai Bell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R4-2106829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Discussion on general issues for NR FR2 HST demodulation requirements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Huawei,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HiSilicon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R4-2106830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Discussion on UE demodulation requirements for FR2 HST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Huawei,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HiSilicon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R4-2106831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Discussion on BS demodulation requirements for FR2 HST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Huawei,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HiSilicon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R4-2106865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HST single tap channel profile for unidirectional deployment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Ericsson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R4-2106866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UE demodulation requirements for HST FR2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Ericsson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R4-2106916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HST FR2 Maximum Supported Speed from Demodulation Perspective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Nokia, Nokia Shanghai Bell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8198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/>
            <a:r>
              <a:rPr lang="en-US" altLang="zh-CN" dirty="0"/>
              <a:t>[1] R4-2106146, “Email discussion summary for [98-bis-e][322] NR_HST_FR2_Scenarios_Demod”, Samsung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095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Maximum Speed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939001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Maximum Speed feasibility study and requested RS configuration for Uplink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5013" y="1631949"/>
            <a:ext cx="8229600" cy="4906963"/>
          </a:xfrm>
        </p:spPr>
        <p:txBody>
          <a:bodyPr/>
          <a:lstStyle/>
          <a:p>
            <a:r>
              <a:rPr lang="en-US" altLang="zh-CN" sz="1600" dirty="0"/>
              <a:t>It is feasible to support maximum speed with 350km for uplink with PTRS or DMRS+PTRS configuration used for frequency offset tracking with 120KHz SCS</a:t>
            </a:r>
          </a:p>
          <a:p>
            <a:r>
              <a:rPr lang="en-US" altLang="zh-CN" sz="1600" dirty="0"/>
              <a:t>Configure PTRS during the PUSCH demodulation test </a:t>
            </a:r>
          </a:p>
          <a:p>
            <a:pPr lvl="0"/>
            <a:r>
              <a:rPr lang="en-GB" altLang="zh-CN" sz="1600" dirty="0"/>
              <a:t>DMRS+PTRS configuration for PUSCH demodulation requirement with single-tap channel model </a:t>
            </a:r>
          </a:p>
          <a:p>
            <a:pPr lvl="1" fontAlgn="auto" hangingPunct="1"/>
            <a:r>
              <a:rPr lang="en-GB" altLang="zh-CN" sz="1400" dirty="0"/>
              <a:t>Option 1: 1 DMRS +PTRS (L=1,K=2) (Samsung, Ericsson)</a:t>
            </a:r>
            <a:endParaRPr lang="zh-CN" altLang="zh-CN" sz="1400" dirty="0"/>
          </a:p>
          <a:p>
            <a:pPr lvl="1" fontAlgn="auto" hangingPunct="1"/>
            <a:r>
              <a:rPr lang="en-GB" altLang="zh-CN" sz="1400" dirty="0"/>
              <a:t>Option 2: 1+1 DMRS +PTRS (L=1,K=2) (Nokia)</a:t>
            </a:r>
            <a:endParaRPr lang="zh-CN" altLang="zh-CN" sz="1400" dirty="0"/>
          </a:p>
          <a:p>
            <a:pPr lvl="1" fontAlgn="auto" hangingPunct="1"/>
            <a:r>
              <a:rPr lang="en-GB" altLang="zh-CN" sz="1400" dirty="0"/>
              <a:t>Option 3: 1+1+1 DMRS+PTRS(L=1, K=2) (Huawei)</a:t>
            </a:r>
            <a:endParaRPr lang="zh-CN" altLang="zh-CN" sz="14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4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01028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Maximum Speed feasibility study and requested RS configuration for Downlink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95401"/>
            <a:ext cx="8382000" cy="5060950"/>
          </a:xfrm>
        </p:spPr>
        <p:txBody>
          <a:bodyPr/>
          <a:lstStyle/>
          <a:p>
            <a:r>
              <a:rPr lang="en-GB" altLang="zh-CN" sz="1600" dirty="0">
                <a:solidFill>
                  <a:srgbClr val="00B0F0"/>
                </a:solidFill>
              </a:rPr>
              <a:t>Companies' observation on Maximum Speed feasibility, companies can further check until next meeting</a:t>
            </a:r>
          </a:p>
          <a:p>
            <a:pPr lvl="1"/>
            <a:r>
              <a:rPr lang="en-GB" altLang="zh-CN" sz="1200" dirty="0"/>
              <a:t>It is feasible to support maximum speed with 350km/h for downlink with TRS (4 symbol interval)for frequency offset tracking under unidirectional RRH deployment  with 120KHz SCS</a:t>
            </a:r>
          </a:p>
          <a:p>
            <a:pPr lvl="1"/>
            <a:r>
              <a:rPr lang="en-GB" altLang="zh-CN" sz="1200" dirty="0"/>
              <a:t>It is feasible to support maximum speed with 350km/h for downlink with TRS( 4 symbol interval) +SSB for frequency offset tracking under unidirectional and bi-directional RRH deployment  with 120KHz SCS</a:t>
            </a:r>
          </a:p>
          <a:p>
            <a:pPr lvl="1"/>
            <a:r>
              <a:rPr lang="en-GB" altLang="zh-CN" sz="1200" dirty="0"/>
              <a:t>It is feasible to support maximum speed with 350km/h for downlink with TRS (4 symbol interval)+PTRS (L=1) for frequency offset tracking under bi-directional RRH deployment  with 120KHz SCS</a:t>
            </a:r>
          </a:p>
          <a:p>
            <a:pPr lvl="1"/>
            <a:r>
              <a:rPr lang="en-US" altLang="zh-CN" sz="1200" dirty="0"/>
              <a:t>It is feasible to support maximum speed with 350km/h for downlink with PTRS or DMRS(1+1+1)+PTRS(L=1,K=2) configuration used for frequency offset tracking under single tap propagation conditions with 120KHz SCS</a:t>
            </a:r>
            <a:endParaRPr lang="zh-CN" altLang="zh-CN" sz="1200" dirty="0"/>
          </a:p>
          <a:p>
            <a:r>
              <a:rPr lang="en-GB" altLang="zh-CN" sz="1600" dirty="0"/>
              <a:t>Configure PTRS during the PDSCH demodulation test </a:t>
            </a:r>
            <a:endParaRPr lang="zh-CN" altLang="zh-CN" sz="1600" dirty="0"/>
          </a:p>
          <a:p>
            <a:r>
              <a:rPr lang="en-GB" altLang="zh-CN" sz="1600" dirty="0"/>
              <a:t>RS as baseline </a:t>
            </a:r>
            <a:r>
              <a:rPr lang="en-US" altLang="zh-CN" sz="1600" dirty="0"/>
              <a:t>for frequency offset tracking to support 350km/h</a:t>
            </a:r>
            <a:endParaRPr lang="zh-CN" altLang="zh-CN" sz="1600" dirty="0"/>
          </a:p>
          <a:p>
            <a:pPr lvl="1" fontAlgn="auto" hangingPunct="1"/>
            <a:r>
              <a:rPr lang="en-GB" altLang="zh-CN" sz="1400" dirty="0"/>
              <a:t>Option 1: SSB+TRS (Huawei, Ericsson, Samsung, Qualcomm)</a:t>
            </a:r>
          </a:p>
          <a:p>
            <a:pPr lvl="1" fontAlgn="auto" hangingPunct="1"/>
            <a:r>
              <a:rPr lang="en-GB" altLang="zh-CN" sz="1400" dirty="0"/>
              <a:t>Option 2: </a:t>
            </a:r>
          </a:p>
          <a:p>
            <a:pPr lvl="2" fontAlgn="auto" hangingPunct="1"/>
            <a:r>
              <a:rPr lang="en-GB" altLang="zh-CN" sz="1400" dirty="0"/>
              <a:t>SSB+TRS+PTRS for </a:t>
            </a:r>
            <a:r>
              <a:rPr lang="aa-ET" altLang="zh-CN" sz="1400" dirty="0"/>
              <a:t>bi-</a:t>
            </a:r>
            <a:r>
              <a:rPr lang="en-GB" altLang="zh-CN" sz="1400" dirty="0"/>
              <a:t>directional deployment (Intel)</a:t>
            </a:r>
          </a:p>
          <a:p>
            <a:pPr lvl="2" fontAlgn="auto" hangingPunct="1"/>
            <a:r>
              <a:rPr lang="en-GB" altLang="zh-CN" sz="1400" dirty="0"/>
              <a:t>SSB+TRS for unidirectional deployment (Intel)</a:t>
            </a:r>
          </a:p>
          <a:p>
            <a:r>
              <a:rPr lang="en-GB" altLang="zh-CN" sz="1600"/>
              <a:t>DMRS</a:t>
            </a:r>
            <a:r>
              <a:rPr lang="en-US" altLang="zh-CN" sz="1600" dirty="0"/>
              <a:t> configuration for PDSCH demodulation requirement</a:t>
            </a:r>
            <a:endParaRPr lang="zh-CN" altLang="zh-CN" sz="1600" dirty="0"/>
          </a:p>
          <a:p>
            <a:pPr lvl="1" fontAlgn="auto" hangingPunct="1"/>
            <a:r>
              <a:rPr lang="en-GB" altLang="zh-CN" sz="1400" dirty="0"/>
              <a:t>Option 1: 1 DMRS (Ericsson)</a:t>
            </a:r>
          </a:p>
          <a:p>
            <a:pPr lvl="1" fontAlgn="auto" hangingPunct="1"/>
            <a:r>
              <a:rPr lang="en-GB" altLang="zh-CN" sz="1400" dirty="0"/>
              <a:t>Option 2: 1+1+1 DMRS (Ericsson, Huawei)</a:t>
            </a:r>
            <a:endParaRPr lang="zh-CN" altLang="zh-CN" sz="14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5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18759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Maximum Doppler Calculation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altLang="zh-CN" sz="1800" dirty="0"/>
              <a:t>Carrier frequency for Doppler frequency calculation</a:t>
            </a:r>
          </a:p>
          <a:p>
            <a:pPr lvl="1" fontAlgn="auto" hangingPunct="1"/>
            <a:r>
              <a:rPr lang="en-US" altLang="zh-CN" sz="1600" dirty="0">
                <a:solidFill>
                  <a:srgbClr val="FF0000"/>
                </a:solidFill>
              </a:rPr>
              <a:t>30GHz (Ericsson, Nokia, Intel, Samsung, Qualcomm)</a:t>
            </a:r>
            <a:endParaRPr lang="zh-CN" altLang="zh-CN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6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40535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UE demodulation  requirements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944137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Test scope of DL requirements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Only define PDSCH demodulation performance requirements in Rel-17 FR HST WI</a:t>
            </a:r>
          </a:p>
          <a:p>
            <a:r>
              <a:rPr lang="en-US" altLang="zh-CN" sz="1800" dirty="0"/>
              <a:t>Requirement for scenario A or B</a:t>
            </a:r>
          </a:p>
          <a:p>
            <a:pPr lvl="1"/>
            <a:r>
              <a:rPr lang="en-GB" altLang="zh-CN" sz="1600" dirty="0">
                <a:solidFill>
                  <a:prstClr val="black"/>
                </a:solidFill>
              </a:rPr>
              <a:t>Option 1: Define PDSCH demodulation performance requirements only with one deployment scenario (A or B) (Samsung, Intel, )</a:t>
            </a:r>
          </a:p>
          <a:p>
            <a:pPr lvl="1"/>
            <a:r>
              <a:rPr lang="en-GB" altLang="zh-CN" sz="1600" dirty="0">
                <a:solidFill>
                  <a:prstClr val="black"/>
                </a:solidFill>
              </a:rPr>
              <a:t>Option 2:Define PDSCH demodulation performance requirements with the worst cases of two scenarios (Ericsson, Nokia)</a:t>
            </a:r>
          </a:p>
          <a:p>
            <a:pPr lvl="1"/>
            <a:r>
              <a:rPr lang="en-GB" altLang="zh-CN" sz="1600" dirty="0">
                <a:solidFill>
                  <a:prstClr val="black"/>
                </a:solidFill>
              </a:rPr>
              <a:t>Option 3:Define PDSCH demodulation performance requirements with both scenarios if needed (Huawei)</a:t>
            </a:r>
          </a:p>
          <a:p>
            <a:pPr lvl="1"/>
            <a:r>
              <a:rPr lang="en-US" altLang="zh-CN" sz="1600" dirty="0"/>
              <a:t>Consider output of FR2 HST Deployment scenarios </a:t>
            </a:r>
            <a:r>
              <a:rPr lang="en-US" altLang="zh-CN" sz="1600" dirty="0">
                <a:solidFill>
                  <a:srgbClr val="7030A0"/>
                </a:solidFill>
              </a:rPr>
              <a:t>discussion</a:t>
            </a:r>
            <a:r>
              <a:rPr lang="en-US" altLang="zh-CN" sz="1600" dirty="0"/>
              <a:t> whether to cover scenario A and/or B</a:t>
            </a:r>
          </a:p>
          <a:p>
            <a:r>
              <a:rPr lang="en-US" altLang="zh-CN" sz="1800" dirty="0"/>
              <a:t>Requirement for </a:t>
            </a:r>
            <a:r>
              <a:rPr lang="en-US" altLang="zh-CN" sz="1800" dirty="0" err="1"/>
              <a:t>uni</a:t>
            </a:r>
            <a:r>
              <a:rPr lang="en-US" altLang="zh-CN" sz="1800" dirty="0"/>
              <a:t>-and bi-directional RRH deployment scenarios</a:t>
            </a:r>
          </a:p>
          <a:p>
            <a:pPr lvl="1"/>
            <a:r>
              <a:rPr lang="en-US" altLang="zh-CN" sz="1600" dirty="0"/>
              <a:t>FFS to define both PDSCH demodulation requirements for </a:t>
            </a:r>
            <a:r>
              <a:rPr lang="en-US" altLang="zh-CN" sz="1600" dirty="0" err="1"/>
              <a:t>uni</a:t>
            </a:r>
            <a:r>
              <a:rPr lang="en-US" altLang="zh-CN" sz="1600" dirty="0"/>
              <a:t>- and bi-directional RRH deployment scenarios</a:t>
            </a:r>
          </a:p>
          <a:p>
            <a:pPr lvl="1"/>
            <a:r>
              <a:rPr lang="en-US" altLang="zh-CN" sz="1600" dirty="0"/>
              <a:t>FFS to define the test applicability rule if both PDSCH demodulation requirements for </a:t>
            </a:r>
            <a:r>
              <a:rPr lang="en-US" altLang="zh-CN" sz="1600" dirty="0" err="1"/>
              <a:t>uni</a:t>
            </a:r>
            <a:r>
              <a:rPr lang="en-US" altLang="zh-CN" sz="1600" dirty="0"/>
              <a:t>-and bi-directional RRH deployment scenarios are defined</a:t>
            </a:r>
          </a:p>
          <a:p>
            <a:pPr lvl="1"/>
            <a:r>
              <a:rPr lang="en-US" altLang="zh-CN" sz="1600" dirty="0"/>
              <a:t>Consider output of FR2 HST Deployment scenarios </a:t>
            </a:r>
            <a:r>
              <a:rPr lang="en-US" altLang="zh-CN" sz="1600" dirty="0">
                <a:solidFill>
                  <a:srgbClr val="7030A0"/>
                </a:solidFill>
              </a:rPr>
              <a:t>discussion </a:t>
            </a:r>
            <a:r>
              <a:rPr lang="en-US" altLang="zh-CN" sz="1600" dirty="0"/>
              <a:t>whether to cover </a:t>
            </a:r>
            <a:r>
              <a:rPr lang="en-US" altLang="zh-CN" sz="1600" dirty="0" err="1"/>
              <a:t>uni</a:t>
            </a:r>
            <a:r>
              <a:rPr lang="en-US" altLang="zh-CN" sz="1600" dirty="0"/>
              <a:t>- and/or bi-directional RRH deployment 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9139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Transmission schemes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No PDSCH requirement with SFN joint transmission scheme in Rel-17 FR2 HST WI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DPS transmission schemes</a:t>
            </a:r>
          </a:p>
          <a:p>
            <a:pPr lvl="2"/>
            <a:r>
              <a:rPr lang="en-GB" altLang="zh-CN" sz="1600" dirty="0">
                <a:solidFill>
                  <a:prstClr val="black"/>
                </a:solidFill>
              </a:rPr>
              <a:t>DPS transmission scheme in </a:t>
            </a:r>
            <a:r>
              <a:rPr lang="en-GB" altLang="zh-CN" sz="1600" dirty="0" err="1">
                <a:solidFill>
                  <a:prstClr val="black"/>
                </a:solidFill>
              </a:rPr>
              <a:t>Uni</a:t>
            </a:r>
            <a:r>
              <a:rPr lang="en-GB" altLang="zh-CN" sz="1600" dirty="0">
                <a:solidFill>
                  <a:prstClr val="black"/>
                </a:solidFill>
              </a:rPr>
              <a:t>-directional RRH deployment scenario</a:t>
            </a:r>
          </a:p>
          <a:p>
            <a:pPr lvl="3"/>
            <a:r>
              <a:rPr lang="en-US" altLang="zh-CN" dirty="0"/>
              <a:t>Option 1: scheme 1a;</a:t>
            </a:r>
          </a:p>
          <a:p>
            <a:pPr lvl="3"/>
            <a:r>
              <a:rPr lang="en-US" altLang="zh-CN" dirty="0"/>
              <a:t>Option 2: scheme 1b;</a:t>
            </a:r>
          </a:p>
          <a:p>
            <a:pPr lvl="3"/>
            <a:r>
              <a:rPr lang="en-US" altLang="zh-CN" dirty="0"/>
              <a:t>Option 3: both scheme 1a and scheme 1b</a:t>
            </a:r>
            <a:endParaRPr lang="zh-CN" altLang="zh-CN" dirty="0"/>
          </a:p>
          <a:p>
            <a:pPr lvl="2"/>
            <a:r>
              <a:rPr lang="en-GB" altLang="zh-CN" sz="1600" dirty="0">
                <a:solidFill>
                  <a:prstClr val="black"/>
                </a:solidFill>
              </a:rPr>
              <a:t>DPS transmission scheme in bi-directional RRH deployment scenario</a:t>
            </a:r>
          </a:p>
          <a:p>
            <a:pPr lvl="3"/>
            <a:r>
              <a:rPr lang="en-US" altLang="zh-CN" dirty="0"/>
              <a:t>Option 1: scheme 1a ;</a:t>
            </a:r>
          </a:p>
          <a:p>
            <a:pPr lvl="3"/>
            <a:r>
              <a:rPr lang="en-US" altLang="zh-CN" dirty="0"/>
              <a:t>Option 2: scheme 1b;</a:t>
            </a:r>
          </a:p>
          <a:p>
            <a:pPr lvl="3"/>
            <a:r>
              <a:rPr lang="en-US" altLang="zh-CN" dirty="0"/>
              <a:t>Option 3: both scheme 1a and scheme 1b 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FFS on PDSCH requirements of HST single tap</a:t>
            </a:r>
            <a:endParaRPr lang="zh-CN" altLang="en-US" strike="sngStrike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1319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 xmlns="3b34c8f0-1ef5-4d1e-bb66-517ce7fe7356" xsi:nil="true"/>
    <HideFromDelve xmlns="71c5aaf6-e6ce-465b-b873-5148d2a4c105">false</HideFromDelve>
    <Associated_x0020_Task xmlns="3b34c8f0-1ef5-4d1e-bb66-517ce7fe7356"/>
    <_dlc_DocId xmlns="71c5aaf6-e6ce-465b-b873-5148d2a4c105">5AIRPNAIUNRU-1328258698-3879</_dlc_DocId>
    <_dlc_DocIdUrl xmlns="71c5aaf6-e6ce-465b-b873-5148d2a4c105">
      <Url>https://nokia.sharepoint.com/sites/c5g/5gradio/_layouts/15/DocIdRedir.aspx?ID=5AIRPNAIUNRU-1328258698-3879</Url>
      <Description>5AIRPNAIUNRU-1328258698-3879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>
  <LongProp xmlns="" name="Links"><![CDATA[<?xml version="1.0" encoding="UTF-8"?><Result><NewXML><PWSLinkDataSet xmlns="http://schemas.microsoft.com/office/project/server/webservices/PWSLinkDataSet/" /></NewXML><ProjectUID>00000000-0000-0000-0000-000000000000</ProjectUID><OldXML><PWSLinkDataSet xmlns="http://schemas.microsoft.com/office/project/server/webservices/PWSLinkDataSet/" /></OldXML><ItemType>3</ItemType><PSURL></PSURL></Result>]]></LongProp>
</Long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E5007003D3004E92B8EDD86D20E8CD" ma:contentTypeVersion="29" ma:contentTypeDescription="Create a new document." ma:contentTypeScope="" ma:versionID="9832116a38278d3212cd0c00ef512d66">
  <xsd:schema xmlns:xsd="http://www.w3.org/2001/XMLSchema" xmlns:xs="http://www.w3.org/2001/XMLSchema" xmlns:p="http://schemas.microsoft.com/office/2006/metadata/properties" xmlns:ns2="71c5aaf6-e6ce-465b-b873-5148d2a4c105" xmlns:ns3="3b34c8f0-1ef5-4d1e-bb66-517ce7fe7356" xmlns:ns4="0b6aed8e-0313-4d17-80ff-d0e5da4931c5" targetNamespace="http://schemas.microsoft.com/office/2006/metadata/properties" ma:root="true" ma:fieldsID="dfd6e8093643db0eface87a5eeff0d72" ns2:_="" ns3:_="" ns4:_="">
    <xsd:import namespace="71c5aaf6-e6ce-465b-b873-5148d2a4c105"/>
    <xsd:import namespace="3b34c8f0-1ef5-4d1e-bb66-517ce7fe7356"/>
    <xsd:import namespace="0b6aed8e-0313-4d17-80ff-d0e5da4931c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Information" minOccurs="0"/>
                <xsd:element ref="ns3:Associated_x0020_Task" minOccurs="0"/>
                <xsd:element ref="ns4:MediaServiceMetadata" minOccurs="0"/>
                <xsd:element ref="ns4:MediaServiceFastMetadata" minOccurs="0"/>
                <xsd:element ref="ns3:SharedWithUsers" minOccurs="0"/>
                <xsd:element ref="ns3:SharedWithDetails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4c8f0-1ef5-4d1e-bb66-517ce7fe7356" elementFormDefault="qualified">
    <xsd:import namespace="http://schemas.microsoft.com/office/2006/documentManagement/types"/>
    <xsd:import namespace="http://schemas.microsoft.com/office/infopath/2007/PartnerControls"/>
    <xsd:element name="Information" ma:index="12" nillable="true" ma:displayName="Information" ma:description="Add here comments or additional information about the file" ma:internalName="Information">
      <xsd:simpleType>
        <xsd:restriction base="dms:Note">
          <xsd:maxLength value="255"/>
        </xsd:restriction>
      </xsd:simpleType>
    </xsd:element>
    <xsd:element name="Associated_x0020_Task" ma:index="13" nillable="true" ma:displayName="C5G Task" ma:description="Task working on topic" ma:internalName="Associated_x0020_Task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2E Arch and Prot"/>
                    <xsd:enumeration value="5G Radio"/>
                    <xsd:enumeration value="LTE Radio"/>
                    <xsd:enumeration value="E2E CIoT"/>
                    <xsd:enumeration value="E2E Verticals"/>
                    <xsd:enumeration value="EPC"/>
                    <xsd:enumeration value="IMS"/>
                    <xsd:enumeration value="SEC"/>
                    <xsd:enumeration value="Network Management"/>
                    <xsd:enumeration value="Virtualization"/>
                    <xsd:enumeration value="MEC"/>
                    <xsd:enumeration value="None (handled in delegation)"/>
                  </xsd:restriction>
                </xsd:simpleType>
              </xsd:element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aed8e-0313-4d17-80ff-d0e5da493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0F074811-2F23-4BF3-BA88-F0274BD4F139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200F65EB-5730-43A8-9AFA-15BFC5DC8F7F}">
  <ds:schemaRefs>
    <ds:schemaRef ds:uri="http://schemas.microsoft.com/office/2006/documentManagement/types"/>
    <ds:schemaRef ds:uri="0b6aed8e-0313-4d17-80ff-d0e5da4931c5"/>
    <ds:schemaRef ds:uri="http://purl.org/dc/elements/1.1/"/>
    <ds:schemaRef ds:uri="http://schemas.microsoft.com/office/2006/metadata/properties"/>
    <ds:schemaRef ds:uri="71c5aaf6-e6ce-465b-b873-5148d2a4c105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3b34c8f0-1ef5-4d1e-bb66-517ce7fe735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C35135A-1CE9-40FD-8116-DF36BD20624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37067DF-937D-49A5-8644-955C54DF1C27}">
  <ds:schemaRefs>
    <ds:schemaRef ds:uri="http://schemas.microsoft.com/office/2006/metadata/longProperties"/>
    <ds:schemaRef ds:uri=""/>
  </ds:schemaRefs>
</ds:datastoreItem>
</file>

<file path=customXml/itemProps5.xml><?xml version="1.0" encoding="utf-8"?>
<ds:datastoreItem xmlns:ds="http://schemas.openxmlformats.org/officeDocument/2006/customXml" ds:itemID="{2BE23EA1-D4E8-49A4-9A95-39039A5732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3b34c8f0-1ef5-4d1e-bb66-517ce7fe7356"/>
    <ds:schemaRef ds:uri="0b6aed8e-0313-4d17-80ff-d0e5da4931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6D87A7C0-2322-406A-831A-079D34B181C5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24096</TotalTime>
  <Words>1585</Words>
  <Application>Microsoft Office PowerPoint</Application>
  <PresentationFormat>On-screen Show (4:3)</PresentationFormat>
  <Paragraphs>259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WF on Demodulation requirement for FR2 HST</vt:lpstr>
      <vt:lpstr>Background</vt:lpstr>
      <vt:lpstr>Maximum Speed</vt:lpstr>
      <vt:lpstr>Maximum Speed feasibility study and requested RS configuration for Uplink</vt:lpstr>
      <vt:lpstr>Maximum Speed feasibility study and requested RS configuration for Downlink</vt:lpstr>
      <vt:lpstr>Maximum Doppler Calculation </vt:lpstr>
      <vt:lpstr>UE demodulation  requirements</vt:lpstr>
      <vt:lpstr>Test Scope</vt:lpstr>
      <vt:lpstr>Test Scope</vt:lpstr>
      <vt:lpstr>Test Setup</vt:lpstr>
      <vt:lpstr>Basic simulation assumption </vt:lpstr>
      <vt:lpstr>UE demodulation test</vt:lpstr>
      <vt:lpstr>Testability issues for FR2 HST UE</vt:lpstr>
      <vt:lpstr>BS demodulation  requirements</vt:lpstr>
      <vt:lpstr>Test Scope</vt:lpstr>
      <vt:lpstr>Test Scope</vt:lpstr>
      <vt:lpstr>Test Scope</vt:lpstr>
      <vt:lpstr>Test Setup for PUSCH requirements</vt:lpstr>
      <vt:lpstr>Test Setup for UL timing adjustment requirement</vt:lpstr>
      <vt:lpstr>Test setup for PRACH</vt:lpstr>
      <vt:lpstr>Contributions List in RAN4#98-e</vt:lpstr>
      <vt:lpstr>Reference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keywords>CTPClassification=:VisualMarkings=, CTPClassification=CTP_PUBLIC:VisualMarkings=, CTPClassification=CTP_NT</cp:keywords>
  <cp:lastModifiedBy>Artyom Putilin</cp:lastModifiedBy>
  <cp:revision>1550</cp:revision>
  <dcterms:created xsi:type="dcterms:W3CDTF">2013-05-13T16:02:00Z</dcterms:created>
  <dcterms:modified xsi:type="dcterms:W3CDTF">2021-04-19T19:03:13Z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0x01010000E5007003D3004E92B8EDD86D20E8CD</vt:lpwstr>
  </property>
  <property fmtid="{D5CDD505-2E9C-101B-9397-08002B2CF9AE}" pid="3" name="_dlc_DocIdItemGuid">
    <vt:lpwstr>3e0b7025-e4b8-4c1b-baea-5a34458c9026</vt:lpwstr>
  </property>
  <property fmtid="{D5CDD505-2E9C-101B-9397-08002B2CF9AE}" pid="4" name="_dlc_DocId">
    <vt:lpwstr>H4P5ACNAWDMP-2-1995</vt:lpwstr>
  </property>
  <property fmtid="{D5CDD505-2E9C-101B-9397-08002B2CF9AE}" pid="5" name="_dlc_DocIdUrl">
    <vt:lpwstr>http://projects/sites/LTED/_layouts/DocIdRedir.aspx?ID=H4P5ACNAWDMP-2-1995, H4P5ACNAWDMP-2-1995</vt:lpwstr>
  </property>
  <property fmtid="{D5CDD505-2E9C-101B-9397-08002B2CF9AE}" pid="6" name="TitusGUID">
    <vt:lpwstr>0c998154-7aab-4411-8f9e-ee1da79851fc</vt:lpwstr>
  </property>
  <property fmtid="{D5CDD505-2E9C-101B-9397-08002B2CF9AE}" pid="7" name="CTP_TimeStamp">
    <vt:lpwstr>2020-08-26 22:52:47Z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_NewReviewCycle">
    <vt:lpwstr/>
  </property>
  <property fmtid="{D5CDD505-2E9C-101B-9397-08002B2CF9AE}" pid="12" name="_2015_ms_pID_725343">
    <vt:lpwstr>(3)2atGgoWJqmWUr1VdW3C7OM/ImQErQ+EuNdpwKsKmGMKSZW/LuADkNWi3aWJpypjwHBz06C95
D0J72CfkyKTL1T9XTnzOS+AE00DcLVLxrFP4+Pkj/q4oVX8LFS3ir2YPXXut/BSq3Tcx3xGU
fVVHNtDAnvTtuIxt9EybvFZr3MWNe/5yqrfBXlg/aQnuzIkjg+6toc6RM8f5NJekXfpmSOuc
4iZqHC3AeVbFlcSfAo</vt:lpwstr>
  </property>
  <property fmtid="{D5CDD505-2E9C-101B-9397-08002B2CF9AE}" pid="13" name="_2015_ms_pID_7253431">
    <vt:lpwstr>EIwzfwcJWQTByR3Qr5Y8HOKYziKyU0jFWGgWVJdxzrWfUpl1eEx3NI
4caHehD/YAvAUKYz1N/jb9F6QWaIAs7PA5hnsmAomP/WEuAEMeCyJwRyYE7omhvlbJOAdMEJ
WmajvEGB1Gcl4nd89E4h3gt5cqrYJzaDHJ5Sf8Vw47uGlZ7C7poNtUpdenkSCoiMtC5sM5p+
hXQaDeQ0NIH82btY5qLCyovp0Xzmy/Jb/ZHs</vt:lpwstr>
  </property>
  <property fmtid="{D5CDD505-2E9C-101B-9397-08002B2CF9AE}" pid="14" name="_2015_ms_pID_7253432">
    <vt:lpwstr>qB+54TLBe9EYcy1j6hiwlM8=</vt:lpwstr>
  </property>
  <property fmtid="{D5CDD505-2E9C-101B-9397-08002B2CF9AE}" pid="15" name="CTPClassification">
    <vt:lpwstr>CTP_NT</vt:lpwstr>
  </property>
  <property fmtid="{D5CDD505-2E9C-101B-9397-08002B2CF9AE}" pid="16" name="NSCPROP_SA">
    <vt:lpwstr>C:\Users\Administrator\Desktop\NR UE Ad-hoc Oct\R4-18xxxxx - WF on NR General and UE PDSCH Demod v1.pptx</vt:lpwstr>
  </property>
  <property fmtid="{D5CDD505-2E9C-101B-9397-08002B2CF9AE}" pid="17" name="_AdHocReviewCycleID">
    <vt:i4>-1884090725</vt:i4>
  </property>
  <property fmtid="{D5CDD505-2E9C-101B-9397-08002B2CF9AE}" pid="18" name="_EmailSubject">
    <vt:lpwstr>[Rel-16 UE Demod] WF on Normal NR CA requirements</vt:lpwstr>
  </property>
  <property fmtid="{D5CDD505-2E9C-101B-9397-08002B2CF9AE}" pid="19" name="_AuthorEmail">
    <vt:lpwstr>gnigam@qti.qualcomm.com</vt:lpwstr>
  </property>
  <property fmtid="{D5CDD505-2E9C-101B-9397-08002B2CF9AE}" pid="20" name="_AuthorEmailDisplayName">
    <vt:lpwstr>Gaurav Nigam</vt:lpwstr>
  </property>
  <property fmtid="{D5CDD505-2E9C-101B-9397-08002B2CF9AE}" pid="21" name="_readonly">
    <vt:lpwstr/>
  </property>
  <property fmtid="{D5CDD505-2E9C-101B-9397-08002B2CF9AE}" pid="22" name="_change">
    <vt:lpwstr/>
  </property>
  <property fmtid="{D5CDD505-2E9C-101B-9397-08002B2CF9AE}" pid="23" name="_full-control">
    <vt:lpwstr/>
  </property>
  <property fmtid="{D5CDD505-2E9C-101B-9397-08002B2CF9AE}" pid="24" name="sflag">
    <vt:lpwstr>1617967587</vt:lpwstr>
  </property>
</Properties>
</file>