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30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  <p:sldId id="521" r:id="rId28"/>
    <p:sldId id="52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104" d="100"/>
          <a:sy n="104" d="100"/>
        </p:scale>
        <p:origin x="20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4/20/2021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 smtClean="0"/>
              <a:t>assumption </a:t>
            </a:r>
            <a:r>
              <a:rPr lang="en-GB" altLang="zh-CN" dirty="0"/>
              <a:t>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/>
              <a:t>Assume static UE and single Probe. Combine RRM and </a:t>
            </a:r>
            <a:r>
              <a:rPr lang="en-US" altLang="zh-CN" dirty="0" err="1"/>
              <a:t>Demod</a:t>
            </a:r>
            <a:r>
              <a:rPr lang="en-US" altLang="zh-CN" dirty="0"/>
              <a:t> requirements as a single feature to support HST FR2 </a:t>
            </a:r>
            <a:r>
              <a:rPr lang="en-US" altLang="zh-CN" dirty="0" smtClean="0"/>
              <a:t>operation</a:t>
            </a:r>
          </a:p>
          <a:p>
            <a:pPr lvl="1"/>
            <a:r>
              <a:rPr lang="en-GB" altLang="zh-CN" dirty="0" smtClean="0"/>
              <a:t>Option 3: Study an approach with taking into account continuous UE movement from RRH to RRH </a:t>
            </a:r>
            <a:endParaRPr lang="en-US" altLang="zh-CN" dirty="0" smtClean="0"/>
          </a:p>
          <a:p>
            <a:r>
              <a:rPr lang="en-US" altLang="zh-CN" dirty="0" smtClean="0"/>
              <a:t>FFS </a:t>
            </a:r>
            <a:r>
              <a:rPr lang="en-GB" altLang="zh-CN" dirty="0" smtClean="0"/>
              <a:t>keep </a:t>
            </a:r>
            <a:r>
              <a:rPr lang="en-GB" altLang="zh-CN" dirty="0"/>
              <a:t>into account the testability of high power devices inside OTA </a:t>
            </a:r>
            <a:r>
              <a:rPr lang="en-GB" altLang="zh-CN" dirty="0" smtClean="0"/>
              <a:t>chambers, </a:t>
            </a:r>
            <a:r>
              <a:rPr lang="en-GB" altLang="zh-CN" dirty="0"/>
              <a:t>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Consider output of FR2 HST Deployment scenarios whether to cover scenario A and/or </a:t>
            </a:r>
            <a:r>
              <a:rPr lang="en-US" altLang="zh-CN" dirty="0" smtClean="0"/>
              <a:t>B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 and </a:t>
            </a:r>
            <a:r>
              <a:rPr lang="en-US" altLang="zh-CN" dirty="0"/>
              <a:t>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</a:t>
            </a:r>
            <a:r>
              <a:rPr lang="en-US" altLang="zh-CN" dirty="0" smtClean="0"/>
              <a:t>applicability </a:t>
            </a:r>
            <a:r>
              <a:rPr lang="en-US" altLang="zh-CN" dirty="0"/>
              <a:t>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Consider output of FR2 HST Deployment scenarios </a:t>
            </a:r>
            <a:r>
              <a:rPr lang="en-US" altLang="zh-CN" dirty="0" smtClean="0"/>
              <a:t>whether </a:t>
            </a:r>
            <a:r>
              <a:rPr lang="en-US" altLang="zh-CN" dirty="0"/>
              <a:t>to cover </a:t>
            </a:r>
            <a:r>
              <a:rPr lang="en-US" altLang="zh-CN" dirty="0" err="1"/>
              <a:t>uni</a:t>
            </a:r>
            <a:r>
              <a:rPr lang="en-US" altLang="zh-CN" dirty="0"/>
              <a:t>- and/or bi-directional RRH deployment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1800" dirty="0"/>
              <a:t>Waveform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Only CP-OFDM </a:t>
            </a:r>
            <a:endParaRPr lang="en-US" sz="1600" dirty="0"/>
          </a:p>
          <a:p>
            <a:r>
              <a:rPr lang="en-US" sz="1800" dirty="0"/>
              <a:t>SCS&amp;BW</a:t>
            </a:r>
          </a:p>
          <a:p>
            <a:pPr lvl="1"/>
            <a:r>
              <a:rPr lang="en-US" altLang="zh-CN" sz="1600" dirty="0"/>
              <a:t>Option 1: 120KHz SCS with 50MHz, 100MHz or 200MHz (Intel, Nokia)</a:t>
            </a:r>
          </a:p>
          <a:p>
            <a:pPr lvl="1"/>
            <a:r>
              <a:rPr lang="en-US" altLang="zh-CN" sz="1600" dirty="0"/>
              <a:t>Option 2: 120KHz SCS with 100MHz (Samsung)</a:t>
            </a:r>
          </a:p>
          <a:p>
            <a:pPr lvl="1"/>
            <a:r>
              <a:rPr lang="en-US" altLang="zh-CN" sz="1600" dirty="0"/>
              <a:t>Option 3: 120KHz SCS with 200MHz (Huawei)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18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</a:t>
            </a:r>
            <a:r>
              <a:rPr lang="en-US" altLang="zh-CN" sz="1600" dirty="0" smtClean="0">
                <a:solidFill>
                  <a:prstClr val="black"/>
                </a:solidFill>
              </a:rPr>
              <a:t>10</a:t>
            </a:r>
          </a:p>
          <a:p>
            <a:r>
              <a:rPr lang="en-US" altLang="zh-CN" sz="1800" dirty="0" smtClean="0">
                <a:solidFill>
                  <a:prstClr val="black"/>
                </a:solidFill>
              </a:rPr>
              <a:t>MCS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MCS16 and </a:t>
            </a:r>
            <a:r>
              <a:rPr lang="en-US" altLang="zh-CN" sz="1600" dirty="0" smtClean="0">
                <a:solidFill>
                  <a:prstClr val="black"/>
                </a:solidFill>
              </a:rPr>
              <a:t>MCS17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Other options are not precluded</a:t>
            </a:r>
            <a:endParaRPr lang="en-US" altLang="zh-CN" sz="18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Channel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88332"/>
              </p:ext>
            </p:extLst>
          </p:nvPr>
        </p:nvGraphicFramePr>
        <p:xfrm>
          <a:off x="771452" y="2125266"/>
          <a:ext cx="7891670" cy="2945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9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4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0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FR2 BS demodulation aspects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Supported Speed from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perspective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on max supported speed for HST FR2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observations on FR2 HST UE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Performance Test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 Incorporated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R4-2106780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FR2 HST BS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general issues for NR FR2 HST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UE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BS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single tap channel profile for unidirectional deployment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Maximum Supported Speed from Demodulation Perspective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19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/>
            <a:r>
              <a:rPr lang="en-US" altLang="zh-CN" dirty="0"/>
              <a:t>[1] R4-2106146, “Email discussion summary for [98-bis-e][322] NR_HST_FR2_Scenarios_Demod”,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dirty="0" smtClean="0"/>
              <a:t>Configure </a:t>
            </a:r>
            <a:r>
              <a:rPr lang="en-US" altLang="zh-CN" sz="1600" dirty="0"/>
              <a:t>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1"/>
            <a:ext cx="8382000" cy="5060950"/>
          </a:xfrm>
        </p:spPr>
        <p:txBody>
          <a:bodyPr/>
          <a:lstStyle/>
          <a:p>
            <a:r>
              <a:rPr lang="en-GB" altLang="zh-CN" sz="1600" dirty="0" smtClean="0">
                <a:solidFill>
                  <a:srgbClr val="00B0F0"/>
                </a:solidFill>
              </a:rPr>
              <a:t>Companies' observation </a:t>
            </a:r>
            <a:r>
              <a:rPr lang="en-GB" altLang="zh-CN" sz="1600" dirty="0">
                <a:solidFill>
                  <a:srgbClr val="00B0F0"/>
                </a:solidFill>
              </a:rPr>
              <a:t>on Maximum Speed </a:t>
            </a:r>
            <a:r>
              <a:rPr lang="en-GB" altLang="zh-CN" sz="1600" dirty="0" smtClean="0">
                <a:solidFill>
                  <a:srgbClr val="00B0F0"/>
                </a:solidFill>
              </a:rPr>
              <a:t>feasibility, companies can further check until next meeting</a:t>
            </a:r>
          </a:p>
          <a:p>
            <a:pPr lvl="1"/>
            <a:r>
              <a:rPr lang="en-GB" altLang="zh-CN" sz="1200" dirty="0" smtClean="0"/>
              <a:t>It is feasible to support maximum speed with 350km/h for downlink with TRS (4 symbol interval)for frequency offset tracking under unidirectional RRH deployment  with 120KHz SCS</a:t>
            </a:r>
          </a:p>
          <a:p>
            <a:pPr lvl="1"/>
            <a:r>
              <a:rPr lang="en-GB" altLang="zh-CN" sz="1200" dirty="0" smtClean="0"/>
              <a:t>It is feasible to support maximum speed </a:t>
            </a:r>
            <a:r>
              <a:rPr lang="en-GB" altLang="zh-CN" sz="1200" dirty="0"/>
              <a:t>with 350km/h for downlink with TRS( 4 symbol interval) +SSB for frequency offset tracking under unidirectional and bi-directional RRH deployment  with 120KHz SCS</a:t>
            </a:r>
          </a:p>
          <a:p>
            <a:pPr lvl="1"/>
            <a:r>
              <a:rPr lang="en-GB" altLang="zh-CN" sz="1200" dirty="0" smtClean="0"/>
              <a:t>It is </a:t>
            </a:r>
            <a:r>
              <a:rPr lang="en-GB" altLang="zh-CN" sz="1200" dirty="0"/>
              <a:t>feasible to support maximum speed with 350km/h for downlink with TRS (4 symbol interval)+PTRS (L=1) for frequency offset tracking under </a:t>
            </a:r>
            <a:r>
              <a:rPr lang="en-GB" altLang="zh-CN" sz="1200" dirty="0" smtClean="0"/>
              <a:t>bi-directional RRH </a:t>
            </a:r>
            <a:r>
              <a:rPr lang="en-GB" altLang="zh-CN" sz="1200" dirty="0"/>
              <a:t>deployment  with 120KHz SCS</a:t>
            </a:r>
          </a:p>
          <a:p>
            <a:pPr lvl="1"/>
            <a:r>
              <a:rPr lang="en-US" altLang="zh-CN" sz="1200" dirty="0" smtClean="0"/>
              <a:t>It </a:t>
            </a:r>
            <a:r>
              <a:rPr lang="en-US" altLang="zh-CN" sz="1200" dirty="0"/>
              <a:t>is feasible to support maximum speed with 350km/h for downlink with PTRS or DMRS(1+1+1)+PTRS(L=1,K=2) configuration used for frequency offset tracking under single tap propagation conditions with 120KHz </a:t>
            </a:r>
            <a:r>
              <a:rPr lang="en-US" altLang="zh-CN" sz="1200" dirty="0" smtClean="0"/>
              <a:t>SCS</a:t>
            </a:r>
            <a:endParaRPr lang="zh-CN" altLang="zh-CN" sz="1200" dirty="0" smtClean="0"/>
          </a:p>
          <a:p>
            <a:r>
              <a:rPr lang="en-GB" altLang="zh-CN" sz="1600" dirty="0" smtClean="0"/>
              <a:t>Configure </a:t>
            </a:r>
            <a:r>
              <a:rPr lang="en-GB" altLang="zh-CN" sz="1600" dirty="0"/>
              <a:t>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</a:t>
            </a:r>
            <a:endParaRPr lang="en-GB" altLang="zh-CN" sz="1400" dirty="0"/>
          </a:p>
          <a:p>
            <a:pPr lvl="2" fontAlgn="auto" hangingPunct="1"/>
            <a:r>
              <a:rPr lang="en-GB" altLang="zh-CN" sz="1400" dirty="0"/>
              <a:t>SSB+TRS+PTRS for </a:t>
            </a:r>
            <a:r>
              <a:rPr lang="aa-ET" altLang="zh-CN" sz="1400" dirty="0"/>
              <a:t>bi-</a:t>
            </a:r>
            <a:r>
              <a:rPr lang="en-GB" altLang="zh-CN" sz="1400" dirty="0"/>
              <a:t>directional deployment (Intel</a:t>
            </a:r>
            <a:r>
              <a:rPr lang="en-GB" altLang="zh-CN" sz="1400" dirty="0" smtClean="0"/>
              <a:t>)</a:t>
            </a:r>
          </a:p>
          <a:p>
            <a:pPr lvl="2" fontAlgn="auto" hangingPunct="1"/>
            <a:r>
              <a:rPr lang="en-GB" altLang="zh-CN" sz="1400" dirty="0" smtClean="0"/>
              <a:t>SSB+TRS </a:t>
            </a:r>
            <a:r>
              <a:rPr lang="en-GB" altLang="zh-CN" sz="1400" dirty="0"/>
              <a:t>for unidirectional deployment (Intel</a:t>
            </a:r>
            <a:r>
              <a:rPr lang="en-GB" altLang="zh-CN" sz="1400" dirty="0" smtClean="0"/>
              <a:t>)</a:t>
            </a:r>
          </a:p>
          <a:p>
            <a:r>
              <a:rPr lang="en-GB" altLang="zh-CN" sz="1600" dirty="0" smtClean="0"/>
              <a:t>DMRS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</a:t>
            </a:r>
            <a:r>
              <a:rPr lang="en-GB" altLang="zh-CN" sz="1400" dirty="0" smtClean="0"/>
              <a:t>(Ericsson)</a:t>
            </a:r>
          </a:p>
          <a:p>
            <a:pPr lvl="1" fontAlgn="auto" hangingPunct="1"/>
            <a:r>
              <a:rPr lang="en-GB" altLang="zh-CN" sz="1400" dirty="0" smtClean="0"/>
              <a:t>Option 2: 1+1+1 DMRS (Ericsson, Huawei)</a:t>
            </a:r>
            <a:endParaRPr lang="zh-CN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 smtClean="0">
                <a:solidFill>
                  <a:srgbClr val="FF0000"/>
                </a:solidFill>
              </a:rPr>
              <a:t>30GHz </a:t>
            </a:r>
            <a:r>
              <a:rPr lang="en-US" altLang="zh-CN" sz="1600" dirty="0">
                <a:solidFill>
                  <a:srgbClr val="FF0000"/>
                </a:solidFill>
              </a:rPr>
              <a:t>(Ericsson, Nokia, Intel, Samsung, Qualcomm</a:t>
            </a:r>
            <a:r>
              <a:rPr lang="en-US" altLang="zh-CN" sz="1600" dirty="0" smtClean="0">
                <a:solidFill>
                  <a:srgbClr val="FF0000"/>
                </a:solidFill>
              </a:rPr>
              <a:t>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Consider output of FR2 HST Deployment scenarios whether to cover scenario A and/or B</a:t>
            </a:r>
          </a:p>
          <a:p>
            <a:r>
              <a:rPr lang="en-US" altLang="zh-CN" sz="1800" dirty="0" smtClean="0"/>
              <a:t>Requirement </a:t>
            </a:r>
            <a:r>
              <a:rPr lang="en-US" altLang="zh-CN" sz="1800" dirty="0"/>
              <a:t>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and </a:t>
            </a:r>
            <a:r>
              <a:rPr lang="en-US" altLang="zh-CN" sz="1600" dirty="0"/>
              <a:t>bi-directional RRH deployment scenarios</a:t>
            </a:r>
          </a:p>
          <a:p>
            <a:pPr lvl="1"/>
            <a:r>
              <a:rPr lang="en-US" altLang="zh-CN" sz="1600" dirty="0"/>
              <a:t>FFS to define the test </a:t>
            </a:r>
            <a:r>
              <a:rPr lang="en-US" altLang="zh-CN" sz="1600" dirty="0" smtClean="0"/>
              <a:t>applicability </a:t>
            </a:r>
            <a:r>
              <a:rPr lang="en-US" altLang="zh-CN" sz="1600" dirty="0"/>
              <a:t>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Consider output of FR2 HST Deployment scenarios whether to cover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and/or bi-directional RRH deployment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2"/>
            <a:r>
              <a:rPr lang="en-GB" altLang="zh-CN" sz="1600" dirty="0" smtClean="0">
                <a:solidFill>
                  <a:prstClr val="black"/>
                </a:solidFill>
              </a:rPr>
              <a:t>DPS </a:t>
            </a:r>
            <a:r>
              <a:rPr lang="en-GB" altLang="zh-CN" sz="1600" dirty="0">
                <a:solidFill>
                  <a:prstClr val="black"/>
                </a:solidFill>
              </a:rPr>
              <a:t>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 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</a:t>
            </a:r>
            <a:r>
              <a:rPr lang="en-US" altLang="zh-CN" sz="1800" dirty="0" smtClean="0">
                <a:solidFill>
                  <a:prstClr val="black"/>
                </a:solidFill>
              </a:rPr>
              <a:t>tap</a:t>
            </a:r>
            <a:endParaRPr lang="zh-CN" altLang="en-US" strike="sngStrik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Props1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schemas.microsoft.com/office/2006/documentManagement/types"/>
    <ds:schemaRef ds:uri="0b6aed8e-0313-4d17-80ff-d0e5da4931c5"/>
    <ds:schemaRef ds:uri="http://purl.org/dc/elements/1.1/"/>
    <ds:schemaRef ds:uri="http://schemas.microsoft.com/office/2006/metadata/properties"/>
    <ds:schemaRef ds:uri="71c5aaf6-e6ce-465b-b873-5148d2a4c10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b34c8f0-1ef5-4d1e-bb66-517ce7fe7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24091</TotalTime>
  <Words>1474</Words>
  <Application>Microsoft Office PowerPoint</Application>
  <PresentationFormat>全屏显示(4:3)</PresentationFormat>
  <Paragraphs>259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  <vt:lpstr>Contributions List in RAN4#98-e</vt:lpstr>
      <vt:lpstr>Reference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Huawei</cp:lastModifiedBy>
  <cp:revision>1549</cp:revision>
  <dcterms:created xsi:type="dcterms:W3CDTF">2013-05-13T16:02:00Z</dcterms:created>
  <dcterms:modified xsi:type="dcterms:W3CDTF">2021-04-19T18:18:30Z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(3)2atGgoWJqmWUr1VdW3C7OM/ImQErQ+EuNdpwKsKmGMKSZW/LuADkNWi3aWJpypjwHBz06C95
D0J72CfkyKTL1T9XTnzOS+AE00DcLVLxrFP4+Pkj/q4oVX8LFS3ir2YPXXut/BSq3Tcx3xGU
fVVHNtDAnvTtuIxt9EybvFZr3MWNe/5yqrfBXlg/aQnuzIkjg+6toc6RM8f5NJekXfpmSOuc
4iZqHC3AeVbFlcSfAo</vt:lpwstr>
  </property>
  <property fmtid="{D5CDD505-2E9C-101B-9397-08002B2CF9AE}" pid="13" name="_2015_ms_pID_7253431">
    <vt:lpwstr>EIwzfwcJWQTByR3Qr5Y8HOKYziKyU0jFWGgWVJdxzrWfUpl1eEx3NI
4caHehD/YAvAUKYz1N/jb9F6QWaIAs7PA5hnsmAomP/WEuAEMeCyJwRyYE7omhvlbJOAdMEJ
WmajvEGB1Gcl4nd89E4h3gt5cqrYJzaDHJ5Sf8Vw47uGlZ7C7poNtUpdenkSCoiMtC5sM5p+
hXQaDeQ0NIH82btY5qLCyovp0Xzmy/Jb/ZHs</vt:lpwstr>
  </property>
  <property fmtid="{D5CDD505-2E9C-101B-9397-08002B2CF9AE}" pid="14" name="_2015_ms_pID_7253432">
    <vt:lpwstr>qB+54TLBe9EYcy1j6hiwlM8=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1617967587</vt:lpwstr>
  </property>
</Properties>
</file>