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30"/>
  </p:notesMasterIdLst>
  <p:sldIdLst>
    <p:sldId id="256" r:id="rId8"/>
    <p:sldId id="471" r:id="rId9"/>
    <p:sldId id="520" r:id="rId10"/>
    <p:sldId id="511" r:id="rId11"/>
    <p:sldId id="518" r:id="rId12"/>
    <p:sldId id="519" r:id="rId13"/>
    <p:sldId id="487" r:id="rId14"/>
    <p:sldId id="512" r:id="rId15"/>
    <p:sldId id="513" r:id="rId16"/>
    <p:sldId id="510" r:id="rId17"/>
    <p:sldId id="514" r:id="rId18"/>
    <p:sldId id="509" r:id="rId19"/>
    <p:sldId id="508" r:id="rId20"/>
    <p:sldId id="503" r:id="rId21"/>
    <p:sldId id="502" r:id="rId22"/>
    <p:sldId id="504" r:id="rId23"/>
    <p:sldId id="505" r:id="rId24"/>
    <p:sldId id="486" r:id="rId25"/>
    <p:sldId id="499" r:id="rId26"/>
    <p:sldId id="500" r:id="rId27"/>
    <p:sldId id="521" r:id="rId28"/>
    <p:sldId id="522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2" clrIdx="0">
    <p:extLst>
      <p:ext uri="{19B8F6BF-5375-455C-9EA6-DF929625EA0E}">
        <p15:presenceInfo xmlns:p15="http://schemas.microsoft.com/office/powerpoint/2012/main" userId="Nokia" providerId="None"/>
      </p:ext>
    </p:extLst>
  </p:cmAuthor>
  <p:cmAuthor id="2" name="Huawei" initials="HW" lastIdx="1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63" d="100"/>
          <a:sy n="63" d="100"/>
        </p:scale>
        <p:origin x="8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E858887A-E5D9-4CF1-A85A-E409A45EC354}"/>
    <pc:docChg chg="undo custSel modSld">
      <pc:chgData name="Petrov, Dmitry (Nokia - FI/Espoo)" userId="e0f276f4-a4cb-4540-8cef-44a57418306b" providerId="ADAL" clId="{E858887A-E5D9-4CF1-A85A-E409A45EC354}" dt="2021-04-18T18:46:49.945" v="26" actId="207"/>
      <pc:docMkLst>
        <pc:docMk/>
      </pc:docMkLst>
      <pc:sldChg chg="modSp mod">
        <pc:chgData name="Petrov, Dmitry (Nokia - FI/Espoo)" userId="e0f276f4-a4cb-4540-8cef-44a57418306b" providerId="ADAL" clId="{E858887A-E5D9-4CF1-A85A-E409A45EC354}" dt="2021-04-18T18:33:53.204" v="21" actId="20577"/>
        <pc:sldMkLst>
          <pc:docMk/>
          <pc:sldMk cId="1017466664" sldId="499"/>
        </pc:sldMkLst>
        <pc:graphicFrameChg chg="modGraphic">
          <ac:chgData name="Petrov, Dmitry (Nokia - FI/Espoo)" userId="e0f276f4-a4cb-4540-8cef-44a57418306b" providerId="ADAL" clId="{E858887A-E5D9-4CF1-A85A-E409A45EC354}" dt="2021-04-18T18:33:53.204" v="21" actId="20577"/>
          <ac:graphicFrameMkLst>
            <pc:docMk/>
            <pc:sldMk cId="1017466664" sldId="499"/>
            <ac:graphicFrameMk id="6" creationId="{00000000-0000-0000-0000-000000000000}"/>
          </ac:graphicFrameMkLst>
        </pc:graphicFrameChg>
      </pc:sldChg>
      <pc:sldChg chg="modSp mod">
        <pc:chgData name="Petrov, Dmitry (Nokia - FI/Espoo)" userId="e0f276f4-a4cb-4540-8cef-44a57418306b" providerId="ADAL" clId="{E858887A-E5D9-4CF1-A85A-E409A45EC354}" dt="2021-04-18T18:07:49.540" v="1" actId="207"/>
        <pc:sldMkLst>
          <pc:docMk/>
          <pc:sldMk cId="1501028319" sldId="511"/>
        </pc:sldMkLst>
        <pc:spChg chg="mod">
          <ac:chgData name="Petrov, Dmitry (Nokia - FI/Espoo)" userId="e0f276f4-a4cb-4540-8cef-44a57418306b" providerId="ADAL" clId="{E858887A-E5D9-4CF1-A85A-E409A45EC354}" dt="2021-04-18T18:07:49.540" v="1" actId="207"/>
          <ac:spMkLst>
            <pc:docMk/>
            <pc:sldMk cId="1501028319" sldId="511"/>
            <ac:spMk id="3" creationId="{00000000-0000-0000-0000-000000000000}"/>
          </ac:spMkLst>
        </pc:spChg>
      </pc:sldChg>
      <pc:sldChg chg="modSp mod addCm delCm modCm">
        <pc:chgData name="Petrov, Dmitry (Nokia - FI/Espoo)" userId="e0f276f4-a4cb-4540-8cef-44a57418306b" providerId="ADAL" clId="{E858887A-E5D9-4CF1-A85A-E409A45EC354}" dt="2021-04-18T18:29:34.746" v="15" actId="13926"/>
        <pc:sldMkLst>
          <pc:docMk/>
          <pc:sldMk cId="2571319749" sldId="513"/>
        </pc:sldMkLst>
        <pc:spChg chg="mod">
          <ac:chgData name="Petrov, Dmitry (Nokia - FI/Espoo)" userId="e0f276f4-a4cb-4540-8cef-44a57418306b" providerId="ADAL" clId="{E858887A-E5D9-4CF1-A85A-E409A45EC354}" dt="2021-04-18T18:29:34.746" v="15" actId="13926"/>
          <ac:spMkLst>
            <pc:docMk/>
            <pc:sldMk cId="2571319749" sldId="513"/>
            <ac:spMk id="3" creationId="{00000000-0000-0000-0000-000000000000}"/>
          </ac:spMkLst>
        </pc:spChg>
      </pc:sldChg>
      <pc:sldChg chg="modSp mod addCm modCm">
        <pc:chgData name="Petrov, Dmitry (Nokia - FI/Espoo)" userId="e0f276f4-a4cb-4540-8cef-44a57418306b" providerId="ADAL" clId="{E858887A-E5D9-4CF1-A85A-E409A45EC354}" dt="2021-04-18T18:46:49.945" v="26" actId="207"/>
        <pc:sldMkLst>
          <pc:docMk/>
          <pc:sldMk cId="3218759564" sldId="518"/>
        </pc:sldMkLst>
        <pc:spChg chg="mod">
          <ac:chgData name="Petrov, Dmitry (Nokia - FI/Espoo)" userId="e0f276f4-a4cb-4540-8cef-44a57418306b" providerId="ADAL" clId="{E858887A-E5D9-4CF1-A85A-E409A45EC354}" dt="2021-04-18T18:46:49.945" v="26" actId="207"/>
          <ac:spMkLst>
            <pc:docMk/>
            <pc:sldMk cId="3218759564" sldId="5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19.04.2021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4/19/2021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Samsung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#98b-e</a:t>
            </a:r>
          </a:p>
          <a:p>
            <a:pPr>
              <a:buNone/>
            </a:pPr>
            <a:r>
              <a:rPr lang="en-US" sz="1800" b="1" dirty="0"/>
              <a:t>Electronic,12</a:t>
            </a:r>
            <a:r>
              <a:rPr lang="en-US" sz="1800" b="1" baseline="30000" dirty="0"/>
              <a:t>th</a:t>
            </a:r>
            <a:r>
              <a:rPr lang="en-US" sz="1800" b="1" dirty="0"/>
              <a:t> April– 20</a:t>
            </a:r>
            <a:r>
              <a:rPr lang="en-US" sz="1800" b="1" baseline="30000" dirty="0"/>
              <a:t>th</a:t>
            </a:r>
            <a:r>
              <a:rPr lang="en-US" sz="1800" b="1" dirty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SCS and BW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/>
              <a:t>UE frequency error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Option 1 (Huawei)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RAN4 to discuss on the impact of the assumption of a static UE and single probe OTA chambers on the FR2 high speed train demodulation test 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Assumption two probes in chamber, as RRM </a:t>
            </a:r>
            <a:r>
              <a:rPr lang="en-GB" altLang="zh-CN" dirty="0" smtClean="0"/>
              <a:t>assumption </a:t>
            </a:r>
            <a:r>
              <a:rPr lang="en-GB" altLang="zh-CN" dirty="0"/>
              <a:t>with 2AOA tests</a:t>
            </a:r>
          </a:p>
          <a:p>
            <a:pPr lvl="1"/>
            <a:r>
              <a:rPr lang="en-GB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/>
              <a:t>Assume static UE and single Probe. Combine RRM and </a:t>
            </a:r>
            <a:r>
              <a:rPr lang="en-US" altLang="zh-CN" dirty="0" err="1"/>
              <a:t>Demod</a:t>
            </a:r>
            <a:r>
              <a:rPr lang="en-US" altLang="zh-CN" dirty="0"/>
              <a:t> requirements as a single feature to support HST FR2 </a:t>
            </a:r>
            <a:r>
              <a:rPr lang="en-US" altLang="zh-CN" dirty="0" smtClean="0"/>
              <a:t>operation</a:t>
            </a:r>
          </a:p>
          <a:p>
            <a:pPr lvl="1"/>
            <a:r>
              <a:rPr lang="en-GB" altLang="zh-CN" dirty="0" smtClean="0"/>
              <a:t>Option 3: Study an approach with taking into account continuous UE movement from RRH to RRH </a:t>
            </a:r>
            <a:endParaRPr lang="en-US" altLang="zh-CN" dirty="0" smtClean="0"/>
          </a:p>
          <a:p>
            <a:r>
              <a:rPr lang="en-US" altLang="zh-CN" dirty="0" smtClean="0"/>
              <a:t>FFS </a:t>
            </a:r>
            <a:r>
              <a:rPr lang="en-GB" altLang="zh-CN" dirty="0" smtClean="0"/>
              <a:t>keep </a:t>
            </a:r>
            <a:r>
              <a:rPr lang="en-GB" altLang="zh-CN" dirty="0"/>
              <a:t>into account the testability of high power devices inside OTA </a:t>
            </a:r>
            <a:r>
              <a:rPr lang="en-GB" altLang="zh-CN" dirty="0" smtClean="0"/>
              <a:t>chambers, </a:t>
            </a:r>
            <a:r>
              <a:rPr lang="en-GB" altLang="zh-CN" dirty="0"/>
              <a:t>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scope of UL requirements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>
                <a:solidFill>
                  <a:prstClr val="black"/>
                </a:solidFill>
              </a:rPr>
              <a:t>PRACH</a:t>
            </a: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scenario A or B</a:t>
            </a:r>
          </a:p>
          <a:p>
            <a:pPr lvl="1"/>
            <a:r>
              <a:rPr lang="en-US" altLang="zh-CN" dirty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B)</a:t>
            </a:r>
          </a:p>
          <a:p>
            <a:pPr lvl="1"/>
            <a:r>
              <a:rPr lang="en-US" altLang="zh-CN" dirty="0"/>
              <a:t>Option 3: Define PUSCH demodulation requirements for both two scenarios if needed</a:t>
            </a:r>
          </a:p>
          <a:p>
            <a:pPr lvl="1"/>
            <a:r>
              <a:rPr lang="en-US" altLang="zh-CN" dirty="0"/>
              <a:t>Consider output of FR2 HST Deployment scenarios whether to cover scenario A and/or </a:t>
            </a:r>
            <a:r>
              <a:rPr lang="en-US" altLang="zh-CN" dirty="0" smtClean="0"/>
              <a:t>B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 and </a:t>
            </a:r>
            <a:r>
              <a:rPr lang="en-US" altLang="zh-CN" dirty="0"/>
              <a:t>bi-directional RRH deployment scenarios</a:t>
            </a:r>
          </a:p>
          <a:p>
            <a:pPr lvl="1"/>
            <a:r>
              <a:rPr lang="en-US" altLang="zh-CN" dirty="0"/>
              <a:t>FFS to define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</a:t>
            </a:r>
          </a:p>
          <a:p>
            <a:pPr lvl="1"/>
            <a:r>
              <a:rPr lang="en-US" altLang="zh-CN" dirty="0"/>
              <a:t>FFS to define the test </a:t>
            </a:r>
            <a:r>
              <a:rPr lang="en-US" altLang="zh-CN" dirty="0" smtClean="0"/>
              <a:t>applicability </a:t>
            </a:r>
            <a:r>
              <a:rPr lang="en-US" altLang="zh-CN" dirty="0"/>
              <a:t>rule if both PUSCH demodulation 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defined</a:t>
            </a:r>
          </a:p>
          <a:p>
            <a:pPr lvl="1"/>
            <a:r>
              <a:rPr lang="en-US" altLang="zh-CN" dirty="0"/>
              <a:t>Consider output of FR2 HST Deployment scenarios </a:t>
            </a:r>
            <a:r>
              <a:rPr lang="en-US" altLang="zh-CN" dirty="0" smtClean="0"/>
              <a:t>whether </a:t>
            </a:r>
            <a:r>
              <a:rPr lang="en-US" altLang="zh-CN" dirty="0"/>
              <a:t>to cover </a:t>
            </a:r>
            <a:r>
              <a:rPr lang="en-US" altLang="zh-CN" dirty="0" err="1"/>
              <a:t>uni</a:t>
            </a:r>
            <a:r>
              <a:rPr lang="en-US" altLang="zh-CN" dirty="0"/>
              <a:t>- and/or bi-directional RRH deployment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1800" dirty="0"/>
              <a:t>Waveform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Only CP-OFDM </a:t>
            </a:r>
            <a:endParaRPr lang="en-US" sz="1600" dirty="0"/>
          </a:p>
          <a:p>
            <a:r>
              <a:rPr lang="en-US" sz="1800" dirty="0"/>
              <a:t>SCS&amp;BW</a:t>
            </a:r>
          </a:p>
          <a:p>
            <a:pPr lvl="1"/>
            <a:r>
              <a:rPr lang="en-US" altLang="zh-CN" sz="1600" dirty="0"/>
              <a:t>Option 1: 120KHz SCS with 50MHz, 100MHz or 200MHz (Intel, Nokia)</a:t>
            </a:r>
          </a:p>
          <a:p>
            <a:pPr lvl="1"/>
            <a:r>
              <a:rPr lang="en-US" altLang="zh-CN" sz="1600" dirty="0"/>
              <a:t>Option 2: 120KHz SCS with 100MHz (Samsung)</a:t>
            </a:r>
          </a:p>
          <a:p>
            <a:pPr lvl="1"/>
            <a:r>
              <a:rPr lang="en-US" altLang="zh-CN" sz="1600" dirty="0"/>
              <a:t>Option 3: 120KHz SCS with 200MHz (Huawei)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1Tx2Rx Low</a:t>
            </a:r>
          </a:p>
          <a:p>
            <a:r>
              <a:rPr lang="en-US" altLang="zh-CN" sz="1800" dirty="0">
                <a:solidFill>
                  <a:prstClr val="black"/>
                </a:solidFill>
              </a:rPr>
              <a:t>Resource mapping type: type B</a:t>
            </a:r>
          </a:p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9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</a:t>
            </a:r>
            <a:r>
              <a:rPr lang="en-US" altLang="zh-CN" sz="1600" dirty="0" smtClean="0">
                <a:solidFill>
                  <a:prstClr val="black"/>
                </a:solidFill>
              </a:rPr>
              <a:t>10</a:t>
            </a:r>
          </a:p>
          <a:p>
            <a:r>
              <a:rPr lang="en-US" altLang="zh-CN" sz="1800" dirty="0" smtClean="0">
                <a:solidFill>
                  <a:prstClr val="black"/>
                </a:solidFill>
              </a:rPr>
              <a:t>MCS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1: MCS16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Option 2: MCS16 and </a:t>
            </a:r>
            <a:r>
              <a:rPr lang="en-US" altLang="zh-CN" sz="1600" dirty="0" smtClean="0">
                <a:solidFill>
                  <a:prstClr val="black"/>
                </a:solidFill>
              </a:rPr>
              <a:t>MCS17</a:t>
            </a: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</a:rPr>
              <a:t>Other options are not precluded</a:t>
            </a:r>
            <a:endParaRPr lang="en-US" altLang="zh-CN" sz="1800" dirty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</a:p>
          <a:p>
            <a:pPr lvl="1"/>
            <a:r>
              <a:rPr lang="en-US" altLang="zh-CN" dirty="0"/>
              <a:t>Scenario Y</a:t>
            </a:r>
          </a:p>
          <a:p>
            <a:r>
              <a:rPr lang="en-US" altLang="zh-CN" dirty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Other options are not precluded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92697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Channel</a:t>
                      </a:r>
                      <a:r>
                        <a:rPr lang="en-US" altLang="zh-CN" sz="1200" baseline="0" dirty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1.25 μ</a:t>
                      </a:r>
                      <a:r>
                        <a:rPr lang="en-US" altLang="zh-CN" sz="1200" dirty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FR2 HST WI in previous meetings</a:t>
            </a:r>
            <a:endParaRPr lang="en-GB" altLang="zh-CN" sz="1600" dirty="0"/>
          </a:p>
          <a:p>
            <a:pPr lvl="1" fontAlgn="auto" hangingPunct="1"/>
            <a:r>
              <a:rPr lang="en-GB" altLang="zh-CN" sz="1600" dirty="0"/>
              <a:t>R4-2017828, “WF on NR support for HST in FR2”, Samsung. RAN4#97-e meeting</a:t>
            </a:r>
          </a:p>
          <a:p>
            <a:pPr lvl="1" fontAlgn="auto" hangingPunct="1"/>
            <a:r>
              <a:rPr lang="en-GB" altLang="zh-CN" sz="1600" dirty="0"/>
              <a:t>R4-2103240, “WF on Deployment Scenario and UE RF Requirement for FR2 HST”, Samsung. RAN4#98-e meeting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PRACH format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Channel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Frequency offset 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=0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>
                <a:solidFill>
                  <a:prstClr val="black"/>
                </a:solidFill>
              </a:rPr>
              <a:t>Ncs</a:t>
            </a:r>
            <a:r>
              <a:rPr lang="en-US" altLang="zh-CN" dirty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Other options are not precluded</a:t>
            </a:r>
          </a:p>
          <a:p>
            <a:pPr marL="0" lvl="0" indent="0">
              <a:buNone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88332"/>
              </p:ext>
            </p:extLst>
          </p:nvPr>
        </p:nvGraphicFramePr>
        <p:xfrm>
          <a:off x="771452" y="2125266"/>
          <a:ext cx="7891670" cy="294516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497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41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01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FR2 BS demodulation aspects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Maximum Supported Speed from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perspective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 for Rel-17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 for Rel-17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5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on max supported speed for HST FR2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UE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View on BS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R4-2106473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observations on FR2 HST UE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Performance Test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Qualcomm Incorporated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R4-2106780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FR2 HST BS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general issues for NR FR2 HST demodulation requirements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UE demodulation requirements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BS demodulation requirements for FR2 HST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HST single tap channel profile for unidirectional deployment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UE demodulation requirements for HST FR2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3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R4-2106916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Maximum Supported Speed from Demodulation Perspective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819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/>
            <a:r>
              <a:rPr lang="en-US" altLang="zh-CN" dirty="0"/>
              <a:t>[1] R4-2106146, “Email discussion summary for [98-bis-e][322] NR_HST_FR2_Scenarios_Demod”,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DMRS+PTRS configuration used for frequency offset tracking with 120KHz SCS</a:t>
            </a:r>
          </a:p>
          <a:p>
            <a:r>
              <a:rPr lang="en-US" altLang="zh-CN" sz="1600" dirty="0" smtClean="0"/>
              <a:t>Configure </a:t>
            </a:r>
            <a:r>
              <a:rPr lang="en-US" altLang="zh-CN" sz="1600" dirty="0"/>
              <a:t>PTRS during the PUSCH demodulation test </a:t>
            </a:r>
          </a:p>
          <a:p>
            <a:pPr lvl="0"/>
            <a:r>
              <a:rPr lang="en-GB" altLang="zh-CN" sz="1600" dirty="0"/>
              <a:t>DMRS+PTRS configuration for PUSCH demodulation requirement with single-tap channel 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(L=1,K=2)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1"/>
            <a:ext cx="8382000" cy="5060950"/>
          </a:xfrm>
        </p:spPr>
        <p:txBody>
          <a:bodyPr/>
          <a:lstStyle/>
          <a:p>
            <a:r>
              <a:rPr lang="en-GB" altLang="zh-CN" sz="1600" dirty="0"/>
              <a:t>It </a:t>
            </a:r>
            <a:r>
              <a:rPr lang="en-GB" altLang="zh-CN" sz="1600" dirty="0"/>
              <a:t>is feasible to support maximum speed with 350km/h for downlink with TRS (4 symbol </a:t>
            </a:r>
            <a:r>
              <a:rPr lang="en-GB" altLang="zh-CN" sz="1600" dirty="0"/>
              <a:t>interval)for </a:t>
            </a:r>
            <a:r>
              <a:rPr lang="en-GB" altLang="zh-CN" sz="1600" dirty="0"/>
              <a:t>frequency offset tracking under </a:t>
            </a:r>
            <a:r>
              <a:rPr lang="en-GB" altLang="zh-CN" sz="1600" dirty="0"/>
              <a:t>unidirectional </a:t>
            </a:r>
            <a:r>
              <a:rPr lang="en-GB" altLang="zh-CN" sz="1600" dirty="0"/>
              <a:t>RRH deployment  with 120KHz </a:t>
            </a:r>
            <a:r>
              <a:rPr lang="en-GB" altLang="zh-CN" sz="1600" dirty="0"/>
              <a:t>SCS</a:t>
            </a:r>
          </a:p>
          <a:p>
            <a:r>
              <a:rPr lang="en-GB" altLang="zh-CN" sz="1600" dirty="0" smtClean="0"/>
              <a:t>It is </a:t>
            </a:r>
            <a:r>
              <a:rPr lang="en-GB" altLang="zh-CN" sz="1600" dirty="0"/>
              <a:t>feasible to support maximum speed with 350km/h for downlink with TRS( 4 symbol interval) +SSB for frequency offset tracking under unidirectional and bi-directional RRH deployment  with 120KHz </a:t>
            </a:r>
            <a:r>
              <a:rPr lang="en-GB" altLang="zh-CN" sz="1600" dirty="0"/>
              <a:t>SCS</a:t>
            </a:r>
          </a:p>
          <a:p>
            <a:r>
              <a:rPr lang="en-GB" altLang="zh-CN" sz="1600" dirty="0" smtClean="0"/>
              <a:t>It is </a:t>
            </a:r>
            <a:r>
              <a:rPr lang="en-GB" altLang="zh-CN" sz="1600" dirty="0"/>
              <a:t>feasible to support maximum speed with 350km/h for downlink with TRS (4 symbol interval</a:t>
            </a:r>
            <a:r>
              <a:rPr lang="en-GB" altLang="zh-CN" sz="1600" dirty="0"/>
              <a:t>)+PTRS (L=1) for </a:t>
            </a:r>
            <a:r>
              <a:rPr lang="en-GB" altLang="zh-CN" sz="1600" dirty="0"/>
              <a:t>frequency offset tracking under </a:t>
            </a:r>
            <a:r>
              <a:rPr lang="en-GB" altLang="zh-CN" sz="1600" dirty="0" smtClean="0"/>
              <a:t>bi-directional RRH </a:t>
            </a:r>
            <a:r>
              <a:rPr lang="en-GB" altLang="zh-CN" sz="1600" dirty="0"/>
              <a:t>deployment  with 120KHz </a:t>
            </a:r>
            <a:r>
              <a:rPr lang="en-GB" altLang="zh-CN" sz="1600" dirty="0"/>
              <a:t>SCS</a:t>
            </a:r>
          </a:p>
          <a:p>
            <a:r>
              <a:rPr lang="en-US" altLang="zh-CN" sz="1600" dirty="0" smtClean="0"/>
              <a:t>It </a:t>
            </a:r>
            <a:r>
              <a:rPr lang="en-US" altLang="zh-CN" sz="1600" dirty="0"/>
              <a:t>is feasible to support maximum speed with 350km/h for downlink with PTRS or DMRS(1+1+1)+PTRS(L=1,K=2) configuration used for frequency offset tracking under single tap propagation conditions with 120KHz SCS</a:t>
            </a:r>
            <a:endParaRPr lang="zh-CN" altLang="zh-CN" sz="1600" dirty="0"/>
          </a:p>
          <a:p>
            <a:r>
              <a:rPr lang="en-GB" altLang="zh-CN" sz="1600" dirty="0"/>
              <a:t>Configure PTRS during the PDSCH demodulation test </a:t>
            </a:r>
            <a:endParaRPr lang="zh-CN" altLang="zh-CN" sz="1600" dirty="0"/>
          </a:p>
          <a:p>
            <a:r>
              <a:rPr lang="en-GB" altLang="zh-CN" sz="1600" dirty="0"/>
              <a:t>RS as baseline </a:t>
            </a:r>
            <a:r>
              <a:rPr lang="en-US" altLang="zh-CN" sz="1600" dirty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SSB+TRS (Huawei, Ericsson, Samsung, Qualcomm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</a:t>
            </a:r>
            <a:endParaRPr lang="en-GB" altLang="zh-CN" sz="1400" dirty="0"/>
          </a:p>
          <a:p>
            <a:pPr lvl="2" fontAlgn="auto" hangingPunct="1"/>
            <a:r>
              <a:rPr lang="en-GB" altLang="zh-CN" sz="1400" dirty="0"/>
              <a:t>SSB+TRS+PTRS for </a:t>
            </a:r>
            <a:r>
              <a:rPr lang="aa-ET" altLang="zh-CN" sz="1400" dirty="0"/>
              <a:t>bi-</a:t>
            </a:r>
            <a:r>
              <a:rPr lang="en-GB" altLang="zh-CN" sz="1400" dirty="0"/>
              <a:t>directional deployment (Intel</a:t>
            </a:r>
            <a:r>
              <a:rPr lang="en-GB" altLang="zh-CN" sz="1400" dirty="0" smtClean="0"/>
              <a:t>)</a:t>
            </a:r>
          </a:p>
          <a:p>
            <a:pPr lvl="2" fontAlgn="auto" hangingPunct="1"/>
            <a:r>
              <a:rPr lang="en-GB" altLang="zh-CN" sz="1400" dirty="0" smtClean="0"/>
              <a:t>SSB+TRS </a:t>
            </a:r>
            <a:r>
              <a:rPr lang="en-GB" altLang="zh-CN" sz="1400" dirty="0"/>
              <a:t>for unidirectional deployment (Intel</a:t>
            </a:r>
            <a:r>
              <a:rPr lang="en-GB" altLang="zh-CN" sz="1400" dirty="0" smtClean="0"/>
              <a:t>)</a:t>
            </a:r>
            <a:endParaRPr lang="en-GB" altLang="zh-CN" sz="1400" dirty="0" smtClean="0"/>
          </a:p>
          <a:p>
            <a:r>
              <a:rPr lang="en-GB" altLang="zh-CN" sz="1600" dirty="0" smtClean="0"/>
              <a:t>DMRS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</a:t>
            </a:r>
            <a:r>
              <a:rPr lang="en-GB" altLang="zh-CN" sz="1400" dirty="0" smtClean="0"/>
              <a:t>(Ericsson)</a:t>
            </a:r>
          </a:p>
          <a:p>
            <a:pPr lvl="1" fontAlgn="auto" hangingPunct="1"/>
            <a:r>
              <a:rPr lang="en-GB" altLang="zh-CN" sz="1400" dirty="0" smtClean="0"/>
              <a:t>Option 2: 1+1+1 DMRS (Ericsson, Huawei)</a:t>
            </a:r>
            <a:endParaRPr lang="zh-CN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 smtClean="0">
                <a:solidFill>
                  <a:srgbClr val="FF0000"/>
                </a:solidFill>
              </a:rPr>
              <a:t>30GHz </a:t>
            </a:r>
            <a:r>
              <a:rPr lang="en-US" altLang="zh-CN" sz="1600" dirty="0">
                <a:solidFill>
                  <a:srgbClr val="FF0000"/>
                </a:solidFill>
              </a:rPr>
              <a:t>(Ericsson, Nokia, Intel, Samsung, Qualcomm</a:t>
            </a:r>
            <a:r>
              <a:rPr lang="en-US" altLang="zh-CN" sz="1600" dirty="0" smtClean="0">
                <a:solidFill>
                  <a:srgbClr val="FF0000"/>
                </a:solidFill>
              </a:rPr>
              <a:t>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Test scope of DL requirements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/>
              <a:t>Requirement for scenario A or B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1: Define PDSCH demodulation performance requirements only with one deployment scenario (A or B) (Samsung, Intel, 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scenarios (Ericsson, Nokia)</a:t>
            </a: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needed (Huawei)</a:t>
            </a:r>
          </a:p>
          <a:p>
            <a:pPr lvl="1"/>
            <a:r>
              <a:rPr lang="en-US" altLang="zh-CN" sz="1600" dirty="0"/>
              <a:t>Consider output of FR2 HST Deployment scenarios whether to cover scenario A and/or B</a:t>
            </a:r>
          </a:p>
          <a:p>
            <a:r>
              <a:rPr lang="en-US" altLang="zh-CN" sz="1800" dirty="0" smtClean="0"/>
              <a:t>Requirement </a:t>
            </a:r>
            <a:r>
              <a:rPr lang="en-US" altLang="zh-CN" sz="1800" dirty="0"/>
              <a:t>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PDSCH demodulation requirements for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and </a:t>
            </a:r>
            <a:r>
              <a:rPr lang="en-US" altLang="zh-CN" sz="1600" dirty="0"/>
              <a:t>bi-directional RRH deployment scenarios</a:t>
            </a:r>
          </a:p>
          <a:p>
            <a:pPr lvl="1"/>
            <a:r>
              <a:rPr lang="en-US" altLang="zh-CN" sz="1600" dirty="0"/>
              <a:t>FFS to define the test </a:t>
            </a:r>
            <a:r>
              <a:rPr lang="en-US" altLang="zh-CN" sz="1600" dirty="0" smtClean="0"/>
              <a:t>applicability </a:t>
            </a:r>
            <a:r>
              <a:rPr lang="en-US" altLang="zh-CN" sz="1600" dirty="0"/>
              <a:t>rule if both PDSCH demodulation 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Consider output of FR2 HST Deployment scenarios whether to cover </a:t>
            </a:r>
            <a:r>
              <a:rPr lang="en-US" altLang="zh-CN" sz="1600" dirty="0" err="1" smtClean="0"/>
              <a:t>uni</a:t>
            </a:r>
            <a:r>
              <a:rPr lang="en-US" altLang="zh-CN" sz="1600" dirty="0" smtClean="0"/>
              <a:t>- </a:t>
            </a:r>
            <a:r>
              <a:rPr lang="en-US" altLang="zh-CN" sz="1600" dirty="0"/>
              <a:t>and/or bi-directional RRH deployment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Transmission schemes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2"/>
            <a:r>
              <a:rPr lang="en-GB" altLang="zh-CN" sz="1600" dirty="0" smtClean="0">
                <a:solidFill>
                  <a:prstClr val="black"/>
                </a:solidFill>
              </a:rPr>
              <a:t>DPS </a:t>
            </a:r>
            <a:r>
              <a:rPr lang="en-GB" altLang="zh-CN" sz="1600" dirty="0">
                <a:solidFill>
                  <a:prstClr val="black"/>
                </a:solidFill>
              </a:rPr>
              <a:t>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scenario</a:t>
            </a:r>
          </a:p>
          <a:p>
            <a:pPr lvl="3"/>
            <a:r>
              <a:rPr lang="en-US" altLang="zh-CN" dirty="0"/>
              <a:t>Option 1: scheme 1a;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bi-directional RRH deployment scenario</a:t>
            </a:r>
          </a:p>
          <a:p>
            <a:pPr lvl="3"/>
            <a:r>
              <a:rPr lang="en-US" altLang="zh-CN" dirty="0"/>
              <a:t>Option 1: scheme 1a ;</a:t>
            </a:r>
          </a:p>
          <a:p>
            <a:pPr lvl="3"/>
            <a:r>
              <a:rPr lang="en-US" altLang="zh-CN" dirty="0"/>
              <a:t>Option 2: scheme 1b;</a:t>
            </a:r>
          </a:p>
          <a:p>
            <a:pPr lvl="3"/>
            <a:r>
              <a:rPr lang="en-US" altLang="zh-CN" dirty="0"/>
              <a:t>Option 3: both scheme 1a and scheme 1b 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</a:t>
            </a:r>
            <a:r>
              <a:rPr lang="en-US" altLang="zh-CN" sz="1800" dirty="0" smtClean="0">
                <a:solidFill>
                  <a:prstClr val="black"/>
                </a:solidFill>
              </a:rPr>
              <a:t>tap</a:t>
            </a:r>
            <a:endParaRPr lang="zh-CN" altLang="en-US" strike="sngStrik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5AIRPNAIUNRU-1328258698-3879</_dlc_DocId>
    <_dlc_DocIdUrl xmlns="71c5aaf6-e6ce-465b-b873-5148d2a4c105">
      <Url>https://nokia.sharepoint.com/sites/c5g/5gradio/_layouts/15/DocIdRedir.aspx?ID=5AIRPNAIUNRU-1328258698-3879</Url>
      <Description>5AIRPNAIUNRU-1328258698-3879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F65EB-5730-43A8-9AFA-15BFC5DC8F7F}">
  <ds:schemaRefs>
    <ds:schemaRef ds:uri="http://schemas.microsoft.com/office/2006/documentManagement/types"/>
    <ds:schemaRef ds:uri="0b6aed8e-0313-4d17-80ff-d0e5da4931c5"/>
    <ds:schemaRef ds:uri="http://purl.org/dc/elements/1.1/"/>
    <ds:schemaRef ds:uri="http://schemas.microsoft.com/office/2006/metadata/properties"/>
    <ds:schemaRef ds:uri="71c5aaf6-e6ce-465b-b873-5148d2a4c10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b34c8f0-1ef5-4d1e-bb66-517ce7fe7356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F074811-2F23-4BF3-BA88-F0274BD4F13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D87A7C0-2322-406A-831A-079D34B181C5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2BE23EA1-D4E8-49A4-9A95-39039A57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24077</TotalTime>
  <Words>1459</Words>
  <Application>Microsoft Office PowerPoint</Application>
  <PresentationFormat>全屏显示(4:3)</PresentationFormat>
  <Paragraphs>258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  <vt:lpstr>Contributions List in RAN4#98-e</vt:lpstr>
      <vt:lpstr>Reference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Samsung3</cp:lastModifiedBy>
  <cp:revision>1547</cp:revision>
  <dcterms:created xsi:type="dcterms:W3CDTF">2013-05-13T16:02:00Z</dcterms:created>
  <dcterms:modified xsi:type="dcterms:W3CDTF">2021-04-19T17:48:03Z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0x01010000E5007003D3004E92B8EDD86D20E8CD</vt:lpwstr>
  </property>
  <property fmtid="{D5CDD505-2E9C-101B-9397-08002B2CF9AE}" pid="3" name="_dlc_DocIdItemGuid">
    <vt:lpwstr>3e0b7025-e4b8-4c1b-baea-5a34458c9026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(3)2atGgoWJqmWUr1VdW3C7OM/ImQErQ+EuNdpwKsKmGMKSZW/LuADkNWi3aWJpypjwHBz06C95
D0J72CfkyKTL1T9XTnzOS+AE00DcLVLxrFP4+Pkj/q4oVX8LFS3ir2YPXXut/BSq3Tcx3xGU
fVVHNtDAnvTtuIxt9EybvFZr3MWNe/5yqrfBXlg/aQnuzIkjg+6toc6RM8f5NJekXfpmSOuc
4iZqHC3AeVbFlcSfAo</vt:lpwstr>
  </property>
  <property fmtid="{D5CDD505-2E9C-101B-9397-08002B2CF9AE}" pid="13" name="_2015_ms_pID_7253431">
    <vt:lpwstr>EIwzfwcJWQTByR3Qr5Y8HOKYziKyU0jFWGgWVJdxzrWfUpl1eEx3NI
4caHehD/YAvAUKYz1N/jb9F6QWaIAs7PA5hnsmAomP/WEuAEMeCyJwRyYE7omhvlbJOAdMEJ
WmajvEGB1Gcl4nd89E4h3gt5cqrYJzaDHJ5Sf8Vw47uGlZ7C7poNtUpdenkSCoiMtC5sM5p+
hXQaDeQ0NIH82btY5qLCyovp0Xzmy/Jb/ZHs</vt:lpwstr>
  </property>
  <property fmtid="{D5CDD505-2E9C-101B-9397-08002B2CF9AE}" pid="14" name="_2015_ms_pID_7253432">
    <vt:lpwstr>qB+54TLBe9EYcy1j6hiwlM8=</vt:lpwstr>
  </property>
  <property fmtid="{D5CDD505-2E9C-101B-9397-08002B2CF9AE}" pid="15" name="CTPClassification">
    <vt:lpwstr>CTP_NT</vt:lpwstr>
  </property>
  <property fmtid="{D5CDD505-2E9C-101B-9397-08002B2CF9AE}" pid="16" name="NSCPROP_SA">
    <vt:lpwstr>C:\Users\Administrator\Desktop\NR UE Ad-hoc Oct\R4-18xxxxx - WF on NR General and UE PDSCH Demod v1.pptx</vt:lpwstr>
  </property>
  <property fmtid="{D5CDD505-2E9C-101B-9397-08002B2CF9AE}" pid="17" name="_AdHocReviewCycleID">
    <vt:i4>-1884090725</vt:i4>
  </property>
  <property fmtid="{D5CDD505-2E9C-101B-9397-08002B2CF9AE}" pid="18" name="_EmailSubject">
    <vt:lpwstr>[Rel-16 UE Demod] WF on Normal NR CA requirements</vt:lpwstr>
  </property>
  <property fmtid="{D5CDD505-2E9C-101B-9397-08002B2CF9AE}" pid="19" name="_AuthorEmail">
    <vt:lpwstr>gnigam@qti.qualcomm.com</vt:lpwstr>
  </property>
  <property fmtid="{D5CDD505-2E9C-101B-9397-08002B2CF9AE}" pid="20" name="_AuthorEmailDisplayName">
    <vt:lpwstr>Gaurav Nigam</vt:lpwstr>
  </property>
  <property fmtid="{D5CDD505-2E9C-101B-9397-08002B2CF9AE}" pid="21" name="_readonly">
    <vt:lpwstr/>
  </property>
  <property fmtid="{D5CDD505-2E9C-101B-9397-08002B2CF9AE}" pid="22" name="_change">
    <vt:lpwstr/>
  </property>
  <property fmtid="{D5CDD505-2E9C-101B-9397-08002B2CF9AE}" pid="23" name="_full-control">
    <vt:lpwstr/>
  </property>
  <property fmtid="{D5CDD505-2E9C-101B-9397-08002B2CF9AE}" pid="24" name="sflag">
    <vt:lpwstr>1617967587</vt:lpwstr>
  </property>
</Properties>
</file>