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26"/>
  </p:notesMasterIdLst>
  <p:sldIdLst>
    <p:sldId id="256" r:id="rId6"/>
    <p:sldId id="471" r:id="rId7"/>
    <p:sldId id="520" r:id="rId8"/>
    <p:sldId id="511" r:id="rId9"/>
    <p:sldId id="518" r:id="rId10"/>
    <p:sldId id="519" r:id="rId11"/>
    <p:sldId id="487" r:id="rId12"/>
    <p:sldId id="512" r:id="rId13"/>
    <p:sldId id="513" r:id="rId14"/>
    <p:sldId id="510" r:id="rId15"/>
    <p:sldId id="514" r:id="rId16"/>
    <p:sldId id="509" r:id="rId17"/>
    <p:sldId id="508" r:id="rId18"/>
    <p:sldId id="503" r:id="rId19"/>
    <p:sldId id="502" r:id="rId20"/>
    <p:sldId id="504" r:id="rId21"/>
    <p:sldId id="505" r:id="rId22"/>
    <p:sldId id="486" r:id="rId23"/>
    <p:sldId id="499" r:id="rId24"/>
    <p:sldId id="50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91ABA2-1407-49C2-8102-630B5452A382}" v="4" dt="2020-11-11T20:17:27.836"/>
    <p1510:client id="{9C1A950B-7AEB-484B-81C8-2116883AF02E}" v="11" dt="2020-11-11T07:29:22.2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63" d="100"/>
          <a:sy n="63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16.04.2021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4/16/2021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sz="4000" dirty="0"/>
              <a:t>WF on </a:t>
            </a:r>
            <a:r>
              <a:rPr lang="en-US" sz="4000" dirty="0" smtClean="0"/>
              <a:t>Demodulation requirement for FR2 HST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898989"/>
                </a:solidFill>
              </a:rPr>
              <a:t>Samsung</a:t>
            </a:r>
            <a:endParaRPr lang="en-US" altLang="en-US" sz="2800" dirty="0">
              <a:solidFill>
                <a:srgbClr val="898989"/>
              </a:solidFill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05694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</a:t>
            </a:r>
            <a:r>
              <a:rPr lang="en-US" altLang="zh-CN" sz="1800" b="1" dirty="0" smtClean="0"/>
              <a:t>98b-e</a:t>
            </a:r>
            <a:endParaRPr lang="en-US" altLang="zh-CN" sz="1800" b="1" dirty="0"/>
          </a:p>
          <a:p>
            <a:pPr>
              <a:buNone/>
            </a:pPr>
            <a:r>
              <a:rPr lang="en-US" sz="1800" b="1" dirty="0" smtClean="0"/>
              <a:t>Electronic,12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April– 20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April 2021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 smtClean="0"/>
              <a:t>8</a:t>
            </a:r>
            <a:r>
              <a:rPr lang="en-GB" sz="1800" b="1" dirty="0" smtClean="0"/>
              <a:t>.7.5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271177" y="323850"/>
            <a:ext cx="252992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zh-CN" sz="1800" b="1" dirty="0" smtClean="0"/>
              <a:t>R4-210xxxx</a:t>
            </a:r>
            <a:r>
              <a:rPr lang="ru-RU" altLang="zh-CN" sz="1800" b="1" dirty="0"/>
              <a:t/>
            </a:r>
            <a:br>
              <a:rPr lang="ru-RU" altLang="zh-CN" sz="1800" b="1" dirty="0"/>
            </a:br>
            <a:r>
              <a:rPr lang="en-US" altLang="zh-CN" sz="1800" b="1" dirty="0"/>
              <a:t>Document for:	Approval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</a:t>
            </a:r>
            <a:r>
              <a:rPr lang="en-US" altLang="zh-CN" dirty="0" smtClean="0"/>
              <a:t>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SCS and BW</a:t>
            </a: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Option 1: 120KHz with 100MHz (Samsung, Intel, Ericsson, Qualcomm)</a:t>
            </a: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Option 2: 120KHz with 200MHz (Huawei)</a:t>
            </a:r>
            <a:endParaRPr lang="en-GB" altLang="zh-CN" sz="1800" dirty="0">
              <a:solidFill>
                <a:prstClr val="black"/>
              </a:solidFill>
            </a:endParaRPr>
          </a:p>
          <a:p>
            <a:r>
              <a:rPr lang="en-US" altLang="zh-CN" dirty="0" smtClean="0"/>
              <a:t>UE frequency error</a:t>
            </a:r>
            <a:endParaRPr lang="en-US" altLang="zh-CN" dirty="0"/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FFS on considering the impact of UE frequency error on DL demodulation performance</a:t>
            </a:r>
            <a:endParaRPr lang="en-GB" altLang="zh-CN" sz="18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1529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simulation assumption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 (Huawei)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Other options are not precluded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376668"/>
              </p:ext>
            </p:extLst>
          </p:nvPr>
        </p:nvGraphicFramePr>
        <p:xfrm>
          <a:off x="1447800" y="2133600"/>
          <a:ext cx="6553200" cy="2592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Doppler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[9596Hz]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 model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[single-tap], [DPS]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CBW/SCS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[200MHz/120kHz]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PDSCH mapping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A, start symbol 1, duration 13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[1+1+1]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PTRS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KPTRS=2, LPTRS=1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Antenna configuration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[2x2]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MCS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[17]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7629"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metric</a:t>
                      </a:r>
                      <a:endParaRPr lang="zh-CN" sz="12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70% of maximum throughput</a:t>
                      </a:r>
                      <a:endParaRPr lang="zh-CN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95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UE demodulation test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0233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RAN4 to discuss on the impact of the assumption of a static UE and single probe </a:t>
            </a:r>
            <a:r>
              <a:rPr lang="en-US" altLang="zh-CN" dirty="0"/>
              <a:t>OTA chambers on the FR2 high speed train demodulation test </a:t>
            </a:r>
            <a:r>
              <a:rPr lang="en-US" altLang="zh-CN" dirty="0" smtClean="0"/>
              <a:t>design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smtClean="0">
                <a:solidFill>
                  <a:prstClr val="black"/>
                </a:solidFill>
              </a:rPr>
              <a:t>Assumption two probes in chamber, as RRM </a:t>
            </a:r>
            <a:r>
              <a:rPr lang="en-GB" altLang="zh-CN" dirty="0"/>
              <a:t>RRM assumption with 2AOA </a:t>
            </a:r>
            <a:r>
              <a:rPr lang="en-GB" altLang="zh-CN" dirty="0" smtClean="0"/>
              <a:t>tests</a:t>
            </a:r>
          </a:p>
          <a:p>
            <a:pPr lvl="1"/>
            <a:r>
              <a:rPr lang="en-GB" altLang="zh-CN" dirty="0" smtClean="0">
                <a:solidFill>
                  <a:prstClr val="black"/>
                </a:solidFill>
              </a:rPr>
              <a:t>Option 2: </a:t>
            </a:r>
            <a:r>
              <a:rPr lang="en-GB" altLang="zh-CN" dirty="0" smtClean="0"/>
              <a:t>Combining RRM </a:t>
            </a:r>
            <a:r>
              <a:rPr lang="en-GB" altLang="zh-CN" dirty="0"/>
              <a:t>and </a:t>
            </a:r>
            <a:r>
              <a:rPr lang="en-GB" altLang="zh-CN" dirty="0" err="1"/>
              <a:t>Demod</a:t>
            </a:r>
            <a:r>
              <a:rPr lang="en-GB" altLang="zh-CN" dirty="0"/>
              <a:t> requirement as a single feature to support HST FR2 </a:t>
            </a:r>
            <a:r>
              <a:rPr lang="en-GB" altLang="zh-CN" dirty="0" smtClean="0"/>
              <a:t>operation</a:t>
            </a:r>
          </a:p>
          <a:p>
            <a:pPr lvl="1"/>
            <a:r>
              <a:rPr lang="en-GB" altLang="zh-CN" dirty="0" smtClean="0"/>
              <a:t>Option 3: Study an </a:t>
            </a:r>
            <a:r>
              <a:rPr lang="en-GB" altLang="zh-CN" dirty="0"/>
              <a:t>approach with taking into account continuous UE movement from RRH to RRH</a:t>
            </a:r>
            <a:r>
              <a:rPr lang="en-GB" altLang="zh-CN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FFS </a:t>
            </a:r>
            <a:r>
              <a:rPr lang="en-GB" altLang="zh-CN" dirty="0"/>
              <a:t>on keep into account the testability of high power devices inside OTA chambers , for the definition of radiated demodulation requirements for FR2 HST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Testability issues for FR2 HST 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7738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BS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78470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Test scope of UL requirements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Only define the following BS demodulation performance requirements in Rel-17 FR HST WI</a:t>
            </a:r>
          </a:p>
          <a:p>
            <a:pPr lvl="2"/>
            <a:r>
              <a:rPr lang="en-US" altLang="zh-CN" dirty="0" smtClean="0">
                <a:solidFill>
                  <a:prstClr val="black"/>
                </a:solidFill>
              </a:rPr>
              <a:t>PUSCH</a:t>
            </a:r>
          </a:p>
          <a:p>
            <a:pPr lvl="2"/>
            <a:r>
              <a:rPr lang="en-US" altLang="zh-CN" dirty="0" smtClean="0">
                <a:solidFill>
                  <a:prstClr val="black"/>
                </a:solidFill>
              </a:rPr>
              <a:t>UL timing adjustment</a:t>
            </a:r>
          </a:p>
          <a:p>
            <a:pPr lvl="2"/>
            <a:r>
              <a:rPr lang="en-US" altLang="zh-CN" dirty="0" smtClean="0">
                <a:solidFill>
                  <a:prstClr val="black"/>
                </a:solidFill>
              </a:rPr>
              <a:t>PRACH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endParaRPr lang="en-US" altLang="zh-CN" dirty="0" smtClean="0">
              <a:solidFill>
                <a:prstClr val="black"/>
              </a:solidFill>
            </a:endParaRPr>
          </a:p>
          <a:p>
            <a:pPr lvl="1"/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7566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Requirement for scenario A or B</a:t>
            </a:r>
          </a:p>
          <a:p>
            <a:pPr lvl="1"/>
            <a:r>
              <a:rPr lang="en-US" altLang="zh-CN" dirty="0" smtClean="0"/>
              <a:t>Option 1: Define PUSCH demodulation requirements based on the worst case scenario </a:t>
            </a:r>
          </a:p>
          <a:p>
            <a:pPr lvl="1"/>
            <a:r>
              <a:rPr lang="en-US" altLang="zh-CN" dirty="0"/>
              <a:t>Option 2: Define PUSCH demodulation requirements only with one deployment scenario (A or B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3: Define PUSCH demodulation requirements for both two scenarios if </a:t>
            </a:r>
            <a:r>
              <a:rPr lang="en-US" altLang="zh-CN" dirty="0" smtClean="0"/>
              <a:t>needed</a:t>
            </a:r>
          </a:p>
          <a:p>
            <a:pPr lvl="1"/>
            <a:r>
              <a:rPr lang="en-US" altLang="zh-CN" dirty="0" smtClean="0"/>
              <a:t>Note: whether to cover scenario A or B based on the output of analysis on FR2 HST Deployment Scenarios from link budget perspective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5399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Requirement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-and bi-directional RRH deployment scenarios</a:t>
            </a:r>
          </a:p>
          <a:p>
            <a:pPr lvl="1"/>
            <a:r>
              <a:rPr lang="en-US" altLang="zh-CN" dirty="0" smtClean="0"/>
              <a:t>FFS to define both PUSCH demodulation requirements for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-and bi-directional RRH deployment scenarios</a:t>
            </a:r>
          </a:p>
          <a:p>
            <a:pPr lvl="1"/>
            <a:r>
              <a:rPr lang="en-US" altLang="zh-CN" dirty="0" smtClean="0"/>
              <a:t>FFS to define the test applicable rule if both </a:t>
            </a:r>
            <a:r>
              <a:rPr lang="en-US" altLang="zh-CN" dirty="0"/>
              <a:t>PUSCH </a:t>
            </a:r>
            <a:r>
              <a:rPr lang="en-US" altLang="zh-CN" dirty="0" smtClean="0"/>
              <a:t>demodulation </a:t>
            </a:r>
            <a:r>
              <a:rPr lang="en-US" altLang="zh-CN" dirty="0"/>
              <a:t>requirements for </a:t>
            </a:r>
            <a:r>
              <a:rPr lang="en-US" altLang="zh-CN" dirty="0" err="1"/>
              <a:t>uni</a:t>
            </a:r>
            <a:r>
              <a:rPr lang="en-US" altLang="zh-CN" dirty="0"/>
              <a:t>-and bi-directional RRH deployment scenarios are </a:t>
            </a:r>
            <a:r>
              <a:rPr lang="en-US" altLang="zh-CN" dirty="0" smtClean="0"/>
              <a:t>defined</a:t>
            </a:r>
          </a:p>
          <a:p>
            <a:pPr lvl="1"/>
            <a:r>
              <a:rPr lang="en-US" altLang="zh-CN" dirty="0"/>
              <a:t>Note: whether to cover </a:t>
            </a:r>
            <a:r>
              <a:rPr lang="en-US" altLang="zh-CN" dirty="0" err="1" smtClean="0"/>
              <a:t>uni</a:t>
            </a:r>
            <a:r>
              <a:rPr lang="en-US" altLang="zh-CN" dirty="0" smtClean="0"/>
              <a:t>-and bi-directional RRH deployment based </a:t>
            </a:r>
            <a:r>
              <a:rPr lang="en-US" altLang="zh-CN" dirty="0"/>
              <a:t>on the output of analysis on FR2 HST Deployment Scenarios from link budget perspective 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440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PUSCH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r>
              <a:rPr lang="en-US" sz="2000" dirty="0" smtClean="0"/>
              <a:t>Waveform</a:t>
            </a:r>
          </a:p>
          <a:p>
            <a:pPr lvl="1"/>
            <a:r>
              <a:rPr lang="en-US" sz="1800" dirty="0" smtClean="0">
                <a:solidFill>
                  <a:prstClr val="black"/>
                </a:solidFill>
              </a:rPr>
              <a:t>Only CP-OFDM </a:t>
            </a:r>
            <a:endParaRPr lang="en-US" sz="1800" dirty="0" smtClean="0"/>
          </a:p>
          <a:p>
            <a:r>
              <a:rPr lang="en-US" sz="2000" dirty="0" smtClean="0"/>
              <a:t>SCS&amp;BW</a:t>
            </a:r>
          </a:p>
          <a:p>
            <a:pPr lvl="1"/>
            <a:r>
              <a:rPr lang="en-US" altLang="zh-CN" sz="1800" dirty="0" smtClean="0"/>
              <a:t>Option 1: 120KHz SCS with 50MHz, 100MHz or 200MHz (Intel, Nokia)</a:t>
            </a:r>
          </a:p>
          <a:p>
            <a:pPr lvl="1"/>
            <a:r>
              <a:rPr lang="en-US" altLang="zh-CN" sz="1800" dirty="0" smtClean="0"/>
              <a:t>Option 2: 120KHz SCS with 100MHz (Samsung)</a:t>
            </a:r>
          </a:p>
          <a:p>
            <a:pPr lvl="1"/>
            <a:r>
              <a:rPr lang="en-US" altLang="zh-CN" sz="1800" dirty="0" smtClean="0"/>
              <a:t>Option 3: 120KHz SCS with 200MHz (Huawei)</a:t>
            </a: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Antenna Configuration</a:t>
            </a:r>
          </a:p>
          <a:p>
            <a:pPr lvl="1"/>
            <a:r>
              <a:rPr lang="en-US" altLang="zh-CN" sz="1800" dirty="0" smtClean="0">
                <a:solidFill>
                  <a:prstClr val="black"/>
                </a:solidFill>
              </a:rPr>
              <a:t>1Tx2Rx Low</a:t>
            </a:r>
            <a:endParaRPr lang="en-US" altLang="zh-CN" sz="1800" dirty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Resource mapping type: type B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Length of data symbol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</a:t>
            </a:r>
            <a:r>
              <a:rPr lang="en-US" altLang="zh-CN" sz="1800" dirty="0" smtClean="0">
                <a:solidFill>
                  <a:prstClr val="black"/>
                </a:solidFill>
              </a:rPr>
              <a:t>1: 9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</a:t>
            </a:r>
            <a:r>
              <a:rPr lang="en-US" altLang="zh-CN" sz="1800" dirty="0" smtClean="0">
                <a:solidFill>
                  <a:prstClr val="black"/>
                </a:solidFill>
              </a:rPr>
              <a:t>2: 10</a:t>
            </a:r>
            <a:endParaRPr lang="en-US" altLang="zh-CN" sz="1800" dirty="0">
              <a:solidFill>
                <a:prstClr val="black"/>
              </a:solidFill>
            </a:endParaRPr>
          </a:p>
          <a:p>
            <a:r>
              <a:rPr lang="en-US" altLang="zh-CN" sz="2000" dirty="0" smtClean="0">
                <a:solidFill>
                  <a:prstClr val="black"/>
                </a:solidFill>
              </a:rPr>
              <a:t>MCS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1: </a:t>
            </a:r>
            <a:r>
              <a:rPr lang="en-US" altLang="zh-CN" sz="1800" dirty="0" smtClean="0">
                <a:solidFill>
                  <a:prstClr val="black"/>
                </a:solidFill>
              </a:rPr>
              <a:t>MCS16</a:t>
            </a:r>
            <a:endParaRPr lang="en-US" altLang="zh-CN" sz="1800" dirty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Option 2: </a:t>
            </a:r>
            <a:r>
              <a:rPr lang="en-US" altLang="zh-CN" sz="1800" dirty="0" smtClean="0">
                <a:solidFill>
                  <a:prstClr val="black"/>
                </a:solidFill>
              </a:rPr>
              <a:t>MCS16 and MCS17</a:t>
            </a:r>
            <a:endParaRPr lang="en-US" altLang="zh-CN" sz="2000" dirty="0" smtClean="0">
              <a:solidFill>
                <a:prstClr val="black"/>
              </a:solidFill>
            </a:endParaRPr>
          </a:p>
          <a:p>
            <a:endParaRPr lang="en-US" altLang="zh-CN" sz="2000" dirty="0">
              <a:solidFill>
                <a:prstClr val="black"/>
              </a:solidFill>
            </a:endParaRPr>
          </a:p>
          <a:p>
            <a:pPr lvl="0"/>
            <a:endParaRPr lang="en-US" altLang="zh-CN" dirty="0" smtClean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488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Setup for </a:t>
            </a:r>
            <a:r>
              <a:rPr lang="en-US" altLang="zh-CN" dirty="0" smtClean="0"/>
              <a:t>UL timing adjustment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Scenario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Scenario Y</a:t>
            </a:r>
          </a:p>
          <a:p>
            <a:r>
              <a:rPr lang="en-US" altLang="zh-CN" dirty="0" smtClean="0"/>
              <a:t>Simulation Assumption for scenario Y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 smtClean="0"/>
              <a:t>Option 1(Huawei)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Other options are not precluded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22843"/>
              </p:ext>
            </p:extLst>
          </p:nvPr>
        </p:nvGraphicFramePr>
        <p:xfrm>
          <a:off x="1143000" y="2895600"/>
          <a:ext cx="65532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Channel</a:t>
                      </a:r>
                      <a:r>
                        <a:rPr lang="en-US" altLang="zh-CN" sz="1200" baseline="0" dirty="0" smtClean="0"/>
                        <a:t> Model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Stationary UE: AWGN, Moving UE: AWGN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UE speed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350 km/h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CP length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Normal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 smtClean="0"/>
                        <a:t>1.25 μ</a:t>
                      </a:r>
                      <a:r>
                        <a:rPr lang="en-US" altLang="zh-CN" sz="1200" dirty="0" smtClean="0"/>
                        <a:t>s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1200" dirty="0" smtClean="0"/>
                        <a:t>Δω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1.04 s-1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MCS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CBW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200MHz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PUSCH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 to 65 RB for moving UE, 66 to 131 for stationary UE</a:t>
                      </a:r>
                      <a:endParaRPr lang="zh-CN" altLang="en-US" sz="1200" dirty="0"/>
                    </a:p>
                  </a:txBody>
                  <a:tcPr/>
                </a:tc>
              </a:tr>
              <a:tr h="25762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SRS resource allocation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last symbol in slot #3 in radio frames, CSRS = 33, BSRS =0, for 132 RB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46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02275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</a:t>
            </a:r>
            <a:r>
              <a:rPr lang="en-US" sz="2400" dirty="0" smtClean="0"/>
              <a:t>FR2 HST </a:t>
            </a:r>
            <a:r>
              <a:rPr lang="en-US" sz="2400" dirty="0"/>
              <a:t>WI in previous </a:t>
            </a:r>
            <a:r>
              <a:rPr lang="en-US" sz="2400" dirty="0" smtClean="0"/>
              <a:t>meetings</a:t>
            </a:r>
            <a:endParaRPr lang="en-GB" altLang="zh-CN" sz="1600" dirty="0" smtClean="0"/>
          </a:p>
          <a:p>
            <a:pPr lvl="1" fontAlgn="auto" hangingPunct="1"/>
            <a:r>
              <a:rPr lang="en-GB" altLang="zh-CN" sz="1600" dirty="0"/>
              <a:t>R4-2017828, “WF on NR support for HST in FR2”, Samsung</a:t>
            </a:r>
            <a:r>
              <a:rPr lang="en-GB" altLang="zh-CN" sz="1600" dirty="0" smtClean="0"/>
              <a:t>. RAN4#97-e meeting</a:t>
            </a:r>
          </a:p>
          <a:p>
            <a:pPr lvl="1" fontAlgn="auto" hangingPunct="1"/>
            <a:r>
              <a:rPr lang="en-GB" altLang="zh-CN" sz="1600" dirty="0"/>
              <a:t>R4-2103240, </a:t>
            </a:r>
            <a:r>
              <a:rPr lang="en-GB" altLang="zh-CN" sz="1600" dirty="0" smtClean="0"/>
              <a:t>“WF on </a:t>
            </a:r>
            <a:r>
              <a:rPr lang="en-GB" altLang="zh-CN" sz="1600" dirty="0"/>
              <a:t>Deployment Scenario and UE RF Requirement for FR2 HST”, Samsung. </a:t>
            </a:r>
            <a:r>
              <a:rPr lang="en-GB" altLang="zh-CN" sz="1600" dirty="0" smtClean="0"/>
              <a:t>RAN4#98-e meeting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setup for PRACH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PRACH format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Option 1: only C2 (Samsung, Huawei, Intel, Ericsson)</a:t>
            </a:r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 smtClean="0"/>
              <a:t>2:  A2, A3,B4 and C2 (Ericsson)</a:t>
            </a:r>
          </a:p>
          <a:p>
            <a:pPr lvl="1"/>
            <a:r>
              <a:rPr lang="en-US" altLang="zh-CN" dirty="0" smtClean="0"/>
              <a:t>Option 3: A2, B4 and C2 (</a:t>
            </a:r>
            <a:r>
              <a:rPr lang="en-US" altLang="zh-CN" dirty="0"/>
              <a:t>Nokia</a:t>
            </a:r>
            <a:r>
              <a:rPr lang="en-US" altLang="zh-CN" dirty="0" smtClean="0"/>
              <a:t>)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AWGN</a:t>
            </a:r>
          </a:p>
          <a:p>
            <a:pPr lvl="0"/>
            <a:r>
              <a:rPr lang="en-US" altLang="zh-CN" dirty="0" smtClean="0">
                <a:solidFill>
                  <a:prstClr val="black"/>
                </a:solidFill>
              </a:rPr>
              <a:t>Frequency offset 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Option 1: align the Doppler value with PUSCH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Option 2: 9722Hz with 350km/h at 30GHz carrier frequency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Test Preamble Configuration for </a:t>
            </a:r>
            <a:r>
              <a:rPr lang="en-US" altLang="zh-CN" dirty="0" err="1" smtClean="0">
                <a:solidFill>
                  <a:prstClr val="black"/>
                </a:solidFill>
              </a:rPr>
              <a:t>Ncs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1: </a:t>
            </a:r>
            <a:r>
              <a:rPr lang="en-US" altLang="zh-CN" dirty="0" err="1" smtClean="0">
                <a:solidFill>
                  <a:prstClr val="black"/>
                </a:solidFill>
              </a:rPr>
              <a:t>Ncs</a:t>
            </a:r>
            <a:r>
              <a:rPr lang="en-US" altLang="zh-CN" dirty="0" smtClean="0">
                <a:solidFill>
                  <a:prstClr val="black"/>
                </a:solidFill>
              </a:rPr>
              <a:t>=0</a:t>
            </a:r>
            <a:endParaRPr lang="en-US" altLang="zh-CN" dirty="0">
              <a:solidFill>
                <a:prstClr val="black"/>
              </a:solidFill>
            </a:endParaRP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Option 2: </a:t>
            </a:r>
            <a:r>
              <a:rPr lang="en-US" altLang="zh-CN" dirty="0" err="1" smtClean="0">
                <a:solidFill>
                  <a:prstClr val="black"/>
                </a:solidFill>
              </a:rPr>
              <a:t>Ncs</a:t>
            </a:r>
            <a:r>
              <a:rPr lang="en-US" altLang="zh-CN" dirty="0" smtClean="0">
                <a:solidFill>
                  <a:prstClr val="black"/>
                </a:solidFill>
              </a:rPr>
              <a:t>=69</a:t>
            </a:r>
          </a:p>
          <a:p>
            <a:pPr lvl="1"/>
            <a:r>
              <a:rPr lang="en-US" altLang="zh-CN" dirty="0" smtClean="0">
                <a:solidFill>
                  <a:prstClr val="black"/>
                </a:solidFill>
              </a:rPr>
              <a:t>Other options are not precluded</a:t>
            </a:r>
            <a:endParaRPr lang="en-US" altLang="zh-CN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altLang="zh-CN" dirty="0" smtClean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818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Maximum Speed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939001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Maximum Speed feasibility study and requested RS configuration for </a:t>
            </a:r>
            <a:r>
              <a:rPr lang="en-US" altLang="zh-CN" dirty="0" smtClean="0"/>
              <a:t>Uplink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013" y="1631949"/>
            <a:ext cx="8229600" cy="4906963"/>
          </a:xfrm>
        </p:spPr>
        <p:txBody>
          <a:bodyPr/>
          <a:lstStyle/>
          <a:p>
            <a:r>
              <a:rPr lang="en-US" altLang="zh-CN" sz="1600" dirty="0"/>
              <a:t>It is feasible to support maximum speed with 350km for uplink with PTRS or </a:t>
            </a:r>
            <a:r>
              <a:rPr lang="en-US" altLang="zh-CN" sz="1600" dirty="0" smtClean="0"/>
              <a:t>DMRS+PTRS </a:t>
            </a:r>
            <a:r>
              <a:rPr lang="en-US" altLang="zh-CN" sz="1600" dirty="0"/>
              <a:t>configuration used for frequency offset tracking with 120KHz </a:t>
            </a:r>
            <a:r>
              <a:rPr lang="en-US" altLang="zh-CN" sz="1600" dirty="0" smtClean="0"/>
              <a:t>SCS</a:t>
            </a:r>
          </a:p>
          <a:p>
            <a:r>
              <a:rPr lang="en-US" altLang="zh-CN" sz="1600" dirty="0" smtClean="0"/>
              <a:t>It </a:t>
            </a:r>
            <a:r>
              <a:rPr lang="en-US" altLang="zh-CN" sz="1600" dirty="0"/>
              <a:t>is feasible to support maximum speed with 260km for </a:t>
            </a:r>
            <a:r>
              <a:rPr lang="en-US" altLang="zh-CN" sz="1600" dirty="0" smtClean="0"/>
              <a:t>uplink </a:t>
            </a:r>
            <a:r>
              <a:rPr lang="en-US" altLang="zh-CN" sz="1600" dirty="0"/>
              <a:t>only DMRS configuration without PTRS configuration for frequency offset </a:t>
            </a:r>
            <a:r>
              <a:rPr lang="en-US" altLang="zh-CN" sz="1600" dirty="0" smtClean="0"/>
              <a:t>tracking with 120KHz SCS</a:t>
            </a:r>
          </a:p>
          <a:p>
            <a:r>
              <a:rPr lang="en-US" altLang="zh-CN" sz="1600" dirty="0" smtClean="0"/>
              <a:t>Configure </a:t>
            </a:r>
            <a:r>
              <a:rPr lang="en-US" altLang="zh-CN" sz="1600" dirty="0"/>
              <a:t>PTRS during the PUSCH demodulation test </a:t>
            </a:r>
          </a:p>
          <a:p>
            <a:pPr lvl="0"/>
            <a:r>
              <a:rPr lang="en-GB" altLang="zh-CN" sz="1600" dirty="0" smtClean="0"/>
              <a:t>DMRS+PTRS </a:t>
            </a:r>
            <a:r>
              <a:rPr lang="en-GB" altLang="zh-CN" sz="1600" dirty="0"/>
              <a:t>configuration for PUSCH demodulation requirement with single-tap channel </a:t>
            </a:r>
            <a:r>
              <a:rPr lang="en-GB" altLang="zh-CN" sz="1600" dirty="0" smtClean="0"/>
              <a:t>model </a:t>
            </a:r>
          </a:p>
          <a:p>
            <a:pPr lvl="1" fontAlgn="auto" hangingPunct="1"/>
            <a:r>
              <a:rPr lang="en-GB" altLang="zh-CN" sz="1400" dirty="0"/>
              <a:t>Option 1: 1 DMRS +PTRS (L=1,K=2) (Samsung, Ericsson)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2: 1+1 DMRS +PTRS (</a:t>
            </a:r>
            <a:r>
              <a:rPr lang="en-GB" altLang="zh-CN" sz="1400" dirty="0" smtClean="0"/>
              <a:t>L=1,K=2</a:t>
            </a:r>
            <a:r>
              <a:rPr lang="en-GB" altLang="zh-CN" sz="1400" dirty="0"/>
              <a:t>) (Nokia)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1+1+1 DMRS+PTRS(L=1, K=2) (Huawei)</a:t>
            </a:r>
            <a:endParaRPr lang="zh-CN" altLang="zh-CN" sz="1400" dirty="0"/>
          </a:p>
          <a:p>
            <a:r>
              <a:rPr lang="en-GB" altLang="zh-CN" sz="1600" dirty="0"/>
              <a:t>FFS on DMRS+PTRS configuration for PUSCH demodulation requirement with fading channel if needed 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+PTRS (L=1,K=2) (Ericsson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1+1+1 DMRS +PTRS(L=1, K=2) (Huawei)</a:t>
            </a:r>
            <a:endParaRPr lang="zh-CN" altLang="zh-CN" sz="1400" dirty="0"/>
          </a:p>
          <a:p>
            <a:pPr lvl="0"/>
            <a:r>
              <a:rPr lang="en-GB" altLang="zh-CN" sz="1600" dirty="0"/>
              <a:t>FFS on DMRS+PTRS configuration for PUSCH demodulation requirement with substantial fading channel for scenario B if needed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more DMRS configuration (Ericsson</a:t>
            </a:r>
            <a:r>
              <a:rPr lang="en-GB" altLang="zh-CN" sz="1400" dirty="0" smtClean="0"/>
              <a:t>)</a:t>
            </a:r>
          </a:p>
          <a:p>
            <a:pPr lvl="1" fontAlgn="auto" hangingPunct="1"/>
            <a:r>
              <a:rPr lang="en-GB" altLang="zh-CN" sz="1400" dirty="0" smtClean="0"/>
              <a:t>Option 2: 1+1+1 DMRS+PTRS(L=1,K=2)(Huawei)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1028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Maximum Speed feasibility study and requested RS configuration for Downlink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06963"/>
          </a:xfrm>
        </p:spPr>
        <p:txBody>
          <a:bodyPr/>
          <a:lstStyle/>
          <a:p>
            <a:r>
              <a:rPr lang="en-GB" altLang="zh-CN" sz="1600" strike="sngStrike" dirty="0" smtClean="0">
                <a:solidFill>
                  <a:srgbClr val="FF0000"/>
                </a:solidFill>
              </a:rPr>
              <a:t>It is feasible to support maximum speed with 350km/h for downlink with PTRS or DMRS(1+1+1)+PTRS (L=1, K=2) configuration used for frequency offset tracking under single tap propagation conditions with 120KHz SCS</a:t>
            </a:r>
          </a:p>
          <a:p>
            <a:pPr lvl="0"/>
            <a:r>
              <a:rPr lang="en-GB" altLang="zh-CN" sz="1600" dirty="0"/>
              <a:t>It is feasible to support maximum speed with 350km/h for downlink with TRS( 4 symbol interval) +SSB for frequency offset tracking under unidirectional RRH deployment  with 120KHz SCS</a:t>
            </a:r>
            <a:endParaRPr lang="zh-CN" altLang="zh-CN" sz="1600" dirty="0"/>
          </a:p>
          <a:p>
            <a:r>
              <a:rPr lang="en-GB" altLang="zh-CN" sz="1600" dirty="0"/>
              <a:t>It is feasible to support maximum speed with 350km/h for downlink with TRS (4 symbol interval) +SSB and PTRS (L=1,K=2) for frequency offset tracking under bidirectional RRH deployment  with 120KHz </a:t>
            </a:r>
            <a:r>
              <a:rPr lang="en-GB" altLang="zh-CN" sz="1600" dirty="0" smtClean="0"/>
              <a:t>SCS</a:t>
            </a:r>
            <a:endParaRPr lang="zh-CN" altLang="zh-CN" sz="1600" dirty="0"/>
          </a:p>
          <a:p>
            <a:r>
              <a:rPr lang="en-GB" altLang="zh-CN" sz="1600" dirty="0"/>
              <a:t>Configure PTRS during the </a:t>
            </a:r>
            <a:r>
              <a:rPr lang="en-GB" altLang="zh-CN" sz="1600" dirty="0" smtClean="0"/>
              <a:t>PDSCH demodulation </a:t>
            </a:r>
            <a:r>
              <a:rPr lang="en-GB" altLang="zh-CN" sz="1600" dirty="0"/>
              <a:t>test </a:t>
            </a:r>
            <a:endParaRPr lang="zh-CN" altLang="zh-CN" sz="1600" dirty="0"/>
          </a:p>
          <a:p>
            <a:r>
              <a:rPr lang="en-GB" altLang="zh-CN" sz="1600" dirty="0" smtClean="0"/>
              <a:t>RS as baseline </a:t>
            </a:r>
            <a:r>
              <a:rPr lang="en-US" altLang="zh-CN" sz="1600" dirty="0" smtClean="0"/>
              <a:t>for frequency offset tracking to support 350km/h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 smtClean="0"/>
              <a:t>Option 1: SSB+TRS (Huawei, Ericsson, Samsung</a:t>
            </a:r>
            <a:r>
              <a:rPr lang="en-GB" altLang="zh-CN" sz="1400" dirty="0"/>
              <a:t>, Qualcomm)</a:t>
            </a:r>
            <a:endParaRPr lang="en-GB" altLang="zh-CN" sz="1400" dirty="0" smtClean="0"/>
          </a:p>
          <a:p>
            <a:pPr lvl="1" fontAlgn="auto" hangingPunct="1"/>
            <a:r>
              <a:rPr lang="en-GB" altLang="zh-CN" sz="1400" dirty="0"/>
              <a:t>Option 2: TRS+PTRS for directional deployment (Intel)</a:t>
            </a:r>
            <a:endParaRPr lang="zh-CN" altLang="zh-CN" sz="1400" dirty="0"/>
          </a:p>
          <a:p>
            <a:pPr lvl="1" fontAlgn="auto" hangingPunct="1"/>
            <a:r>
              <a:rPr lang="en-GB" altLang="zh-CN" sz="1400" dirty="0"/>
              <a:t>Option 3: TRS, DMRS or TRS+PTRS for unidirectional deployment (Intel)</a:t>
            </a:r>
            <a:endParaRPr lang="zh-CN" altLang="zh-CN" sz="1400" dirty="0"/>
          </a:p>
          <a:p>
            <a:r>
              <a:rPr lang="en-GB" altLang="zh-CN" sz="1600" dirty="0" smtClean="0"/>
              <a:t>DMRS</a:t>
            </a:r>
            <a:r>
              <a:rPr lang="en-US" altLang="zh-CN" sz="1600" dirty="0" smtClean="0"/>
              <a:t> configuration for PDSCH demodulation requirement</a:t>
            </a:r>
            <a:endParaRPr lang="zh-CN" altLang="zh-CN" sz="1600" dirty="0"/>
          </a:p>
          <a:p>
            <a:pPr lvl="1" fontAlgn="auto" hangingPunct="1"/>
            <a:r>
              <a:rPr lang="en-GB" altLang="zh-CN" sz="1400" dirty="0"/>
              <a:t>Option 1: 1 DMRS assumption for single tap channel model (bidirectional and or unidirectional ) (</a:t>
            </a:r>
            <a:r>
              <a:rPr lang="en-GB" altLang="zh-CN" sz="1400" dirty="0" smtClean="0"/>
              <a:t>Ericsson)</a:t>
            </a:r>
          </a:p>
          <a:p>
            <a:pPr lvl="1" fontAlgn="auto" hangingPunct="1"/>
            <a:r>
              <a:rPr lang="en-GB" altLang="zh-CN" sz="1400" dirty="0" smtClean="0"/>
              <a:t>Option 2: 1+1+1 DMRS (with frequency </a:t>
            </a:r>
            <a:r>
              <a:rPr lang="en-GB" altLang="zh-CN" sz="1400" dirty="0"/>
              <a:t>offset compensation before the demodulation process</a:t>
            </a:r>
            <a:r>
              <a:rPr lang="en-GB" altLang="zh-CN" sz="1400" dirty="0" smtClean="0"/>
              <a:t>) (Ericsson, Huawei)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187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Maximum Doppler Calculation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zh-CN" sz="1800" dirty="0" smtClean="0"/>
              <a:t>Carrier frequency for Doppler frequency calculation</a:t>
            </a:r>
          </a:p>
          <a:p>
            <a:pPr lvl="1" fontAlgn="auto" hangingPunct="1"/>
            <a:r>
              <a:rPr lang="en-US" altLang="zh-CN" sz="1600" dirty="0" smtClean="0"/>
              <a:t>Option 1: 28GHz (Nokia, Samsung)</a:t>
            </a:r>
            <a:endParaRPr lang="zh-CN" altLang="zh-CN" sz="1600" dirty="0"/>
          </a:p>
          <a:p>
            <a:pPr lvl="1" fontAlgn="auto" hangingPunct="1"/>
            <a:r>
              <a:rPr lang="en-GB" altLang="zh-CN" sz="1600" dirty="0"/>
              <a:t>Option </a:t>
            </a:r>
            <a:r>
              <a:rPr lang="en-US" altLang="zh-CN" sz="1600" dirty="0" smtClean="0"/>
              <a:t>2: 29.5GHz (Huawei)</a:t>
            </a:r>
          </a:p>
          <a:p>
            <a:pPr lvl="1" fontAlgn="auto" hangingPunct="1"/>
            <a:r>
              <a:rPr lang="en-US" altLang="zh-CN" sz="1600" dirty="0" smtClean="0">
                <a:solidFill>
                  <a:srgbClr val="FF0000"/>
                </a:solidFill>
              </a:rPr>
              <a:t>Option 3: 30GHz (Ericsson, Nokia, Intel, Samsung, Qualcomm)</a:t>
            </a:r>
            <a:endParaRPr lang="zh-CN" altLang="zh-CN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4053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UE demodulation  requirements</a:t>
            </a:r>
            <a:endParaRPr lang="en-GB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441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Test scope of DL requirements</a:t>
            </a:r>
          </a:p>
          <a:p>
            <a:pPr lvl="1"/>
            <a:r>
              <a:rPr lang="en-US" altLang="zh-CN" sz="1600" dirty="0" smtClean="0">
                <a:solidFill>
                  <a:prstClr val="black"/>
                </a:solidFill>
              </a:rPr>
              <a:t>Only define PDSCH demodulation performance requirements in Rel-17 FR HST WI</a:t>
            </a:r>
          </a:p>
          <a:p>
            <a:r>
              <a:rPr lang="en-US" altLang="zh-CN" sz="1800" dirty="0" smtClean="0"/>
              <a:t>Requirement </a:t>
            </a:r>
            <a:r>
              <a:rPr lang="en-US" altLang="zh-CN" sz="1800" dirty="0"/>
              <a:t>for scenario A or B</a:t>
            </a:r>
          </a:p>
          <a:p>
            <a:pPr lvl="1"/>
            <a:r>
              <a:rPr lang="en-GB" altLang="zh-CN" sz="1600" dirty="0" smtClean="0">
                <a:solidFill>
                  <a:prstClr val="black"/>
                </a:solidFill>
              </a:rPr>
              <a:t>Option </a:t>
            </a:r>
            <a:r>
              <a:rPr lang="en-GB" altLang="zh-CN" sz="1600" dirty="0">
                <a:solidFill>
                  <a:prstClr val="black"/>
                </a:solidFill>
              </a:rPr>
              <a:t>1: Define PDSCH demodulation performance requirements only with one deployment scenario (A or B</a:t>
            </a:r>
            <a:r>
              <a:rPr lang="en-GB" altLang="zh-CN" sz="1600" dirty="0" smtClean="0">
                <a:solidFill>
                  <a:prstClr val="black"/>
                </a:solidFill>
              </a:rPr>
              <a:t>) (Samsung, Intel, )</a:t>
            </a:r>
            <a:endParaRPr lang="en-GB" altLang="zh-CN" sz="1600" dirty="0">
              <a:solidFill>
                <a:prstClr val="black"/>
              </a:solidFill>
            </a:endParaRP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2:Define PDSCH demodulation performance requirements with the worst cases of two </a:t>
            </a:r>
            <a:r>
              <a:rPr lang="en-GB" altLang="zh-CN" sz="1600" dirty="0" smtClean="0">
                <a:solidFill>
                  <a:prstClr val="black"/>
                </a:solidFill>
              </a:rPr>
              <a:t>scenarios (Ericsson, Nokia)</a:t>
            </a:r>
            <a:endParaRPr lang="en-GB" altLang="zh-CN" sz="1600" dirty="0">
              <a:solidFill>
                <a:prstClr val="black"/>
              </a:solidFill>
            </a:endParaRPr>
          </a:p>
          <a:p>
            <a:pPr lvl="1"/>
            <a:r>
              <a:rPr lang="en-GB" altLang="zh-CN" sz="1600" dirty="0">
                <a:solidFill>
                  <a:prstClr val="black"/>
                </a:solidFill>
              </a:rPr>
              <a:t>Option 3:Define PDSCH demodulation performance requirements with both scenarios if </a:t>
            </a:r>
            <a:r>
              <a:rPr lang="en-GB" altLang="zh-CN" sz="1600" dirty="0" smtClean="0">
                <a:solidFill>
                  <a:prstClr val="black"/>
                </a:solidFill>
              </a:rPr>
              <a:t>needed (Huawei)</a:t>
            </a:r>
          </a:p>
          <a:p>
            <a:pPr lvl="1"/>
            <a:r>
              <a:rPr lang="en-US" altLang="zh-CN" sz="1600" dirty="0"/>
              <a:t>Note: whether to cover scenario A or B based on the output of analysis on FR2 HST Deployment Scenarios from link budget perspective </a:t>
            </a:r>
          </a:p>
          <a:p>
            <a:r>
              <a:rPr lang="en-US" altLang="zh-CN" sz="1800" dirty="0"/>
              <a:t>Requirement for </a:t>
            </a:r>
            <a:r>
              <a:rPr lang="en-US" altLang="zh-CN" sz="1800" dirty="0" err="1"/>
              <a:t>uni</a:t>
            </a:r>
            <a:r>
              <a:rPr lang="en-US" altLang="zh-CN" sz="18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both </a:t>
            </a:r>
            <a:r>
              <a:rPr lang="en-US" altLang="zh-CN" sz="1600" dirty="0" smtClean="0"/>
              <a:t>PDSCH demodulation </a:t>
            </a:r>
            <a:r>
              <a:rPr lang="en-US" altLang="zh-CN" sz="1600" dirty="0"/>
              <a:t>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</a:t>
            </a:r>
          </a:p>
          <a:p>
            <a:pPr lvl="1"/>
            <a:r>
              <a:rPr lang="en-US" altLang="zh-CN" sz="1600" dirty="0"/>
              <a:t>FFS to define the test applicable rule if both </a:t>
            </a:r>
            <a:r>
              <a:rPr lang="en-US" altLang="zh-CN" sz="1600" dirty="0" smtClean="0"/>
              <a:t>PDSCH demodulation </a:t>
            </a:r>
            <a:r>
              <a:rPr lang="en-US" altLang="zh-CN" sz="1600" dirty="0"/>
              <a:t>requirements for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scenarios are defined</a:t>
            </a:r>
          </a:p>
          <a:p>
            <a:pPr lvl="1"/>
            <a:r>
              <a:rPr lang="en-US" altLang="zh-CN" sz="1600" dirty="0"/>
              <a:t>Note: whether to cover </a:t>
            </a:r>
            <a:r>
              <a:rPr lang="en-US" altLang="zh-CN" sz="1600" dirty="0" err="1"/>
              <a:t>uni</a:t>
            </a:r>
            <a:r>
              <a:rPr lang="en-US" altLang="zh-CN" sz="1600" dirty="0"/>
              <a:t>-and bi-directional RRH deployment based on the output of analysis on FR2 HST Deployment Scenarios from link budget perspective </a:t>
            </a:r>
            <a:endParaRPr lang="en-US" altLang="zh-CN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13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Scope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Transmission schemes</a:t>
            </a:r>
            <a:endParaRPr lang="en-US" altLang="zh-CN" dirty="0" smtClean="0"/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No PDSCH requirement with SFN joint transmission scheme in Rel-17 FR2 HST WI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DPS transmission schemes</a:t>
            </a:r>
          </a:p>
          <a:p>
            <a:pPr lvl="1"/>
            <a:r>
              <a:rPr lang="en-US" altLang="zh-CN" sz="1800" strike="sngStrike" dirty="0" smtClean="0">
                <a:solidFill>
                  <a:srgbClr val="FF0000"/>
                </a:solidFill>
              </a:rPr>
              <a:t>No PDSCH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requirement with DPS transmission scheme 1b in bi-directional RRH deployment scenario </a:t>
            </a:r>
            <a:endParaRPr lang="en-GB" altLang="zh-CN" sz="1800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GB" altLang="zh-CN" sz="1600" dirty="0" smtClean="0">
                <a:solidFill>
                  <a:prstClr val="black"/>
                </a:solidFill>
              </a:rPr>
              <a:t>DPS </a:t>
            </a:r>
            <a:r>
              <a:rPr lang="en-GB" altLang="zh-CN" sz="1600" dirty="0">
                <a:solidFill>
                  <a:prstClr val="black"/>
                </a:solidFill>
              </a:rPr>
              <a:t>transmission scheme in </a:t>
            </a:r>
            <a:r>
              <a:rPr lang="en-GB" altLang="zh-CN" sz="1600" dirty="0" err="1">
                <a:solidFill>
                  <a:prstClr val="black"/>
                </a:solidFill>
              </a:rPr>
              <a:t>Uni</a:t>
            </a:r>
            <a:r>
              <a:rPr lang="en-GB" altLang="zh-CN" sz="1600" dirty="0">
                <a:solidFill>
                  <a:prstClr val="black"/>
                </a:solidFill>
              </a:rPr>
              <a:t>-directional RRH deployment </a:t>
            </a:r>
            <a:r>
              <a:rPr lang="en-GB" altLang="zh-CN" sz="1600" dirty="0" smtClean="0">
                <a:solidFill>
                  <a:prstClr val="black"/>
                </a:solidFill>
              </a:rPr>
              <a:t>scenario</a:t>
            </a:r>
          </a:p>
          <a:p>
            <a:pPr lvl="3"/>
            <a:r>
              <a:rPr lang="en-US" altLang="zh-CN" dirty="0" smtClean="0"/>
              <a:t>Option 1: scheme 1a;</a:t>
            </a:r>
          </a:p>
          <a:p>
            <a:pPr lvl="3"/>
            <a:r>
              <a:rPr lang="en-US" altLang="zh-CN" dirty="0" smtClean="0"/>
              <a:t>Option 2: scheme 1b;</a:t>
            </a:r>
          </a:p>
          <a:p>
            <a:pPr lvl="3"/>
            <a:r>
              <a:rPr lang="en-US" altLang="zh-CN" dirty="0" smtClean="0"/>
              <a:t>Option 3: both scheme 1a and scheme 1b</a:t>
            </a:r>
            <a:endParaRPr lang="zh-CN" altLang="zh-CN" dirty="0"/>
          </a:p>
          <a:p>
            <a:pPr lvl="2"/>
            <a:r>
              <a:rPr lang="en-GB" altLang="zh-CN" sz="1600" dirty="0">
                <a:solidFill>
                  <a:prstClr val="black"/>
                </a:solidFill>
              </a:rPr>
              <a:t>DPS transmission scheme in </a:t>
            </a:r>
            <a:r>
              <a:rPr lang="en-GB" altLang="zh-CN" sz="1600" dirty="0" smtClean="0">
                <a:solidFill>
                  <a:prstClr val="black"/>
                </a:solidFill>
              </a:rPr>
              <a:t>bi-directional </a:t>
            </a:r>
            <a:r>
              <a:rPr lang="en-GB" altLang="zh-CN" sz="1600" dirty="0">
                <a:solidFill>
                  <a:prstClr val="black"/>
                </a:solidFill>
              </a:rPr>
              <a:t>RRH deployment </a:t>
            </a:r>
            <a:r>
              <a:rPr lang="en-GB" altLang="zh-CN" sz="1600" dirty="0" smtClean="0">
                <a:solidFill>
                  <a:prstClr val="black"/>
                </a:solidFill>
              </a:rPr>
              <a:t>scenario</a:t>
            </a:r>
          </a:p>
          <a:p>
            <a:pPr lvl="3"/>
            <a:r>
              <a:rPr lang="en-US" altLang="zh-CN" dirty="0"/>
              <a:t>Option 1: scheme </a:t>
            </a:r>
            <a:r>
              <a:rPr lang="en-US" altLang="zh-CN" dirty="0" smtClean="0"/>
              <a:t>1a ;</a:t>
            </a:r>
            <a:endParaRPr lang="en-US" altLang="zh-CN" dirty="0"/>
          </a:p>
          <a:p>
            <a:pPr lvl="3"/>
            <a:r>
              <a:rPr lang="en-US" altLang="zh-CN" dirty="0"/>
              <a:t>Option 2: </a:t>
            </a:r>
            <a:r>
              <a:rPr lang="en-US" altLang="zh-CN" dirty="0">
                <a:solidFill>
                  <a:srgbClr val="FF0000"/>
                </a:solidFill>
              </a:rPr>
              <a:t>scheme 1b;</a:t>
            </a:r>
          </a:p>
          <a:p>
            <a:pPr lvl="3"/>
            <a:r>
              <a:rPr lang="en-US" altLang="zh-CN" dirty="0"/>
              <a:t>Option 3: both scheme 1a and </a:t>
            </a:r>
            <a:r>
              <a:rPr lang="en-US" altLang="zh-CN" dirty="0">
                <a:solidFill>
                  <a:srgbClr val="FF0000"/>
                </a:solidFill>
              </a:rPr>
              <a:t>scheme </a:t>
            </a:r>
            <a:r>
              <a:rPr lang="en-US" altLang="zh-CN" dirty="0" smtClean="0">
                <a:solidFill>
                  <a:srgbClr val="FF0000"/>
                </a:solidFill>
              </a:rPr>
              <a:t>1b </a:t>
            </a:r>
            <a:endParaRPr lang="en-US" altLang="zh-CN" dirty="0" smtClean="0"/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FFS on PDSCH requirements of HST single tap or multi-path fading (TDL)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131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F3A218EAD9D498A2F00761B277E67" ma:contentTypeVersion="10" ma:contentTypeDescription="Create a new document." ma:contentTypeScope="" ma:versionID="de9bcceabbcda416a09301728eef14d7">
  <xsd:schema xmlns:xsd="http://www.w3.org/2001/XMLSchema" xmlns:xs="http://www.w3.org/2001/XMLSchema" xmlns:p="http://schemas.microsoft.com/office/2006/metadata/properties" xmlns:ns3="0ea364a6-f82c-4b96-92e6-4121f9e1da09" targetNamespace="http://schemas.microsoft.com/office/2006/metadata/properties" ma:root="true" ma:fieldsID="57e7c28a07660dca0c4f271a5ed5b6d5" ns3:_="">
    <xsd:import namespace="0ea364a6-f82c-4b96-92e6-4121f9e1d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64a6-f82c-4b96-92e6-4121f9e1d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4BF49B57-3A36-4C6A-BC53-8EF2D368C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364a6-f82c-4b96-92e6-4121f9e1d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00F65EB-5730-43A8-9AFA-15BFC5DC8F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ea364a6-f82c-4b96-92e6-4121f9e1da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23392</TotalTime>
  <Words>1448</Words>
  <Application>Microsoft Office PowerPoint</Application>
  <PresentationFormat>全屏显示(4:3)</PresentationFormat>
  <Paragraphs>214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宋体</vt:lpstr>
      <vt:lpstr>Arial</vt:lpstr>
      <vt:lpstr>Calibri</vt:lpstr>
      <vt:lpstr>Office Theme</vt:lpstr>
      <vt:lpstr>WF on Demodulation requirement for FR2 HST</vt:lpstr>
      <vt:lpstr>Background</vt:lpstr>
      <vt:lpstr>Maximum Speed</vt:lpstr>
      <vt:lpstr>Maximum Speed feasibility study and requested RS configuration for Uplink</vt:lpstr>
      <vt:lpstr>Maximum Speed feasibility study and requested RS configuration for Downlink</vt:lpstr>
      <vt:lpstr>Maximum Doppler Calculation </vt:lpstr>
      <vt:lpstr>UE demodulation  requirements</vt:lpstr>
      <vt:lpstr>Test Scope</vt:lpstr>
      <vt:lpstr>Test Scope</vt:lpstr>
      <vt:lpstr>Test Setup</vt:lpstr>
      <vt:lpstr>Basic simulation assumption </vt:lpstr>
      <vt:lpstr>UE demodulation test</vt:lpstr>
      <vt:lpstr>Testability issues for FR2 HST UE</vt:lpstr>
      <vt:lpstr>BS demodulation  requirements</vt:lpstr>
      <vt:lpstr>Test Scope</vt:lpstr>
      <vt:lpstr>Test Scope</vt:lpstr>
      <vt:lpstr>Test Scope</vt:lpstr>
      <vt:lpstr>Test Setup for PUSCH requirements</vt:lpstr>
      <vt:lpstr>Test Setup for UL timing adjustment requirement</vt:lpstr>
      <vt:lpstr>Test setup for PRACH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keywords>CTPClassification=:VisualMarkings=, CTPClassification=CTP_PUBLIC:VisualMarkings=, CTPClassification=CTP_NT</cp:keywords>
  <cp:lastModifiedBy>Samsung3</cp:lastModifiedBy>
  <cp:revision>1527</cp:revision>
  <dcterms:created xsi:type="dcterms:W3CDTF">2013-05-13T16:02:00Z</dcterms:created>
  <dcterms:modified xsi:type="dcterms:W3CDTF">2021-04-16T16:05:41Z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0x0101004E7F3A218EAD9D498A2F00761B277E67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2020-08-26 22:52:47Z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