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26"/>
  </p:notesMasterIdLst>
  <p:sldIdLst>
    <p:sldId id="256" r:id="rId6"/>
    <p:sldId id="471" r:id="rId7"/>
    <p:sldId id="520" r:id="rId8"/>
    <p:sldId id="511" r:id="rId9"/>
    <p:sldId id="518" r:id="rId10"/>
    <p:sldId id="519" r:id="rId11"/>
    <p:sldId id="487" r:id="rId12"/>
    <p:sldId id="512" r:id="rId13"/>
    <p:sldId id="513" r:id="rId14"/>
    <p:sldId id="510" r:id="rId15"/>
    <p:sldId id="514" r:id="rId16"/>
    <p:sldId id="509" r:id="rId17"/>
    <p:sldId id="508" r:id="rId18"/>
    <p:sldId id="503" r:id="rId19"/>
    <p:sldId id="502" r:id="rId20"/>
    <p:sldId id="504" r:id="rId21"/>
    <p:sldId id="505" r:id="rId22"/>
    <p:sldId id="486" r:id="rId23"/>
    <p:sldId id="499" r:id="rId24"/>
    <p:sldId id="50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91ABA2-1407-49C2-8102-630B5452A382}" v="4" dt="2020-11-11T20:17:27.836"/>
    <p1510:client id="{9C1A950B-7AEB-484B-81C8-2116883AF02E}" v="11" dt="2020-11-11T07:29:22.2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89783" autoAdjust="0"/>
  </p:normalViewPr>
  <p:slideViewPr>
    <p:cSldViewPr>
      <p:cViewPr varScale="1">
        <p:scale>
          <a:sx n="107" d="100"/>
          <a:sy n="107" d="100"/>
        </p:scale>
        <p:origin x="195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537853-6863-43AE-85A5-FD2BFAE74ADB}" type="datetimeFigureOut">
              <a:rPr lang="ru-RU"/>
              <a:pPr>
                <a:defRPr/>
              </a:pPr>
              <a:t>16.04.2021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CD4769-0BB6-45D4-A064-74B83B7F08AD}" type="slidenum">
              <a:rPr lang="ru-RU" altLang="zh-CN"/>
              <a:pPr>
                <a:defRPr/>
              </a:pPr>
              <a:t>‹#›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8269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4CC9-6CB1-437C-8D3A-FA6995039102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9302-6650-4055-83F8-DA6D08ACFB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4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9AAC-5642-4F71-8177-64111B0BF4D0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969E-5C91-486B-A857-B8BBFC6B2E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40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B096-859F-4893-9F1B-B8A59FA668CF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C07C-8C39-42AD-87B8-871AB2DE5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3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C329-75CE-4A6D-B5E7-4752A06958A6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F0DE-7C71-41E7-B4AE-5A68D73E05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2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5E17-89E3-4769-AE64-2B62E066696A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52A3-AB64-4612-8C6C-13B7E9165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AC5F-74A5-4C1D-B7B8-9A6BF01BB73B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82F7-EE69-412D-A062-2B0476207A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7A4B-F923-47F7-80E1-128ACDCB0439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EEA2-3481-4E5C-8CB1-930B394477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05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3CFB-026D-4E5F-9883-A175DE4CF109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388A-8BD3-4B0F-840B-09B37A1726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89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49C7-FA0E-496C-AC49-A32A1ECA3AF3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43B-E6D4-4420-A69A-678F14AB2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7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6E54-37F6-482B-AAB4-F1C37D5B425C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FAAE-6313-4347-9F3B-EDDB7B297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61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6E9C-760C-48F7-A642-B4481A2DB990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B88-7B7D-4DBD-B264-A12BF7B52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9409CB-252A-4827-ACE8-6A0B23E018A7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758D0-0D5E-407D-BE7F-8007B73ECF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sz="4000" dirty="0"/>
              <a:t>WF on </a:t>
            </a:r>
            <a:r>
              <a:rPr lang="en-US" sz="4000" dirty="0" smtClean="0"/>
              <a:t>Demodulation requirement for FR2 HST</a:t>
            </a:r>
            <a:endParaRPr lang="en-GB" altLang="en-US" sz="4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654550"/>
            <a:ext cx="7924800" cy="17526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898989"/>
                </a:solidFill>
              </a:rPr>
              <a:t>Samsung</a:t>
            </a:r>
            <a:endParaRPr lang="en-US" altLang="en-US" sz="2800" dirty="0">
              <a:solidFill>
                <a:srgbClr val="898989"/>
              </a:solidFill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6863" y="323850"/>
            <a:ext cx="3705694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800" b="1" dirty="0"/>
              <a:t>3GPP TSG-RAN WG4 Meeting #</a:t>
            </a:r>
            <a:r>
              <a:rPr lang="en-US" altLang="zh-CN" sz="1800" b="1" dirty="0" smtClean="0"/>
              <a:t>98b-e</a:t>
            </a:r>
            <a:endParaRPr lang="en-US" altLang="zh-CN" sz="1800" b="1" dirty="0"/>
          </a:p>
          <a:p>
            <a:pPr>
              <a:buNone/>
            </a:pPr>
            <a:r>
              <a:rPr lang="en-US" sz="1800" b="1" dirty="0" smtClean="0"/>
              <a:t>Electronic,12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April– 20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April 2021</a:t>
            </a:r>
            <a:r>
              <a:rPr lang="en-GB" sz="1800" b="1" dirty="0"/>
              <a:t/>
            </a:r>
            <a:br>
              <a:rPr lang="en-GB" sz="1800" b="1" dirty="0"/>
            </a:br>
            <a:r>
              <a:rPr lang="en-US" altLang="zh-CN" sz="1800" b="1" dirty="0"/>
              <a:t>Agenda Item: </a:t>
            </a:r>
            <a:r>
              <a:rPr lang="en-GB" altLang="zh-CN" sz="1800" b="1" dirty="0" smtClean="0"/>
              <a:t>8</a:t>
            </a:r>
            <a:r>
              <a:rPr lang="en-GB" sz="1800" b="1" dirty="0" smtClean="0"/>
              <a:t>.7.5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271177" y="323850"/>
            <a:ext cx="25299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zh-CN" sz="1800" b="1" dirty="0" smtClean="0"/>
              <a:t>R4-210xxxx</a:t>
            </a:r>
            <a:r>
              <a:rPr lang="ru-RU" altLang="zh-CN" sz="1800" b="1" dirty="0"/>
              <a:t/>
            </a:r>
            <a:br>
              <a:rPr lang="ru-RU" altLang="zh-CN" sz="1800" b="1" dirty="0"/>
            </a:br>
            <a:r>
              <a:rPr lang="en-US" altLang="zh-CN" sz="1800" b="1" dirty="0"/>
              <a:t>Document for:	Approval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zh-CN" altLang="en-US" sz="1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</a:t>
            </a:r>
            <a:r>
              <a:rPr lang="en-US" altLang="zh-CN" dirty="0" smtClean="0"/>
              <a:t>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SCS and BW</a:t>
            </a:r>
          </a:p>
          <a:p>
            <a:pPr lvl="1"/>
            <a:r>
              <a:rPr lang="en-US" altLang="zh-CN" sz="1800" dirty="0" smtClean="0">
                <a:solidFill>
                  <a:prstClr val="black"/>
                </a:solidFill>
              </a:rPr>
              <a:t>Option 1: 120KHz with </a:t>
            </a:r>
            <a:r>
              <a:rPr lang="en-US" altLang="zh-CN" sz="1800" dirty="0" smtClean="0">
                <a:solidFill>
                  <a:prstClr val="black"/>
                </a:solidFill>
              </a:rPr>
              <a:t>100MHz (Samsung, Intel, Ericsson, Qualcomm)</a:t>
            </a:r>
            <a:endParaRPr lang="en-US" altLang="zh-CN" sz="1800" dirty="0" smtClean="0">
              <a:solidFill>
                <a:prstClr val="black"/>
              </a:solidFill>
            </a:endParaRPr>
          </a:p>
          <a:p>
            <a:pPr lvl="1"/>
            <a:r>
              <a:rPr lang="en-US" altLang="zh-CN" sz="1800" dirty="0" smtClean="0">
                <a:solidFill>
                  <a:prstClr val="black"/>
                </a:solidFill>
              </a:rPr>
              <a:t>Option 2: 120KHz with </a:t>
            </a:r>
            <a:r>
              <a:rPr lang="en-US" altLang="zh-CN" sz="1800" dirty="0" smtClean="0">
                <a:solidFill>
                  <a:prstClr val="black"/>
                </a:solidFill>
              </a:rPr>
              <a:t>200MHz (Huawei)</a:t>
            </a:r>
            <a:endParaRPr lang="en-GB" altLang="zh-CN" sz="1800" dirty="0">
              <a:solidFill>
                <a:prstClr val="black"/>
              </a:solidFill>
            </a:endParaRPr>
          </a:p>
          <a:p>
            <a:r>
              <a:rPr lang="en-US" altLang="zh-CN" dirty="0" smtClean="0"/>
              <a:t>UE frequency error</a:t>
            </a:r>
            <a:endParaRPr lang="en-US" altLang="zh-CN" dirty="0"/>
          </a:p>
          <a:p>
            <a:pPr lvl="1"/>
            <a:r>
              <a:rPr lang="en-US" altLang="zh-CN" sz="1800" dirty="0" smtClean="0">
                <a:solidFill>
                  <a:prstClr val="black"/>
                </a:solidFill>
              </a:rPr>
              <a:t>FFS on considering the impact of UE frequency error on DL </a:t>
            </a:r>
            <a:r>
              <a:rPr lang="en-US" altLang="zh-CN" sz="1800" dirty="0" smtClean="0">
                <a:solidFill>
                  <a:prstClr val="black"/>
                </a:solidFill>
              </a:rPr>
              <a:t>demodulation </a:t>
            </a:r>
            <a:r>
              <a:rPr lang="en-US" altLang="zh-CN" sz="1800" dirty="0" smtClean="0">
                <a:solidFill>
                  <a:prstClr val="black"/>
                </a:solidFill>
              </a:rPr>
              <a:t>performance</a:t>
            </a:r>
            <a:endParaRPr lang="en-GB" altLang="zh-CN" sz="18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1529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simulation assumption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Option </a:t>
            </a:r>
            <a:r>
              <a:rPr lang="en-US" altLang="zh-CN" dirty="0" smtClean="0"/>
              <a:t>1 (Huawei)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Other options are not precluded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76668"/>
              </p:ext>
            </p:extLst>
          </p:nvPr>
        </p:nvGraphicFramePr>
        <p:xfrm>
          <a:off x="1447800" y="2133600"/>
          <a:ext cx="6553200" cy="2592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276600"/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Doppler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[9596Hz]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Channel model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[single-tap], [DPS]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CBW/SCS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[200MHz/120kHz]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PDSCH mapping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A, start symbol 1, duration 13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[1+1+1]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KPTRS=2, LPTRS=1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Antenna configuration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[2x2]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[17]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metric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 of maximum throughput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95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UE demodulation test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0233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RAN4 to discuss on the impact of the assumption of a static UE and single probe </a:t>
            </a:r>
            <a:r>
              <a:rPr lang="en-US" altLang="zh-CN" dirty="0"/>
              <a:t>OTA chambers on the FR2 high speed train demodulation test </a:t>
            </a:r>
            <a:r>
              <a:rPr lang="en-US" altLang="zh-CN" dirty="0" smtClean="0"/>
              <a:t>design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</a:t>
            </a:r>
            <a:r>
              <a:rPr lang="en-US" altLang="zh-CN" dirty="0" smtClean="0">
                <a:solidFill>
                  <a:prstClr val="black"/>
                </a:solidFill>
              </a:rPr>
              <a:t>Assumption two </a:t>
            </a:r>
            <a:r>
              <a:rPr lang="en-US" altLang="zh-CN" dirty="0" smtClean="0">
                <a:solidFill>
                  <a:prstClr val="black"/>
                </a:solidFill>
              </a:rPr>
              <a:t>probes in chamber, as RRM </a:t>
            </a:r>
            <a:r>
              <a:rPr lang="en-GB" altLang="zh-CN" dirty="0"/>
              <a:t>RRM assumption with 2AOA </a:t>
            </a:r>
            <a:r>
              <a:rPr lang="en-GB" altLang="zh-CN" dirty="0" smtClean="0"/>
              <a:t>tests</a:t>
            </a:r>
          </a:p>
          <a:p>
            <a:pPr lvl="1"/>
            <a:r>
              <a:rPr lang="en-GB" altLang="zh-CN" dirty="0" smtClean="0">
                <a:solidFill>
                  <a:prstClr val="black"/>
                </a:solidFill>
              </a:rPr>
              <a:t>Option 2: </a:t>
            </a:r>
            <a:r>
              <a:rPr lang="en-GB" altLang="zh-CN" dirty="0" smtClean="0"/>
              <a:t>Combining RRM </a:t>
            </a:r>
            <a:r>
              <a:rPr lang="en-GB" altLang="zh-CN" dirty="0"/>
              <a:t>and </a:t>
            </a:r>
            <a:r>
              <a:rPr lang="en-GB" altLang="zh-CN" dirty="0" err="1"/>
              <a:t>Demod</a:t>
            </a:r>
            <a:r>
              <a:rPr lang="en-GB" altLang="zh-CN" dirty="0"/>
              <a:t> requirement as a single feature to support HST FR2 </a:t>
            </a:r>
            <a:r>
              <a:rPr lang="en-GB" altLang="zh-CN" dirty="0" smtClean="0"/>
              <a:t>operation</a:t>
            </a:r>
          </a:p>
          <a:p>
            <a:pPr lvl="1"/>
            <a:r>
              <a:rPr lang="en-GB" altLang="zh-CN" dirty="0" smtClean="0"/>
              <a:t>Option 3: </a:t>
            </a:r>
            <a:r>
              <a:rPr lang="en-GB" altLang="zh-CN" dirty="0" smtClean="0"/>
              <a:t>Study an </a:t>
            </a:r>
            <a:r>
              <a:rPr lang="en-GB" altLang="zh-CN" dirty="0"/>
              <a:t>approach with taking into account continuous UE movement from RRH to RRH</a:t>
            </a:r>
            <a:r>
              <a:rPr lang="en-GB" altLang="zh-CN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FFS </a:t>
            </a:r>
            <a:r>
              <a:rPr lang="en-GB" altLang="zh-CN" dirty="0"/>
              <a:t>on keep into account the testability of high power devices inside OTA chambers , for the definition of radiated demodulation requirements for FR2 HST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Testability issues for FR2 HST UE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773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BS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78470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Test scope of UL requirements</a:t>
            </a:r>
          </a:p>
          <a:p>
            <a:pPr lvl="1"/>
            <a:r>
              <a:rPr lang="en-US" altLang="zh-CN" dirty="0" smtClean="0">
                <a:solidFill>
                  <a:prstClr val="black"/>
                </a:solidFill>
              </a:rPr>
              <a:t>Only define the following BS demodulation performance requirements in Rel-17 FR HST WI</a:t>
            </a:r>
          </a:p>
          <a:p>
            <a:pPr lvl="2"/>
            <a:r>
              <a:rPr lang="en-US" altLang="zh-CN" dirty="0" smtClean="0">
                <a:solidFill>
                  <a:prstClr val="black"/>
                </a:solidFill>
              </a:rPr>
              <a:t>PUSCH</a:t>
            </a:r>
          </a:p>
          <a:p>
            <a:pPr lvl="2"/>
            <a:r>
              <a:rPr lang="en-US" altLang="zh-CN" dirty="0" smtClean="0">
                <a:solidFill>
                  <a:prstClr val="black"/>
                </a:solidFill>
              </a:rPr>
              <a:t>UL timing adjustment</a:t>
            </a:r>
          </a:p>
          <a:p>
            <a:pPr lvl="2"/>
            <a:r>
              <a:rPr lang="en-US" altLang="zh-CN" dirty="0" smtClean="0">
                <a:solidFill>
                  <a:prstClr val="black"/>
                </a:solidFill>
              </a:rPr>
              <a:t>PRACH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endParaRPr lang="en-US" altLang="zh-CN" dirty="0" smtClean="0">
              <a:solidFill>
                <a:prstClr val="black"/>
              </a:solidFill>
            </a:endParaRP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7566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Requirement for scenario A or B</a:t>
            </a:r>
          </a:p>
          <a:p>
            <a:pPr lvl="1"/>
            <a:r>
              <a:rPr lang="en-US" altLang="zh-CN" dirty="0" smtClean="0"/>
              <a:t>Option 1: Define PUSCH demodulation requirements based on the worst case scenario </a:t>
            </a:r>
          </a:p>
          <a:p>
            <a:pPr lvl="1"/>
            <a:r>
              <a:rPr lang="en-US" altLang="zh-CN" dirty="0"/>
              <a:t>Option 2: Define PUSCH demodulation requirements only with one deployment scenario (A or B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Option </a:t>
            </a:r>
            <a:r>
              <a:rPr lang="en-US" altLang="zh-CN" dirty="0"/>
              <a:t>3: Define PUSCH demodulation requirements for both two scenarios if </a:t>
            </a:r>
            <a:r>
              <a:rPr lang="en-US" altLang="zh-CN" dirty="0" smtClean="0"/>
              <a:t>needed</a:t>
            </a:r>
          </a:p>
          <a:p>
            <a:pPr lvl="1"/>
            <a:r>
              <a:rPr lang="en-US" altLang="zh-CN" dirty="0" smtClean="0"/>
              <a:t>Note: whether to cover scenario A or B based on the output of analysis on FR2 HST Deployment Scenarios from link budget perspective 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5399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 for </a:t>
            </a:r>
            <a:r>
              <a:rPr lang="en-US" altLang="zh-CN" dirty="0" err="1" smtClean="0"/>
              <a:t>uni</a:t>
            </a:r>
            <a:r>
              <a:rPr lang="en-US" altLang="zh-CN" dirty="0" smtClean="0"/>
              <a:t>-and bi-directional RRH deployment scenarios</a:t>
            </a:r>
          </a:p>
          <a:p>
            <a:pPr lvl="1"/>
            <a:r>
              <a:rPr lang="en-US" altLang="zh-CN" dirty="0" smtClean="0"/>
              <a:t>FFS to define both PUSCH demodulation requirements for </a:t>
            </a:r>
            <a:r>
              <a:rPr lang="en-US" altLang="zh-CN" dirty="0" err="1" smtClean="0"/>
              <a:t>uni</a:t>
            </a:r>
            <a:r>
              <a:rPr lang="en-US" altLang="zh-CN" dirty="0" smtClean="0"/>
              <a:t>-and bi-directional RRH deployment scenarios</a:t>
            </a:r>
          </a:p>
          <a:p>
            <a:pPr lvl="1"/>
            <a:r>
              <a:rPr lang="en-US" altLang="zh-CN" dirty="0" smtClean="0"/>
              <a:t>FFS to define the test applicable rule if both </a:t>
            </a:r>
            <a:r>
              <a:rPr lang="en-US" altLang="zh-CN" dirty="0"/>
              <a:t>PUSCH </a:t>
            </a:r>
            <a:r>
              <a:rPr lang="en-US" altLang="zh-CN" dirty="0" smtClean="0"/>
              <a:t>demodulation </a:t>
            </a:r>
            <a:r>
              <a:rPr lang="en-US" altLang="zh-CN" dirty="0"/>
              <a:t>requirements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 are </a:t>
            </a:r>
            <a:r>
              <a:rPr lang="en-US" altLang="zh-CN" dirty="0" smtClean="0"/>
              <a:t>defined</a:t>
            </a:r>
          </a:p>
          <a:p>
            <a:pPr lvl="1"/>
            <a:r>
              <a:rPr lang="en-US" altLang="zh-CN" dirty="0"/>
              <a:t>Note: whether to cover </a:t>
            </a:r>
            <a:r>
              <a:rPr lang="en-US" altLang="zh-CN" dirty="0" err="1" smtClean="0"/>
              <a:t>uni</a:t>
            </a:r>
            <a:r>
              <a:rPr lang="en-US" altLang="zh-CN" dirty="0" smtClean="0"/>
              <a:t>-and bi-directional RRH deployment based </a:t>
            </a:r>
            <a:r>
              <a:rPr lang="en-US" altLang="zh-CN" dirty="0"/>
              <a:t>on the output of analysis on FR2 HST Deployment Scenarios from link budget perspective 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4401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1297DF-C6EE-433B-96D9-57396170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PUSCH 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955210B-0FE1-4BFB-B13C-9B288DB15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r>
              <a:rPr lang="en-US" sz="2000" dirty="0" smtClean="0"/>
              <a:t>Waveform</a:t>
            </a:r>
          </a:p>
          <a:p>
            <a:pPr lvl="1"/>
            <a:r>
              <a:rPr lang="en-US" sz="1800" dirty="0" smtClean="0">
                <a:solidFill>
                  <a:prstClr val="black"/>
                </a:solidFill>
              </a:rPr>
              <a:t>Only CP-OFDM </a:t>
            </a:r>
            <a:endParaRPr lang="en-US" sz="1800" dirty="0" smtClean="0"/>
          </a:p>
          <a:p>
            <a:r>
              <a:rPr lang="en-US" sz="2000" dirty="0" smtClean="0"/>
              <a:t>SCS&amp;BW</a:t>
            </a:r>
          </a:p>
          <a:p>
            <a:pPr lvl="1"/>
            <a:r>
              <a:rPr lang="en-US" altLang="zh-CN" sz="1800" dirty="0" smtClean="0"/>
              <a:t>Option 1: 120KHz SCS with 50MHz, 100MHz or </a:t>
            </a:r>
            <a:r>
              <a:rPr lang="en-US" altLang="zh-CN" sz="1800" dirty="0" smtClean="0"/>
              <a:t>200MHz (Intel, Nokia)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Option 2: 120KHz SCS with </a:t>
            </a:r>
            <a:r>
              <a:rPr lang="en-US" altLang="zh-CN" sz="1800" dirty="0" smtClean="0"/>
              <a:t>100MHz (Samsung)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Option 3: 120KHz SCS with </a:t>
            </a:r>
            <a:r>
              <a:rPr lang="en-US" altLang="zh-CN" sz="1800" dirty="0" smtClean="0"/>
              <a:t>200MHz (Huawei)</a:t>
            </a:r>
            <a:endParaRPr lang="en-US" altLang="zh-CN" sz="1800" dirty="0" smtClean="0"/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</a:rPr>
              <a:t>Antenna Configuration</a:t>
            </a:r>
          </a:p>
          <a:p>
            <a:pPr lvl="1"/>
            <a:r>
              <a:rPr lang="en-US" altLang="zh-CN" sz="1800" dirty="0" smtClean="0">
                <a:solidFill>
                  <a:prstClr val="black"/>
                </a:solidFill>
              </a:rPr>
              <a:t>1Tx2Rx Low</a:t>
            </a:r>
            <a:endParaRPr lang="en-US" altLang="zh-CN" sz="1800" dirty="0">
              <a:solidFill>
                <a:prstClr val="black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</a:rPr>
              <a:t>Resource mapping type: type B</a:t>
            </a:r>
            <a:endParaRPr lang="en-US" altLang="zh-CN" sz="2000" dirty="0">
              <a:solidFill>
                <a:prstClr val="black"/>
              </a:solidFill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</a:rPr>
              <a:t>Length of data symbol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</a:t>
            </a:r>
            <a:r>
              <a:rPr lang="en-US" altLang="zh-CN" sz="1800" dirty="0" smtClean="0">
                <a:solidFill>
                  <a:prstClr val="black"/>
                </a:solidFill>
              </a:rPr>
              <a:t>1: 9</a:t>
            </a:r>
            <a:endParaRPr lang="en-US" altLang="zh-CN" sz="1800" dirty="0">
              <a:solidFill>
                <a:prstClr val="black"/>
              </a:solidFill>
            </a:endParaRP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</a:t>
            </a:r>
            <a:r>
              <a:rPr lang="en-US" altLang="zh-CN" sz="1800" dirty="0" smtClean="0">
                <a:solidFill>
                  <a:prstClr val="black"/>
                </a:solidFill>
              </a:rPr>
              <a:t>2: 10</a:t>
            </a:r>
            <a:endParaRPr lang="en-US" altLang="zh-CN" sz="1800" dirty="0">
              <a:solidFill>
                <a:prstClr val="black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</a:rPr>
              <a:t>MCS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1: </a:t>
            </a:r>
            <a:r>
              <a:rPr lang="en-US" altLang="zh-CN" sz="1800" dirty="0" smtClean="0">
                <a:solidFill>
                  <a:prstClr val="black"/>
                </a:solidFill>
              </a:rPr>
              <a:t>MCS16</a:t>
            </a:r>
            <a:endParaRPr lang="en-US" altLang="zh-CN" sz="1800" dirty="0">
              <a:solidFill>
                <a:prstClr val="black"/>
              </a:solidFill>
            </a:endParaRP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</a:t>
            </a:r>
            <a:r>
              <a:rPr lang="en-US" altLang="zh-CN" sz="1800" dirty="0" smtClean="0">
                <a:solidFill>
                  <a:prstClr val="black"/>
                </a:solidFill>
              </a:rPr>
              <a:t>MCS16 and MCS17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endParaRPr lang="en-US" altLang="zh-CN" sz="2000" dirty="0">
              <a:solidFill>
                <a:prstClr val="black"/>
              </a:solidFill>
            </a:endParaRPr>
          </a:p>
          <a:p>
            <a:pPr lvl="0"/>
            <a:endParaRPr lang="en-US" altLang="zh-CN" dirty="0" smtClean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548D8BA-5C84-4907-A4E9-D9E87DF2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0488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</a:t>
            </a:r>
            <a:r>
              <a:rPr lang="en-US" altLang="zh-CN" dirty="0" smtClean="0"/>
              <a:t>UL timing adjustment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Scenario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Scenario Y</a:t>
            </a:r>
          </a:p>
          <a:p>
            <a:r>
              <a:rPr lang="en-US" altLang="zh-CN" dirty="0" smtClean="0"/>
              <a:t>Simulation Assumption for scenario Y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 smtClean="0"/>
              <a:t>Option 1(Huawei)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Other options are not precluded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22843"/>
              </p:ext>
            </p:extLst>
          </p:nvPr>
        </p:nvGraphicFramePr>
        <p:xfrm>
          <a:off x="1143000" y="2895600"/>
          <a:ext cx="65532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276600"/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Channel</a:t>
                      </a:r>
                      <a:r>
                        <a:rPr lang="en-US" altLang="zh-CN" sz="1200" baseline="0" dirty="0" smtClean="0"/>
                        <a:t> Model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Stationary UE: AWGN, Moving UE: AWGN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UE speed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350 km/h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CP length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Normal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 smtClean="0"/>
                        <a:t>1.25 μ</a:t>
                      </a:r>
                      <a:r>
                        <a:rPr lang="en-US" altLang="zh-CN" sz="1200" dirty="0" smtClean="0"/>
                        <a:t>s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 smtClean="0"/>
                        <a:t>Δω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1.04 s-1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MCS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CBW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200MHz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PUSCH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 to 65 RB for moving UE, 66 to 131 for stationary UE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SRS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last symbol in slot #3 in radio frames, CSRS = 33, BSRS =0, for 132 RB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6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2275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Agreed WFs for </a:t>
            </a:r>
            <a:r>
              <a:rPr lang="en-US" sz="2400" dirty="0" smtClean="0"/>
              <a:t>FR2 HST </a:t>
            </a:r>
            <a:r>
              <a:rPr lang="en-US" sz="2400" dirty="0"/>
              <a:t>WI in previous </a:t>
            </a:r>
            <a:r>
              <a:rPr lang="en-US" sz="2400" dirty="0" smtClean="0"/>
              <a:t>meetings</a:t>
            </a:r>
            <a:endParaRPr lang="en-GB" altLang="zh-CN" sz="1600" dirty="0" smtClean="0"/>
          </a:p>
          <a:p>
            <a:pPr lvl="1" fontAlgn="auto" hangingPunct="1"/>
            <a:r>
              <a:rPr lang="en-GB" altLang="zh-CN" sz="1600" dirty="0"/>
              <a:t>R4-2017828, “WF on NR support for HST in FR2”, Samsung</a:t>
            </a:r>
            <a:r>
              <a:rPr lang="en-GB" altLang="zh-CN" sz="1600" dirty="0" smtClean="0"/>
              <a:t>. RAN4#97-e meeting</a:t>
            </a:r>
          </a:p>
          <a:p>
            <a:pPr lvl="1" fontAlgn="auto" hangingPunct="1"/>
            <a:r>
              <a:rPr lang="en-GB" altLang="zh-CN" sz="1600" dirty="0"/>
              <a:t>R4-2103240, </a:t>
            </a:r>
            <a:r>
              <a:rPr lang="en-GB" altLang="zh-CN" sz="1600" dirty="0" smtClean="0"/>
              <a:t>“WF on </a:t>
            </a:r>
            <a:r>
              <a:rPr lang="en-GB" altLang="zh-CN" sz="1600" dirty="0"/>
              <a:t>Deployment Scenario and UE RF Requirement for FR2 HST”, Samsung. </a:t>
            </a:r>
            <a:r>
              <a:rPr lang="en-GB" altLang="zh-CN" sz="1600" dirty="0" smtClean="0"/>
              <a:t>RAN4#98-e meeting</a:t>
            </a:r>
            <a:endParaRPr lang="en-US" sz="18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734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setup for PRACH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PRACH format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Option 1: only C2 (Samsung, Huawei, Intel, Ericsson)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dirty="0" smtClean="0"/>
              <a:t> Option 2:  </a:t>
            </a:r>
            <a:r>
              <a:rPr lang="en-US" altLang="zh-CN" dirty="0" smtClean="0"/>
              <a:t>A2, </a:t>
            </a:r>
            <a:r>
              <a:rPr lang="en-US" altLang="zh-CN" dirty="0" smtClean="0"/>
              <a:t>A3,B4 and C2 (Ericsson)</a:t>
            </a:r>
          </a:p>
          <a:p>
            <a:pPr lvl="1"/>
            <a:r>
              <a:rPr lang="en-US" altLang="zh-CN" dirty="0" smtClean="0"/>
              <a:t>Option 3: A2, B4 and C2 (</a:t>
            </a:r>
            <a:r>
              <a:rPr lang="en-US" altLang="zh-CN" dirty="0"/>
              <a:t>Nokia</a:t>
            </a:r>
            <a:r>
              <a:rPr lang="en-US" altLang="zh-CN" dirty="0" smtClean="0"/>
              <a:t>)</a:t>
            </a:r>
            <a:endParaRPr lang="en-US" altLang="zh-CN" dirty="0" smtClean="0"/>
          </a:p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Channel</a:t>
            </a:r>
          </a:p>
          <a:p>
            <a:pPr lvl="1"/>
            <a:r>
              <a:rPr lang="en-US" altLang="zh-CN" dirty="0" smtClean="0">
                <a:solidFill>
                  <a:prstClr val="black"/>
                </a:solidFill>
              </a:rPr>
              <a:t>AWGN</a:t>
            </a:r>
          </a:p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Frequency offset 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 smtClean="0">
                <a:solidFill>
                  <a:prstClr val="black"/>
                </a:solidFill>
              </a:rPr>
              <a:t>Option 1: align the Doppler value with PUSCH</a:t>
            </a:r>
          </a:p>
          <a:p>
            <a:pPr lvl="1"/>
            <a:r>
              <a:rPr lang="en-US" altLang="zh-CN" dirty="0" smtClean="0">
                <a:solidFill>
                  <a:prstClr val="black"/>
                </a:solidFill>
              </a:rPr>
              <a:t>Option 2: 9722Hz with 350km/h at 30GHz carrier frequency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Test Preamble Configuration for </a:t>
            </a:r>
            <a:r>
              <a:rPr lang="en-US" altLang="zh-CN" dirty="0" err="1" smtClean="0">
                <a:solidFill>
                  <a:prstClr val="black"/>
                </a:solidFill>
              </a:rPr>
              <a:t>Ncs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</a:t>
            </a:r>
            <a:r>
              <a:rPr lang="en-US" altLang="zh-CN" dirty="0" err="1" smtClean="0">
                <a:solidFill>
                  <a:prstClr val="black"/>
                </a:solidFill>
              </a:rPr>
              <a:t>Ncs</a:t>
            </a:r>
            <a:r>
              <a:rPr lang="en-US" altLang="zh-CN" dirty="0" smtClean="0">
                <a:solidFill>
                  <a:prstClr val="black"/>
                </a:solidFill>
              </a:rPr>
              <a:t>=0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2: </a:t>
            </a:r>
            <a:r>
              <a:rPr lang="en-US" altLang="zh-CN" dirty="0" err="1" smtClean="0">
                <a:solidFill>
                  <a:prstClr val="black"/>
                </a:solidFill>
              </a:rPr>
              <a:t>Ncs</a:t>
            </a:r>
            <a:r>
              <a:rPr lang="en-US" altLang="zh-CN" dirty="0" smtClean="0">
                <a:solidFill>
                  <a:prstClr val="black"/>
                </a:solidFill>
              </a:rPr>
              <a:t>=69</a:t>
            </a:r>
          </a:p>
          <a:p>
            <a:pPr lvl="1"/>
            <a:r>
              <a:rPr lang="en-US" altLang="zh-CN" dirty="0" smtClean="0">
                <a:solidFill>
                  <a:prstClr val="black"/>
                </a:solidFill>
              </a:rPr>
              <a:t>Other options are not precluded</a:t>
            </a:r>
            <a:endParaRPr lang="en-US" altLang="zh-CN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altLang="zh-CN" dirty="0" smtClean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818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Maximum Speed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93900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Speed feasibility study and requested RS configuration for </a:t>
            </a:r>
            <a:r>
              <a:rPr lang="en-US" altLang="zh-CN" dirty="0" smtClean="0"/>
              <a:t>Uplink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013" y="1631949"/>
            <a:ext cx="8229600" cy="4906963"/>
          </a:xfrm>
        </p:spPr>
        <p:txBody>
          <a:bodyPr/>
          <a:lstStyle/>
          <a:p>
            <a:r>
              <a:rPr lang="en-US" altLang="zh-CN" sz="1600" dirty="0"/>
              <a:t>It is feasible to support maximum speed with 350km for uplink with PTRS or </a:t>
            </a:r>
            <a:r>
              <a:rPr lang="en-US" altLang="zh-CN" sz="1600" dirty="0" smtClean="0"/>
              <a:t>DMRS+PTRS </a:t>
            </a:r>
            <a:r>
              <a:rPr lang="en-US" altLang="zh-CN" sz="1600" dirty="0"/>
              <a:t>configuration used for frequency offset tracking with 120KHz </a:t>
            </a:r>
            <a:r>
              <a:rPr lang="en-US" altLang="zh-CN" sz="1600" dirty="0" smtClean="0"/>
              <a:t>SCS</a:t>
            </a:r>
          </a:p>
          <a:p>
            <a:r>
              <a:rPr lang="en-US" altLang="zh-CN" sz="1600" dirty="0" smtClean="0"/>
              <a:t>It </a:t>
            </a:r>
            <a:r>
              <a:rPr lang="en-US" altLang="zh-CN" sz="1600" dirty="0"/>
              <a:t>is feasible to support maximum speed with 260km for </a:t>
            </a:r>
            <a:r>
              <a:rPr lang="en-US" altLang="zh-CN" sz="1600" dirty="0" smtClean="0"/>
              <a:t>uplink </a:t>
            </a:r>
            <a:r>
              <a:rPr lang="en-US" altLang="zh-CN" sz="1600" dirty="0"/>
              <a:t>only DMRS configuration without PTRS configuration for frequency offset </a:t>
            </a:r>
            <a:r>
              <a:rPr lang="en-US" altLang="zh-CN" sz="1600" dirty="0" smtClean="0"/>
              <a:t>tracking with 120KHz SCS</a:t>
            </a:r>
          </a:p>
          <a:p>
            <a:r>
              <a:rPr lang="en-US" altLang="zh-CN" sz="1600" dirty="0" smtClean="0"/>
              <a:t>Configure </a:t>
            </a:r>
            <a:r>
              <a:rPr lang="en-US" altLang="zh-CN" sz="1600" dirty="0"/>
              <a:t>PTRS during the PUSCH demodulation test </a:t>
            </a:r>
          </a:p>
          <a:p>
            <a:pPr lvl="0"/>
            <a:r>
              <a:rPr lang="en-GB" altLang="zh-CN" sz="1600" dirty="0" smtClean="0"/>
              <a:t>DMRS+PTRS </a:t>
            </a:r>
            <a:r>
              <a:rPr lang="en-GB" altLang="zh-CN" sz="1600" dirty="0"/>
              <a:t>configuration for PUSCH demodulation requirement with single-tap channel </a:t>
            </a:r>
            <a:r>
              <a:rPr lang="en-GB" altLang="zh-CN" sz="1600" dirty="0" smtClean="0"/>
              <a:t>model </a:t>
            </a:r>
          </a:p>
          <a:p>
            <a:pPr lvl="1" fontAlgn="auto" hangingPunct="1"/>
            <a:r>
              <a:rPr lang="en-GB" altLang="zh-CN" sz="1400" dirty="0"/>
              <a:t>Option </a:t>
            </a:r>
            <a:r>
              <a:rPr lang="en-GB" altLang="zh-CN" sz="1400" dirty="0"/>
              <a:t>1: 1 DMRS +PTRS (L=1,K=2) (Samsung, Ericsson)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2: 1+1 DMRS +PTRS (</a:t>
            </a:r>
            <a:r>
              <a:rPr lang="en-GB" altLang="zh-CN" sz="1400" dirty="0" smtClean="0"/>
              <a:t>L=1,K=2</a:t>
            </a:r>
            <a:r>
              <a:rPr lang="en-GB" altLang="zh-CN" sz="1400" dirty="0"/>
              <a:t>) (Nokia)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3: 1+1+1 DMRS+PTRS(L=1, K=2) (Huawei)</a:t>
            </a:r>
            <a:endParaRPr lang="zh-CN" altLang="zh-CN" sz="1400" dirty="0"/>
          </a:p>
          <a:p>
            <a:r>
              <a:rPr lang="en-GB" altLang="zh-CN" sz="1600" dirty="0"/>
              <a:t>FFS on DMRS+PTRS configuration for PUSCH demodulation requirement with fading channel if needed 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1 DMRS +PTRS (L=1,K=2) (Ericsson</a:t>
            </a:r>
            <a:r>
              <a:rPr lang="en-GB" altLang="zh-CN" sz="1400" dirty="0" smtClean="0"/>
              <a:t>)</a:t>
            </a:r>
          </a:p>
          <a:p>
            <a:pPr lvl="1" fontAlgn="auto" hangingPunct="1"/>
            <a:r>
              <a:rPr lang="en-GB" altLang="zh-CN" sz="1400" dirty="0" smtClean="0"/>
              <a:t>Option 2: 1+1+1 DMRS +PTRS(L=1, K=2) (Huawei)</a:t>
            </a:r>
            <a:endParaRPr lang="zh-CN" altLang="zh-CN" sz="1400" dirty="0"/>
          </a:p>
          <a:p>
            <a:pPr lvl="0"/>
            <a:r>
              <a:rPr lang="en-GB" altLang="zh-CN" sz="1600" dirty="0"/>
              <a:t>FFS on DMRS+PTRS configuration for PUSCH demodulation requirement with substantial fading channel for scenario B if needed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more DMRS configuration (Ericsson</a:t>
            </a:r>
            <a:r>
              <a:rPr lang="en-GB" altLang="zh-CN" sz="1400" dirty="0" smtClean="0"/>
              <a:t>)</a:t>
            </a:r>
          </a:p>
          <a:p>
            <a:pPr lvl="1" fontAlgn="auto" hangingPunct="1"/>
            <a:r>
              <a:rPr lang="en-GB" altLang="zh-CN" sz="1400" dirty="0" smtClean="0"/>
              <a:t>Option 2: 1+1+1 DMRS+PTRS(L=1,K=2)(Huawei)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102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Maximum Speed </a:t>
            </a:r>
            <a:r>
              <a:rPr lang="en-US" altLang="zh-CN" dirty="0" smtClean="0"/>
              <a:t>feasibility study and requested RS configuration for Downlink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r>
              <a:rPr lang="en-GB" altLang="zh-CN" sz="1600" strike="sngStrike" dirty="0" smtClean="0">
                <a:solidFill>
                  <a:srgbClr val="FF0000"/>
                </a:solidFill>
              </a:rPr>
              <a:t>It is feasible to support maximum speed with 350km/h for downlink with PTRS or DMRS(1+1+1)+PTRS (L=1, K=2) configuration used for frequency offset tracking under single tap propagation conditions with 120KHz SCS</a:t>
            </a:r>
          </a:p>
          <a:p>
            <a:pPr lvl="0"/>
            <a:r>
              <a:rPr lang="en-GB" altLang="zh-CN" sz="1600" dirty="0"/>
              <a:t>It is feasible to support maximum speed with 350km/h for downlink with TRS( 4 symbol interval) +SSB for frequency offset tracking under unidirectional RRH deployment  with 120KHz SCS</a:t>
            </a:r>
            <a:endParaRPr lang="zh-CN" altLang="zh-CN" sz="1600" dirty="0"/>
          </a:p>
          <a:p>
            <a:r>
              <a:rPr lang="en-GB" altLang="zh-CN" sz="1600" dirty="0"/>
              <a:t>It </a:t>
            </a:r>
            <a:r>
              <a:rPr lang="en-GB" altLang="zh-CN" sz="1600" dirty="0"/>
              <a:t>is feasible to support maximum speed with 350km/h for downlink with TRS (4 symbol interval) +SSB and PTRS (L=1,K=2) for frequency offset tracking under bidirectional RRH deployment  with 120KHz </a:t>
            </a:r>
            <a:r>
              <a:rPr lang="en-GB" altLang="zh-CN" sz="1600" dirty="0" smtClean="0"/>
              <a:t>SCS</a:t>
            </a:r>
            <a:endParaRPr lang="zh-CN" altLang="zh-CN" sz="1600" dirty="0"/>
          </a:p>
          <a:p>
            <a:r>
              <a:rPr lang="en-GB" altLang="zh-CN" sz="1600" dirty="0"/>
              <a:t>Configure PTRS during the </a:t>
            </a:r>
            <a:r>
              <a:rPr lang="en-GB" altLang="zh-CN" sz="1600" dirty="0" smtClean="0"/>
              <a:t>PDSCH </a:t>
            </a:r>
            <a:r>
              <a:rPr lang="en-GB" altLang="zh-CN" sz="1600" dirty="0" smtClean="0"/>
              <a:t>demodulation </a:t>
            </a:r>
            <a:r>
              <a:rPr lang="en-GB" altLang="zh-CN" sz="1600" dirty="0"/>
              <a:t>test </a:t>
            </a:r>
            <a:endParaRPr lang="zh-CN" altLang="zh-CN" sz="1600" dirty="0"/>
          </a:p>
          <a:p>
            <a:r>
              <a:rPr lang="en-GB" altLang="zh-CN" sz="1600" dirty="0" smtClean="0"/>
              <a:t>RS as baseline </a:t>
            </a:r>
            <a:r>
              <a:rPr lang="en-US" altLang="zh-CN" sz="1600" dirty="0" smtClean="0"/>
              <a:t>for frequency offset tracking to support 350km/h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 smtClean="0"/>
              <a:t>Option 1: </a:t>
            </a:r>
            <a:r>
              <a:rPr lang="en-GB" altLang="zh-CN" sz="1400" dirty="0" smtClean="0"/>
              <a:t>SSB+TRS (Huawei, Ericsson, Samsung</a:t>
            </a:r>
            <a:r>
              <a:rPr lang="en-GB" altLang="zh-CN" sz="1400" dirty="0"/>
              <a:t>, Qualcomm)</a:t>
            </a:r>
            <a:endParaRPr lang="en-GB" altLang="zh-CN" sz="1400" dirty="0" smtClean="0"/>
          </a:p>
          <a:p>
            <a:pPr lvl="1" fontAlgn="auto" hangingPunct="1"/>
            <a:r>
              <a:rPr lang="en-GB" altLang="zh-CN" sz="1400" dirty="0"/>
              <a:t>Option 2: TRS+PTRS for directional deployment (Intel)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3: TRS, DMRS or TRS+PTRS for unidirectional deployment (Intel)</a:t>
            </a:r>
            <a:endParaRPr lang="zh-CN" altLang="zh-CN" sz="1400" dirty="0"/>
          </a:p>
          <a:p>
            <a:r>
              <a:rPr lang="en-GB" altLang="zh-CN" sz="1600" dirty="0" smtClean="0"/>
              <a:t>DMRS</a:t>
            </a:r>
            <a:r>
              <a:rPr lang="en-US" altLang="zh-CN" sz="1600" dirty="0" smtClean="0"/>
              <a:t> configuration for PDSCH demodulation requirement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</a:t>
            </a:r>
            <a:r>
              <a:rPr lang="en-GB" altLang="zh-CN" sz="1400" dirty="0"/>
              <a:t>1 DMRS assumption for single tap channel model (bidirectional and or unidirectional ) (</a:t>
            </a:r>
            <a:r>
              <a:rPr lang="en-GB" altLang="zh-CN" sz="1400" dirty="0" smtClean="0"/>
              <a:t>Ericsson)</a:t>
            </a:r>
          </a:p>
          <a:p>
            <a:pPr lvl="1" fontAlgn="auto" hangingPunct="1"/>
            <a:r>
              <a:rPr lang="en-GB" altLang="zh-CN" sz="1400" dirty="0" smtClean="0"/>
              <a:t>Option 2: 1+1+1 DMRS (with frequency </a:t>
            </a:r>
            <a:r>
              <a:rPr lang="en-GB" altLang="zh-CN" sz="1400" dirty="0"/>
              <a:t>offset compensation before the demodulation process</a:t>
            </a:r>
            <a:r>
              <a:rPr lang="en-GB" altLang="zh-CN" sz="1400" dirty="0" smtClean="0"/>
              <a:t>) (Ericsson, Huawei)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1875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Maximum Doppler Calculation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zh-CN" sz="1800" dirty="0" smtClean="0"/>
              <a:t>Carrier frequency for Doppler frequency calculation</a:t>
            </a:r>
          </a:p>
          <a:p>
            <a:pPr lvl="1" fontAlgn="auto" hangingPunct="1"/>
            <a:r>
              <a:rPr lang="en-US" altLang="zh-CN" sz="1600" dirty="0" smtClean="0"/>
              <a:t>Option 1: </a:t>
            </a:r>
            <a:r>
              <a:rPr lang="en-US" altLang="zh-CN" sz="1600" dirty="0" smtClean="0"/>
              <a:t>28GHz (Nokia, Samsung)</a:t>
            </a:r>
            <a:endParaRPr lang="zh-CN" altLang="zh-CN" sz="1600" dirty="0"/>
          </a:p>
          <a:p>
            <a:pPr lvl="1" fontAlgn="auto" hangingPunct="1"/>
            <a:r>
              <a:rPr lang="en-GB" altLang="zh-CN" sz="1600" dirty="0"/>
              <a:t>Option </a:t>
            </a:r>
            <a:r>
              <a:rPr lang="en-US" altLang="zh-CN" sz="1600" dirty="0" smtClean="0"/>
              <a:t>2: </a:t>
            </a:r>
            <a:r>
              <a:rPr lang="en-US" altLang="zh-CN" sz="1600" dirty="0" smtClean="0"/>
              <a:t>29.5GHz (Huawei)</a:t>
            </a:r>
            <a:endParaRPr lang="en-US" altLang="zh-CN" sz="1600" dirty="0" smtClean="0"/>
          </a:p>
          <a:p>
            <a:pPr lvl="1" fontAlgn="auto" hangingPunct="1"/>
            <a:r>
              <a:rPr lang="en-US" altLang="zh-CN" sz="1600" dirty="0" smtClean="0">
                <a:solidFill>
                  <a:srgbClr val="FF0000"/>
                </a:solidFill>
              </a:rPr>
              <a:t>Option 3: </a:t>
            </a:r>
            <a:r>
              <a:rPr lang="en-US" altLang="zh-CN" sz="1600" dirty="0" smtClean="0">
                <a:solidFill>
                  <a:srgbClr val="FF0000"/>
                </a:solidFill>
              </a:rPr>
              <a:t>30GHz (Ericsson, Nokia, Intel, Samsung, Qualcomm)</a:t>
            </a:r>
            <a:endParaRPr lang="zh-CN" altLang="zh-CN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053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UE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4413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Test scope of DL requirements</a:t>
            </a:r>
          </a:p>
          <a:p>
            <a:pPr lvl="1"/>
            <a:r>
              <a:rPr lang="en-US" altLang="zh-CN" sz="1600" dirty="0" smtClean="0">
                <a:solidFill>
                  <a:prstClr val="black"/>
                </a:solidFill>
              </a:rPr>
              <a:t>Only define PDSCH demodulation performance requirements in Rel-17 FR HST WI</a:t>
            </a:r>
          </a:p>
          <a:p>
            <a:r>
              <a:rPr lang="en-US" altLang="zh-CN" sz="1800" dirty="0" smtClean="0"/>
              <a:t>Requirement </a:t>
            </a:r>
            <a:r>
              <a:rPr lang="en-US" altLang="zh-CN" sz="1800" dirty="0"/>
              <a:t>for scenario A or B</a:t>
            </a:r>
          </a:p>
          <a:p>
            <a:pPr lvl="1"/>
            <a:r>
              <a:rPr lang="en-GB" altLang="zh-CN" sz="1600" dirty="0" smtClean="0">
                <a:solidFill>
                  <a:prstClr val="black"/>
                </a:solidFill>
              </a:rPr>
              <a:t>Option </a:t>
            </a:r>
            <a:r>
              <a:rPr lang="en-GB" altLang="zh-CN" sz="1600" dirty="0">
                <a:solidFill>
                  <a:prstClr val="black"/>
                </a:solidFill>
              </a:rPr>
              <a:t>1: Define PDSCH demodulation performance requirements only with one deployment scenario (A or B</a:t>
            </a:r>
            <a:r>
              <a:rPr lang="en-GB" altLang="zh-CN" sz="1600" dirty="0" smtClean="0">
                <a:solidFill>
                  <a:prstClr val="black"/>
                </a:solidFill>
              </a:rPr>
              <a:t>) (Samsung, Intel, )</a:t>
            </a:r>
            <a:endParaRPr lang="en-GB" altLang="zh-CN" sz="1600" dirty="0">
              <a:solidFill>
                <a:prstClr val="black"/>
              </a:solidFill>
            </a:endParaRP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2:Define PDSCH demodulation performance requirements with the worst cases of two </a:t>
            </a:r>
            <a:r>
              <a:rPr lang="en-GB" altLang="zh-CN" sz="1600" dirty="0" smtClean="0">
                <a:solidFill>
                  <a:prstClr val="black"/>
                </a:solidFill>
              </a:rPr>
              <a:t>scenarios (Ericsson, Nokia)</a:t>
            </a:r>
            <a:endParaRPr lang="en-GB" altLang="zh-CN" sz="1600" dirty="0">
              <a:solidFill>
                <a:prstClr val="black"/>
              </a:solidFill>
            </a:endParaRP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3:Define PDSCH demodulation performance requirements with both scenarios if </a:t>
            </a:r>
            <a:r>
              <a:rPr lang="en-GB" altLang="zh-CN" sz="1600" dirty="0" smtClean="0">
                <a:solidFill>
                  <a:prstClr val="black"/>
                </a:solidFill>
              </a:rPr>
              <a:t>needed (Huawei)</a:t>
            </a:r>
            <a:endParaRPr lang="en-GB" altLang="zh-CN" sz="1600" dirty="0" smtClean="0">
              <a:solidFill>
                <a:prstClr val="black"/>
              </a:solidFill>
            </a:endParaRPr>
          </a:p>
          <a:p>
            <a:pPr lvl="1"/>
            <a:r>
              <a:rPr lang="en-US" altLang="zh-CN" sz="1600" dirty="0"/>
              <a:t>Note: whether to cover scenario A or B based on the output of analysis on FR2 HST Deployment Scenarios from link budget perspective </a:t>
            </a:r>
          </a:p>
          <a:p>
            <a:r>
              <a:rPr lang="en-US" altLang="zh-CN" sz="1800" dirty="0"/>
              <a:t>Requirement for </a:t>
            </a:r>
            <a:r>
              <a:rPr lang="en-US" altLang="zh-CN" sz="1800" dirty="0" err="1"/>
              <a:t>uni</a:t>
            </a:r>
            <a:r>
              <a:rPr lang="en-US" altLang="zh-CN" sz="1800" dirty="0"/>
              <a:t>-and bi-directional RRH deployment scenarios</a:t>
            </a:r>
          </a:p>
          <a:p>
            <a:pPr lvl="1"/>
            <a:r>
              <a:rPr lang="en-US" altLang="zh-CN" sz="1600" dirty="0"/>
              <a:t>FFS to define both </a:t>
            </a:r>
            <a:r>
              <a:rPr lang="en-US" altLang="zh-CN" sz="1600" dirty="0" smtClean="0"/>
              <a:t>PDSCH demodulation </a:t>
            </a:r>
            <a:r>
              <a:rPr lang="en-US" altLang="zh-CN" sz="1600" dirty="0"/>
              <a:t>requirements for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scenarios</a:t>
            </a:r>
          </a:p>
          <a:p>
            <a:pPr lvl="1"/>
            <a:r>
              <a:rPr lang="en-US" altLang="zh-CN" sz="1600" dirty="0"/>
              <a:t>FFS to define the test applicable rule if both </a:t>
            </a:r>
            <a:r>
              <a:rPr lang="en-US" altLang="zh-CN" sz="1600" dirty="0" smtClean="0"/>
              <a:t>PDSCH demodulation </a:t>
            </a:r>
            <a:r>
              <a:rPr lang="en-US" altLang="zh-CN" sz="1600" dirty="0"/>
              <a:t>requirements for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scenarios are defined</a:t>
            </a:r>
          </a:p>
          <a:p>
            <a:pPr lvl="1"/>
            <a:r>
              <a:rPr lang="en-US" altLang="zh-CN" sz="1600" dirty="0"/>
              <a:t>Note: whether to cover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based on the output of analysis on FR2 HST Deployment Scenarios from link budget perspective </a:t>
            </a:r>
            <a:endParaRPr lang="en-US" altLang="zh-CN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913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Transmission scheme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No PDSCH requirement with SFN joint transmission scheme in Rel-17 FR2 HST WI</a:t>
            </a:r>
          </a:p>
          <a:p>
            <a:r>
              <a:rPr lang="en-US" altLang="zh-CN" dirty="0" smtClean="0"/>
              <a:t>DPS transmission schemes</a:t>
            </a:r>
          </a:p>
          <a:p>
            <a:pPr lvl="1"/>
            <a:r>
              <a:rPr lang="en-US" altLang="zh-CN" sz="1800" strike="sngStrike" dirty="0" smtClean="0">
                <a:solidFill>
                  <a:srgbClr val="FF0000"/>
                </a:solidFill>
              </a:rPr>
              <a:t>No PDSCH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requirement with DPS transmission scheme 1b in bi-directional RRH deployment scenario </a:t>
            </a:r>
            <a:endParaRPr lang="en-GB" altLang="zh-CN" sz="18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GB" altLang="zh-CN" sz="1800" dirty="0" smtClean="0">
                <a:solidFill>
                  <a:prstClr val="black"/>
                </a:solidFill>
              </a:rPr>
              <a:t>DPS </a:t>
            </a:r>
            <a:r>
              <a:rPr lang="en-GB" altLang="zh-CN" sz="1800" dirty="0">
                <a:solidFill>
                  <a:prstClr val="black"/>
                </a:solidFill>
              </a:rPr>
              <a:t>transmission scheme in </a:t>
            </a:r>
            <a:r>
              <a:rPr lang="en-GB" altLang="zh-CN" sz="1800" dirty="0" err="1">
                <a:solidFill>
                  <a:prstClr val="black"/>
                </a:solidFill>
              </a:rPr>
              <a:t>Uni</a:t>
            </a:r>
            <a:r>
              <a:rPr lang="en-GB" altLang="zh-CN" sz="1800" dirty="0">
                <a:solidFill>
                  <a:prstClr val="black"/>
                </a:solidFill>
              </a:rPr>
              <a:t>-directional RRH deployment </a:t>
            </a:r>
            <a:r>
              <a:rPr lang="en-GB" altLang="zh-CN" sz="1800" dirty="0" smtClean="0">
                <a:solidFill>
                  <a:prstClr val="black"/>
                </a:solidFill>
              </a:rPr>
              <a:t>scenario</a:t>
            </a:r>
          </a:p>
          <a:p>
            <a:pPr lvl="2"/>
            <a:r>
              <a:rPr lang="en-US" altLang="zh-CN" dirty="0" smtClean="0"/>
              <a:t>Option 1: scheme 1a;</a:t>
            </a:r>
          </a:p>
          <a:p>
            <a:pPr lvl="2"/>
            <a:r>
              <a:rPr lang="en-US" altLang="zh-CN" dirty="0" smtClean="0"/>
              <a:t>Option 2: scheme 1b;</a:t>
            </a:r>
          </a:p>
          <a:p>
            <a:pPr lvl="2"/>
            <a:r>
              <a:rPr lang="en-US" altLang="zh-CN" dirty="0" smtClean="0"/>
              <a:t>Option 3: both scheme 1a and scheme 1b</a:t>
            </a:r>
            <a:endParaRPr lang="zh-CN" altLang="zh-CN" dirty="0"/>
          </a:p>
          <a:p>
            <a:pPr lvl="1"/>
            <a:r>
              <a:rPr lang="en-GB" altLang="zh-CN" sz="1800" dirty="0">
                <a:solidFill>
                  <a:prstClr val="black"/>
                </a:solidFill>
              </a:rPr>
              <a:t>DPS transmission scheme in </a:t>
            </a:r>
            <a:r>
              <a:rPr lang="en-GB" altLang="zh-CN" sz="1800" dirty="0" smtClean="0">
                <a:solidFill>
                  <a:prstClr val="black"/>
                </a:solidFill>
              </a:rPr>
              <a:t>bi-directional </a:t>
            </a:r>
            <a:r>
              <a:rPr lang="en-GB" altLang="zh-CN" sz="1800" dirty="0">
                <a:solidFill>
                  <a:prstClr val="black"/>
                </a:solidFill>
              </a:rPr>
              <a:t>RRH deployment </a:t>
            </a:r>
            <a:r>
              <a:rPr lang="en-GB" altLang="zh-CN" sz="1800" dirty="0" smtClean="0">
                <a:solidFill>
                  <a:prstClr val="black"/>
                </a:solidFill>
              </a:rPr>
              <a:t>scenario</a:t>
            </a:r>
          </a:p>
          <a:p>
            <a:pPr lvl="2"/>
            <a:r>
              <a:rPr lang="en-US" altLang="zh-CN" dirty="0"/>
              <a:t>Option 1: scheme </a:t>
            </a:r>
            <a:r>
              <a:rPr lang="en-US" altLang="zh-CN" dirty="0" smtClean="0"/>
              <a:t>1a ;</a:t>
            </a:r>
            <a:endParaRPr lang="en-US" altLang="zh-CN" dirty="0"/>
          </a:p>
          <a:p>
            <a:pPr lvl="2"/>
            <a:r>
              <a:rPr lang="en-US" altLang="zh-CN" dirty="0"/>
              <a:t>Option 2: </a:t>
            </a:r>
            <a:r>
              <a:rPr lang="en-US" altLang="zh-CN" dirty="0">
                <a:solidFill>
                  <a:srgbClr val="FF0000"/>
                </a:solidFill>
              </a:rPr>
              <a:t>scheme 1b;</a:t>
            </a:r>
          </a:p>
          <a:p>
            <a:pPr lvl="2"/>
            <a:r>
              <a:rPr lang="en-US" altLang="zh-CN" dirty="0"/>
              <a:t>Option 3: both scheme 1a and </a:t>
            </a:r>
            <a:r>
              <a:rPr lang="en-US" altLang="zh-CN" dirty="0">
                <a:solidFill>
                  <a:srgbClr val="FF0000"/>
                </a:solidFill>
              </a:rPr>
              <a:t>scheme </a:t>
            </a:r>
            <a:r>
              <a:rPr lang="en-US" altLang="zh-CN" dirty="0" smtClean="0">
                <a:solidFill>
                  <a:srgbClr val="FF0000"/>
                </a:solidFill>
              </a:rPr>
              <a:t>1b </a:t>
            </a:r>
            <a:endParaRPr lang="en-GB" altLang="zh-CN" sz="1800" dirty="0" smtClean="0">
              <a:solidFill>
                <a:prstClr val="black"/>
              </a:solidFill>
            </a:endParaRPr>
          </a:p>
          <a:p>
            <a:pPr lvl="1"/>
            <a:endParaRPr lang="en-US" altLang="zh-CN" sz="1800" dirty="0" smtClean="0">
              <a:solidFill>
                <a:prstClr val="black"/>
              </a:solidFill>
            </a:endParaRP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131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7F3A218EAD9D498A2F00761B277E67" ma:contentTypeVersion="10" ma:contentTypeDescription="Create a new document." ma:contentTypeScope="" ma:versionID="de9bcceabbcda416a09301728eef14d7">
  <xsd:schema xmlns:xsd="http://www.w3.org/2001/XMLSchema" xmlns:xs="http://www.w3.org/2001/XMLSchema" xmlns:p="http://schemas.microsoft.com/office/2006/metadata/properties" xmlns:ns3="0ea364a6-f82c-4b96-92e6-4121f9e1da09" targetNamespace="http://schemas.microsoft.com/office/2006/metadata/properties" ma:root="true" ma:fieldsID="57e7c28a07660dca0c4f271a5ed5b6d5" ns3:_="">
    <xsd:import namespace="0ea364a6-f82c-4b96-92e6-4121f9e1da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364a6-f82c-4b96-92e6-4121f9e1da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F49B57-3A36-4C6A-BC53-8EF2D368C1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a364a6-f82c-4b96-92e6-4121f9e1da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7067DF-937D-49A5-8644-955C54DF1C27}">
  <ds:schemaRefs>
    <ds:schemaRef ds:uri="http://schemas.microsoft.com/office/2006/metadata/longProperties"/>
    <ds:schemaRef ds:uri=""/>
  </ds:schemaRefs>
</ds:datastoreItem>
</file>

<file path=customXml/itemProps3.xml><?xml version="1.0" encoding="utf-8"?>
<ds:datastoreItem xmlns:ds="http://schemas.openxmlformats.org/officeDocument/2006/customXml" ds:itemID="{200F65EB-5730-43A8-9AFA-15BFC5DC8F7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ea364a6-f82c-4b96-92e6-4121f9e1da0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C35135A-1CE9-40FD-8116-DF36BD2062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23119</TotalTime>
  <Words>1433</Words>
  <Application>Microsoft Office PowerPoint</Application>
  <PresentationFormat>全屏显示(4:3)</PresentationFormat>
  <Paragraphs>213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宋体</vt:lpstr>
      <vt:lpstr>Arial</vt:lpstr>
      <vt:lpstr>Calibri</vt:lpstr>
      <vt:lpstr>Office Theme</vt:lpstr>
      <vt:lpstr>WF on Demodulation requirement for FR2 HST</vt:lpstr>
      <vt:lpstr>Background</vt:lpstr>
      <vt:lpstr>Maximum Speed</vt:lpstr>
      <vt:lpstr>Maximum Speed feasibility study and requested RS configuration for Uplink</vt:lpstr>
      <vt:lpstr>Maximum Speed feasibility study and requested RS configuration for Downlink</vt:lpstr>
      <vt:lpstr>Maximum Doppler Calculation </vt:lpstr>
      <vt:lpstr>UE demodulation  requirements</vt:lpstr>
      <vt:lpstr>Test Scope</vt:lpstr>
      <vt:lpstr>Transmission scheme </vt:lpstr>
      <vt:lpstr>Test Setup</vt:lpstr>
      <vt:lpstr>Basic simulation assumption </vt:lpstr>
      <vt:lpstr>UE demodulation test</vt:lpstr>
      <vt:lpstr>Testability issues for FR2 HST UE</vt:lpstr>
      <vt:lpstr>BS demodulation  requirements</vt:lpstr>
      <vt:lpstr>Test Scope</vt:lpstr>
      <vt:lpstr>Test Scope</vt:lpstr>
      <vt:lpstr>Test Scope</vt:lpstr>
      <vt:lpstr>Test Setup for PUSCH requirements</vt:lpstr>
      <vt:lpstr>Test Setup for UL timing adjustment requirement</vt:lpstr>
      <vt:lpstr>Test setup for PRACH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keywords>CTPClassification=:VisualMarkings=, CTPClassification=CTP_PUBLIC:VisualMarkings=, CTPClassification=CTP_NT</cp:keywords>
  <cp:lastModifiedBy>Samsung3</cp:lastModifiedBy>
  <cp:revision>1524</cp:revision>
  <dcterms:created xsi:type="dcterms:W3CDTF">2013-05-13T16:02:00Z</dcterms:created>
  <dcterms:modified xsi:type="dcterms:W3CDTF">2021-04-16T11:22:13Z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0x0101004E7F3A218EAD9D498A2F00761B277E67</vt:lpwstr>
  </property>
  <property fmtid="{D5CDD505-2E9C-101B-9397-08002B2CF9AE}" pid="3" name="_dlc_DocIdItemGuid">
    <vt:lpwstr>2a01973d-3b8b-4e03-ad6e-a4ed4baa7131</vt:lpwstr>
  </property>
  <property fmtid="{D5CDD505-2E9C-101B-9397-08002B2CF9AE}" pid="4" name="_dlc_DocId">
    <vt:lpwstr>H4P5ACNAWDMP-2-1995</vt:lpwstr>
  </property>
  <property fmtid="{D5CDD505-2E9C-101B-9397-08002B2CF9AE}" pid="5" name="_dlc_DocIdUrl">
    <vt:lpwstr>http://projects/sites/LTED/_layouts/DocIdRedir.aspx?ID=H4P5ACNAWDMP-2-1995, H4P5ACNAWDMP-2-1995</vt:lpwstr>
  </property>
  <property fmtid="{D5CDD505-2E9C-101B-9397-08002B2CF9AE}" pid="6" name="TitusGUID">
    <vt:lpwstr>0c998154-7aab-4411-8f9e-ee1da79851fc</vt:lpwstr>
  </property>
  <property fmtid="{D5CDD505-2E9C-101B-9397-08002B2CF9AE}" pid="7" name="CTP_TimeStamp">
    <vt:lpwstr>2020-08-26 22:52:47Z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_NewReviewCycle">
    <vt:lpwstr/>
  </property>
  <property fmtid="{D5CDD505-2E9C-101B-9397-08002B2CF9AE}" pid="12" name="_2015_ms_pID_725343">
    <vt:lpwstr>(3)nQUJpp2zhtaz+DExwsjfMwdzrtQICFjvWblIRbqGe9VTZXKSpVcdWB1bCFixArCXHnbjFHcO
JHbRI3w6GbnV0SRLlZIlsXbsQAbSrdK4veKobW+uBpP1aX6t1HO4XsCH162Orh4Io/m70kM3
E9YluDSgVX/ILd4asRNTwozhDorxYP0/6kiyza04zlpWlY4guhN7aiD/xMnf4qGxCEOLfvrO
RRHyr0X8rWTBcFH4Tv</vt:lpwstr>
  </property>
  <property fmtid="{D5CDD505-2E9C-101B-9397-08002B2CF9AE}" pid="13" name="_2015_ms_pID_7253431">
    <vt:lpwstr>ODlA73hdxBY+iADUL9wa8Wis/dpcFo16zPUex8bOVB8Hdsba+zuPE6
iSpXffo3L7p6OMPiKPi5D6+An8QZg0LtMuK3GQur5n8KkC7uahPgdVJRdHL4A/7KfrEIBhpN
ptmM/VVi6KG1E9EmeoM+2lSOjanJ76yC2HigKfN7Dav6gfQsCTCwvM4y6iFJrMKiz4KAhXou
2kjbQTJq1Xd59GAnPts0iNLd/iSE3G2Pihvw</vt:lpwstr>
  </property>
  <property fmtid="{D5CDD505-2E9C-101B-9397-08002B2CF9AE}" pid="14" name="_2015_ms_pID_7253432">
    <vt:lpwstr>vA==</vt:lpwstr>
  </property>
  <property fmtid="{D5CDD505-2E9C-101B-9397-08002B2CF9AE}" pid="15" name="_readonly">
    <vt:lpwstr/>
  </property>
  <property fmtid="{D5CDD505-2E9C-101B-9397-08002B2CF9AE}" pid="16" name="_change">
    <vt:lpwstr/>
  </property>
  <property fmtid="{D5CDD505-2E9C-101B-9397-08002B2CF9AE}" pid="17" name="_full-control">
    <vt:lpwstr/>
  </property>
  <property fmtid="{D5CDD505-2E9C-101B-9397-08002B2CF9AE}" pid="18" name="sflag">
    <vt:lpwstr>1519970649</vt:lpwstr>
  </property>
  <property fmtid="{D5CDD505-2E9C-101B-9397-08002B2CF9AE}" pid="19" name="CTPClassification">
    <vt:lpwstr>CTP_NT</vt:lpwstr>
  </property>
  <property fmtid="{D5CDD505-2E9C-101B-9397-08002B2CF9AE}" pid="20" name="NSCPROP_SA">
    <vt:lpwstr>C:\Users\Administrator\Desktop\NR UE Ad-hoc Oct\R4-18xxxxx - WF on NR General and UE PDSCH Demod v1.pptx</vt:lpwstr>
  </property>
  <property fmtid="{D5CDD505-2E9C-101B-9397-08002B2CF9AE}" pid="21" name="_AdHocReviewCycleID">
    <vt:i4>-1884090725</vt:i4>
  </property>
  <property fmtid="{D5CDD505-2E9C-101B-9397-08002B2CF9AE}" pid="22" name="_EmailSubject">
    <vt:lpwstr>[Rel-16 UE Demod] WF on Normal NR CA requirements</vt:lpwstr>
  </property>
  <property fmtid="{D5CDD505-2E9C-101B-9397-08002B2CF9AE}" pid="23" name="_AuthorEmail">
    <vt:lpwstr>gnigam@qti.qualcomm.com</vt:lpwstr>
  </property>
  <property fmtid="{D5CDD505-2E9C-101B-9397-08002B2CF9AE}" pid="24" name="_AuthorEmailDisplayName">
    <vt:lpwstr>Gaurav Nigam</vt:lpwstr>
  </property>
</Properties>
</file>