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3"/>
  </p:notesMasterIdLst>
  <p:sldIdLst>
    <p:sldId id="256" r:id="rId7"/>
    <p:sldId id="274" r:id="rId8"/>
    <p:sldId id="279" r:id="rId9"/>
    <p:sldId id="280" r:id="rId10"/>
    <p:sldId id="281" r:id="rId11"/>
    <p:sldId id="283" r:id="rId12"/>
    <p:sldId id="282" r:id="rId13"/>
    <p:sldId id="284" r:id="rId14"/>
    <p:sldId id="285" r:id="rId15"/>
    <p:sldId id="290" r:id="rId16"/>
    <p:sldId id="286" r:id="rId17"/>
    <p:sldId id="287" r:id="rId18"/>
    <p:sldId id="288" r:id="rId19"/>
    <p:sldId id="289" r:id="rId20"/>
    <p:sldId id="278" r:id="rId21"/>
    <p:sldId id="26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hapman" initials="TC" lastIdx="6" clrIdx="0">
    <p:extLst>
      <p:ext uri="{19B8F6BF-5375-455C-9EA6-DF929625EA0E}">
        <p15:presenceInfo xmlns:p15="http://schemas.microsoft.com/office/powerpoint/2012/main" userId="S::thomas.chapman@ericsson.com::62f56abd-8013-406a-a5cf-528bee683f35" providerId="AD"/>
      </p:ext>
    </p:extLst>
  </p:cmAuthor>
  <p:cmAuthor id="2" name="Intel" initials="i" lastIdx="5" clrIdx="1">
    <p:extLst>
      <p:ext uri="{19B8F6BF-5375-455C-9EA6-DF929625EA0E}">
        <p15:presenceInfo xmlns:p15="http://schemas.microsoft.com/office/powerpoint/2012/main" userId="Intel" providerId="None"/>
      </p:ext>
    </p:extLst>
  </p:cmAuthor>
  <p:cmAuthor id="3" name="Nokia" initials="Nokia" lastIdx="6" clrIdx="2">
    <p:extLst>
      <p:ext uri="{19B8F6BF-5375-455C-9EA6-DF929625EA0E}">
        <p15:presenceInfo xmlns:p15="http://schemas.microsoft.com/office/powerpoint/2012/main" userId="Nokia" providerId="None"/>
      </p:ext>
    </p:extLst>
  </p:cmAuthor>
  <p:cmAuthor id="4" name="Huawei" initials="HW" lastIdx="5" clrIdx="3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2" autoAdjust="0"/>
    <p:restoredTop sz="95394" autoAdjust="0"/>
  </p:normalViewPr>
  <p:slideViewPr>
    <p:cSldViewPr snapToGrid="0">
      <p:cViewPr varScale="1">
        <p:scale>
          <a:sx n="79" d="100"/>
          <a:sy n="79" d="100"/>
        </p:scale>
        <p:origin x="77" y="216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ov, Dmitry (Nokia - FI/Espoo)" userId="e0f276f4-a4cb-4540-8cef-44a57418306b" providerId="ADAL" clId="{F2F1B4E8-3908-4692-A044-05114EC22665}"/>
    <pc:docChg chg="modSld">
      <pc:chgData name="Petrov, Dmitry (Nokia - FI/Espoo)" userId="e0f276f4-a4cb-4540-8cef-44a57418306b" providerId="ADAL" clId="{F2F1B4E8-3908-4692-A044-05114EC22665}" dt="2021-04-19T14:21:17.055" v="14" actId="207"/>
      <pc:docMkLst>
        <pc:docMk/>
      </pc:docMkLst>
      <pc:sldChg chg="modSp mod">
        <pc:chgData name="Petrov, Dmitry (Nokia - FI/Espoo)" userId="e0f276f4-a4cb-4540-8cef-44a57418306b" providerId="ADAL" clId="{F2F1B4E8-3908-4692-A044-05114EC22665}" dt="2021-04-19T14:21:17.055" v="14" actId="207"/>
        <pc:sldMkLst>
          <pc:docMk/>
          <pc:sldMk cId="1244035198" sldId="287"/>
        </pc:sldMkLst>
        <pc:spChg chg="mod">
          <ac:chgData name="Petrov, Dmitry (Nokia - FI/Espoo)" userId="e0f276f4-a4cb-4540-8cef-44a57418306b" providerId="ADAL" clId="{F2F1B4E8-3908-4692-A044-05114EC22665}" dt="2021-04-19T14:21:17.055" v="14" actId="207"/>
          <ac:spMkLst>
            <pc:docMk/>
            <pc:sldMk cId="1244035198" sldId="287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03E3-20A9-4D50-BE71-C5D0E0A6570F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1468-B2A1-4F1F-A5ED-0426202DE1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3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544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9075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078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05716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9560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5355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28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591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3292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2665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4775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8037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2435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82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BDBA-8D21-4348-B857-FE00F123F87B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6EA3-A195-4EE7-B2F9-C2C63F2A6B6B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727-2FC2-4B4E-8A5D-67FEC0B8D3BD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377-2916-4244-8450-228613DA8772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3646-EC17-4C2A-92F0-51B23754707C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39A4-2C9C-48AD-A5D6-0DD89912A791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E266-2CAA-4396-ABD9-46560620A4B9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19F-7C8E-4327-8BBD-46832673B841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6547-5CFC-4DB8-A0CA-4F43A22A605D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61EC-0C3D-4DEC-A01E-DBB7D5C06AF8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F34E-0E53-4C2C-8FD9-5248243230AC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B3ED-734A-4E60-A3DB-C2DD811B2751}" type="datetime1">
              <a:rPr lang="en-US" smtClean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on FR2 HST </a:t>
            </a:r>
            <a:br>
              <a:rPr lang="en-US" altLang="zh-CN" sz="4800" dirty="0"/>
            </a:br>
            <a:r>
              <a:rPr lang="en-US" altLang="zh-CN" sz="4800" dirty="0"/>
              <a:t>Deployment Scenario Analysis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Samsung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/>
              <a:t>#98</a:t>
            </a:r>
            <a:r>
              <a:rPr lang="en-US" altLang="zh-CN" sz="2400" b="1" dirty="0"/>
              <a:t>-</a:t>
            </a:r>
            <a:r>
              <a:rPr lang="en-US" altLang="zh-CN" sz="2400" b="1" dirty="0" err="1"/>
              <a:t>bis</a:t>
            </a:r>
            <a:r>
              <a:rPr lang="en-US" altLang="zh-CN" sz="2400" b="1" dirty="0"/>
              <a:t>-e</a:t>
            </a:r>
            <a:r>
              <a:rPr lang="en-US" altLang="sv-SE" sz="2400" b="1" dirty="0">
                <a:cs typeface="Arial" panose="020B0604020202020204" pitchFamily="34" charset="0"/>
              </a:rPr>
              <a:t> Meeting                                                                R4-2106100</a:t>
            </a:r>
            <a:endParaRPr lang="en-US" altLang="zh-CN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b="1" dirty="0"/>
              <a:t>Electronic Meeting, </a:t>
            </a:r>
            <a:r>
              <a:rPr lang="en-US" altLang="zh-CN" sz="2400" b="1" dirty="0"/>
              <a:t>12th – 20th April, 2021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/>
              <a:t>Scenario-B, Bi-directional (1/2)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1171270"/>
            <a:ext cx="10515600" cy="5254137"/>
          </a:xfrm>
        </p:spPr>
        <p:txBody>
          <a:bodyPr>
            <a:normAutofit fontScale="85000" lnSpcReduction="20000"/>
          </a:bodyPr>
          <a:lstStyle/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/>
              <a:t>Background: 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Candidate schemes for Bi-directional deployment for further analysis: </a:t>
            </a:r>
          </a:p>
          <a:p>
            <a:pPr lvl="2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600" dirty="0"/>
              <a:t>In some companies’ contributions, </a:t>
            </a:r>
            <a:r>
              <a:rPr lang="en-US" sz="1600" dirty="0" smtClean="0"/>
              <a:t>three </a:t>
            </a:r>
            <a:r>
              <a:rPr lang="en-US" sz="1600" dirty="0"/>
              <a:t>schemes are proposed to solve “RRH-site” coverage issue for bi-directional deployment</a:t>
            </a:r>
          </a:p>
          <a:p>
            <a:pPr hangingPunct="0">
              <a:buFont typeface="Wingdings" panose="05000000000000000000" pitchFamily="2" charset="2"/>
              <a:buChar char="§"/>
            </a:pPr>
            <a:endParaRPr lang="en-US" sz="2400" dirty="0"/>
          </a:p>
          <a:p>
            <a:pPr hangingPunct="0">
              <a:buFont typeface="Wingdings" panose="05000000000000000000" pitchFamily="2" charset="2"/>
              <a:buChar char="§"/>
            </a:pPr>
            <a:endParaRPr lang="en-US" sz="2400" dirty="0"/>
          </a:p>
          <a:p>
            <a:pPr hangingPunct="0">
              <a:buFont typeface="Wingdings" panose="05000000000000000000" pitchFamily="2" charset="2"/>
              <a:buChar char="§"/>
            </a:pPr>
            <a:endParaRPr lang="en-US" sz="2400" dirty="0"/>
          </a:p>
          <a:p>
            <a:pPr hangingPunct="0">
              <a:buFont typeface="Wingdings" panose="05000000000000000000" pitchFamily="2" charset="2"/>
              <a:buChar char="§"/>
            </a:pPr>
            <a:endParaRPr lang="en-US" sz="2400" dirty="0"/>
          </a:p>
          <a:p>
            <a:pPr hangingPunct="0">
              <a:buFont typeface="Wingdings" panose="05000000000000000000" pitchFamily="2" charset="2"/>
              <a:buChar char="§"/>
            </a:pPr>
            <a:endParaRPr lang="en-US" sz="2400" dirty="0"/>
          </a:p>
          <a:p>
            <a:pPr hangingPunct="0">
              <a:buFont typeface="Wingdings" panose="05000000000000000000" pitchFamily="2" charset="2"/>
              <a:buChar char="§"/>
            </a:pPr>
            <a:endParaRPr lang="en-US" sz="2400" dirty="0"/>
          </a:p>
          <a:p>
            <a:pPr hangingPunct="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0" indent="0" hangingPunct="0">
              <a:buNone/>
            </a:pPr>
            <a:endParaRPr lang="en-US" sz="2400" dirty="0"/>
          </a:p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/>
              <a:t>For Scenario-B Bi-directional RRH deployment: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FFS </a:t>
            </a:r>
            <a:r>
              <a:rPr lang="en-US" sz="2000" dirty="0"/>
              <a:t>the pros and cons between bi-directional deployment and </a:t>
            </a:r>
            <a:r>
              <a:rPr lang="en-US" sz="2000" dirty="0" err="1"/>
              <a:t>uni</a:t>
            </a:r>
            <a:r>
              <a:rPr lang="en-US" sz="2000" dirty="0"/>
              <a:t>-directional deployment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FFS the potential issue of coverage when close to RRH locations. 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Schemes </a:t>
            </a:r>
            <a:r>
              <a:rPr lang="en-US" sz="2000" dirty="0" smtClean="0"/>
              <a:t>above can </a:t>
            </a:r>
            <a:r>
              <a:rPr lang="en-US" sz="2000" dirty="0"/>
              <a:t>be used as starting points for further analysis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1800" dirty="0"/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696" y="2271784"/>
            <a:ext cx="3845594" cy="171805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4563" y="2196723"/>
            <a:ext cx="4030890" cy="1768095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469490" y="4138368"/>
            <a:ext cx="2859629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200" dirty="0">
                <a:ea typeface="宋体" panose="02010600030101010101" pitchFamily="2" charset="-122"/>
              </a:rPr>
              <a:t>Scheme-1: Connecting to 2nd-Nearest RRH</a:t>
            </a:r>
            <a:endParaRPr lang="en-US" sz="1200" dirty="0">
              <a:effectLst/>
              <a:ea typeface="MS Mincho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37789" y="4112245"/>
            <a:ext cx="3960636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200" dirty="0">
                <a:ea typeface="宋体" panose="02010600030101010101" pitchFamily="2" charset="-122"/>
              </a:rPr>
              <a:t>Scheme-2: Connecting to Nearest RRH except Coverage Hole</a:t>
            </a:r>
            <a:endParaRPr lang="en-US" sz="1200" dirty="0">
              <a:effectLst/>
              <a:ea typeface="MS Mincho"/>
            </a:endParaRPr>
          </a:p>
        </p:txBody>
      </p:sp>
      <p:pic>
        <p:nvPicPr>
          <p:cNvPr id="10" name="图片 9"/>
          <p:cNvPicPr/>
          <p:nvPr/>
        </p:nvPicPr>
        <p:blipFill>
          <a:blip r:embed="rId5"/>
          <a:stretch>
            <a:fillRect/>
          </a:stretch>
        </p:blipFill>
        <p:spPr>
          <a:xfrm>
            <a:off x="8239726" y="2411595"/>
            <a:ext cx="3702158" cy="1374020"/>
          </a:xfrm>
          <a:prstGeom prst="rect">
            <a:avLst/>
          </a:prstGeom>
        </p:spPr>
      </p:pic>
      <p:sp>
        <p:nvSpPr>
          <p:cNvPr id="11" name="Rectangle 29"/>
          <p:cNvSpPr/>
          <p:nvPr/>
        </p:nvSpPr>
        <p:spPr>
          <a:xfrm>
            <a:off x="7738316" y="4112244"/>
            <a:ext cx="4487767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200" dirty="0">
                <a:ea typeface="宋体" panose="02010600030101010101" pitchFamily="2" charset="-122"/>
              </a:rPr>
              <a:t>Scheme-3: Connecting to Nearest RRH except the area </a:t>
            </a:r>
            <a:r>
              <a:rPr lang="en-US" altLang="zh-CN" sz="1200" dirty="0">
                <a:ea typeface="宋体" panose="02010600030101010101" pitchFamily="2" charset="-122"/>
              </a:rPr>
              <a:t>under the RRH</a:t>
            </a:r>
            <a:endParaRPr lang="en-US" sz="1200" dirty="0">
              <a:effectLst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1392503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008"/>
            <a:ext cx="10515600" cy="89999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/>
              <a:t>Scenario-B, Bi-directional (2/2)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29906" y="964006"/>
            <a:ext cx="10515600" cy="5254137"/>
          </a:xfrm>
        </p:spPr>
        <p:txBody>
          <a:bodyPr>
            <a:noAutofit/>
          </a:bodyPr>
          <a:lstStyle/>
          <a:p>
            <a:pPr hangingPunct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FFS </a:t>
            </a:r>
            <a:r>
              <a:rPr lang="en-US" sz="1800" dirty="0"/>
              <a:t>the pros and cons between di-directional and </a:t>
            </a:r>
            <a:r>
              <a:rPr lang="en-US" sz="1800" dirty="0" err="1"/>
              <a:t>uni</a:t>
            </a:r>
            <a:r>
              <a:rPr lang="en-US" sz="1800" dirty="0"/>
              <a:t>-directional deployment</a:t>
            </a:r>
          </a:p>
          <a:p>
            <a:pPr hangingPunct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Schemes for Bi-directional deployment: </a:t>
            </a:r>
          </a:p>
          <a:p>
            <a:pPr lvl="1" hangingPunct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400" dirty="0"/>
              <a:t>FFS how to solve coverage issue around RRH-site for bi-directional Scenario-B. </a:t>
            </a:r>
          </a:p>
          <a:p>
            <a:pPr hangingPunct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/>
              <a:t>Number of Beam for bi-directional RRH deployment, Scenario-B</a:t>
            </a:r>
          </a:p>
          <a:p>
            <a:pPr lvl="1" hangingPunct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400" dirty="0"/>
              <a:t>For scenario-B, bi-directional, RRH parameter:</a:t>
            </a:r>
          </a:p>
          <a:p>
            <a:pPr lvl="2" hangingPunct="0">
              <a:lnSpc>
                <a:spcPct val="100000"/>
              </a:lnSpc>
            </a:pPr>
            <a:r>
              <a:rPr lang="en-US" sz="1200" dirty="0"/>
              <a:t>Option-1: 1 beam per RRH panel </a:t>
            </a:r>
          </a:p>
          <a:p>
            <a:pPr lvl="2" hangingPunct="0">
              <a:lnSpc>
                <a:spcPct val="100000"/>
              </a:lnSpc>
            </a:pPr>
            <a:r>
              <a:rPr lang="en-US" sz="1200" dirty="0"/>
              <a:t>Option-2: 2 beam per RRH panel </a:t>
            </a:r>
          </a:p>
          <a:p>
            <a:pPr lvl="2" hangingPunct="0">
              <a:lnSpc>
                <a:spcPct val="100000"/>
              </a:lnSpc>
            </a:pPr>
            <a:r>
              <a:rPr lang="en-US" sz="1200" dirty="0"/>
              <a:t>Option-3: 3 beam per RRH panel </a:t>
            </a:r>
          </a:p>
          <a:p>
            <a:pPr lvl="2" hangingPunct="0">
              <a:lnSpc>
                <a:spcPct val="100000"/>
              </a:lnSpc>
            </a:pPr>
            <a:r>
              <a:rPr lang="en-US" sz="1200" dirty="0"/>
              <a:t>Option-4: 4 beam per RRH panel </a:t>
            </a:r>
          </a:p>
          <a:p>
            <a:pPr lvl="2" hangingPunct="0">
              <a:lnSpc>
                <a:spcPct val="100000"/>
              </a:lnSpc>
            </a:pPr>
            <a:r>
              <a:rPr lang="en-US" sz="1200" dirty="0"/>
              <a:t>Note: uneven separation between beams can be considered</a:t>
            </a:r>
          </a:p>
          <a:p>
            <a:pPr lvl="1" hangingPunct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pt-BR" sz="1400" dirty="0"/>
              <a:t>For scenario-B, uni-directional, UE parameter:</a:t>
            </a:r>
          </a:p>
          <a:p>
            <a:pPr lvl="2" hangingPunct="0">
              <a:lnSpc>
                <a:spcPct val="100000"/>
              </a:lnSpc>
            </a:pPr>
            <a:r>
              <a:rPr lang="en-US" sz="1200" dirty="0"/>
              <a:t>Number of beam(s) per UE panel</a:t>
            </a:r>
          </a:p>
          <a:p>
            <a:pPr lvl="3" hangingPunct="0">
              <a:lnSpc>
                <a:spcPct val="100000"/>
              </a:lnSpc>
            </a:pPr>
            <a:r>
              <a:rPr lang="en-US" sz="1100" dirty="0"/>
              <a:t>Option 1: 1 beam per UE panel </a:t>
            </a:r>
          </a:p>
          <a:p>
            <a:pPr lvl="3" hangingPunct="0">
              <a:lnSpc>
                <a:spcPct val="100000"/>
              </a:lnSpc>
            </a:pPr>
            <a:r>
              <a:rPr lang="en-US" sz="1100" dirty="0"/>
              <a:t>Option 2: 2 beams per UE panel </a:t>
            </a:r>
          </a:p>
          <a:p>
            <a:pPr lvl="3" hangingPunct="0">
              <a:lnSpc>
                <a:spcPct val="100000"/>
              </a:lnSpc>
            </a:pPr>
            <a:r>
              <a:rPr lang="en-US" sz="1100" dirty="0"/>
              <a:t>Option 3: 7 beams per UE panel</a:t>
            </a:r>
          </a:p>
          <a:p>
            <a:pPr lvl="2" hangingPunct="0">
              <a:lnSpc>
                <a:spcPct val="100000"/>
              </a:lnSpc>
            </a:pPr>
            <a:r>
              <a:rPr lang="en-US" sz="1200" dirty="0"/>
              <a:t>2 panels assumed to be implemented in the UE side; </a:t>
            </a:r>
          </a:p>
          <a:p>
            <a:pPr lvl="2" hangingPunct="0">
              <a:lnSpc>
                <a:spcPct val="100000"/>
              </a:lnSpc>
            </a:pPr>
            <a:r>
              <a:rPr lang="en-US" sz="1200" dirty="0"/>
              <a:t>Only the one active panel per UE can be used for </a:t>
            </a:r>
            <a:r>
              <a:rPr lang="en-US" sz="1200" dirty="0" err="1"/>
              <a:t>Tx</a:t>
            </a:r>
            <a:r>
              <a:rPr lang="en-US" sz="1200" dirty="0"/>
              <a:t> and Rx; and FFS whether another panel can be used for beam search </a:t>
            </a:r>
            <a:endParaRPr lang="en-US" sz="1400" dirty="0"/>
          </a:p>
          <a:p>
            <a:pPr marL="228600" lvl="1" hangingPunct="0">
              <a:lnSpc>
                <a:spcPct val="10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Beam dwelling time for </a:t>
            </a:r>
            <a:r>
              <a:rPr lang="en-US" altLang="zh-CN" sz="1800" dirty="0"/>
              <a:t>bi</a:t>
            </a:r>
            <a:r>
              <a:rPr lang="en-US" sz="1800" dirty="0"/>
              <a:t>-directional RRH deployment, Scenario-</a:t>
            </a:r>
            <a:r>
              <a:rPr lang="en-US" altLang="zh-CN" sz="1800" dirty="0"/>
              <a:t>B</a:t>
            </a:r>
            <a:r>
              <a:rPr lang="en-US" sz="1800" dirty="0"/>
              <a:t>:</a:t>
            </a:r>
          </a:p>
          <a:p>
            <a:pPr lvl="1" hangingPunct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200" dirty="0"/>
              <a:t>FFS the beam dwelling time by assuming UE maximum speed of 350kmph.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0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/>
              <a:t>Necessity of Signaling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1171270"/>
            <a:ext cx="10515600" cy="5254137"/>
          </a:xfrm>
        </p:spPr>
        <p:txBody>
          <a:bodyPr>
            <a:noAutofit/>
          </a:bodyPr>
          <a:lstStyle/>
          <a:p>
            <a:pPr hangingPunct="0">
              <a:buFont typeface="Wingdings" panose="05000000000000000000" pitchFamily="2" charset="2"/>
              <a:buChar char="§"/>
            </a:pPr>
            <a:r>
              <a:rPr lang="en-US" sz="3200" dirty="0"/>
              <a:t>FFS the necessity of signaling for FR2 HST: 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FFS UE capability signaling to support </a:t>
            </a:r>
            <a:r>
              <a:rPr lang="en-US" dirty="0" err="1"/>
              <a:t>uni</a:t>
            </a:r>
            <a:r>
              <a:rPr lang="en-US" dirty="0"/>
              <a:t>-/bi-directional RRH deployment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FFS NW signaling to indicate </a:t>
            </a:r>
            <a:r>
              <a:rPr lang="en-US" dirty="0" err="1"/>
              <a:t>uni</a:t>
            </a:r>
            <a:r>
              <a:rPr lang="en-US" dirty="0"/>
              <a:t>-/bi-directional RRH deployment to </a:t>
            </a:r>
            <a:r>
              <a:rPr lang="en-US" dirty="0" smtClean="0"/>
              <a:t>assist </a:t>
            </a:r>
            <a:r>
              <a:rPr lang="en-US" dirty="0"/>
              <a:t>UE RRM and/or </a:t>
            </a:r>
            <a:r>
              <a:rPr lang="en-US" dirty="0" err="1"/>
              <a:t>Demod</a:t>
            </a:r>
            <a:r>
              <a:rPr lang="en-US" dirty="0"/>
              <a:t> </a:t>
            </a:r>
            <a:r>
              <a:rPr lang="en-US" dirty="0" smtClean="0"/>
              <a:t>operation</a:t>
            </a:r>
          </a:p>
          <a:p>
            <a:pPr lvl="2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dirty="0" smtClean="0"/>
              <a:t>Corresponding discussion needs to be discussed in RRM and </a:t>
            </a:r>
            <a:r>
              <a:rPr lang="en-US" dirty="0" err="1" smtClean="0"/>
              <a:t>Demod</a:t>
            </a:r>
            <a:r>
              <a:rPr lang="en-US" dirty="0" smtClean="0"/>
              <a:t> session respectively. </a:t>
            </a:r>
            <a:endParaRPr lang="en-US" dirty="0"/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Other </a:t>
            </a:r>
            <a:r>
              <a:rPr lang="en-US" dirty="0" smtClean="0"/>
              <a:t>signaling options </a:t>
            </a:r>
            <a:r>
              <a:rPr lang="en-US" dirty="0"/>
              <a:t>are not precluded. </a:t>
            </a:r>
            <a:endParaRPr lang="en-US" dirty="0" smtClean="0"/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 hangingPunct="0">
              <a:lnSpc>
                <a:spcPct val="110000"/>
              </a:lnSpc>
              <a:buNone/>
            </a:pPr>
            <a:endParaRPr lang="en-US" dirty="0">
              <a:solidFill>
                <a:srgbClr val="FF0000"/>
              </a:solidFill>
            </a:endParaRP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35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/>
              <a:t>Others (1/2)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1171270"/>
            <a:ext cx="10515600" cy="5254137"/>
          </a:xfrm>
        </p:spPr>
        <p:txBody>
          <a:bodyPr>
            <a:noAutofit/>
          </a:bodyPr>
          <a:lstStyle/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/>
              <a:t>Track curvature and impact on RRH separation: 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/>
              <a:t>FFS its impact on performance. 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1800" dirty="0"/>
          </a:p>
          <a:p>
            <a:pPr marL="228600" lvl="1" hangingPunct="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/>
              <a:t>1 RRH site per BBU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/>
              <a:t>RAN4 </a:t>
            </a:r>
            <a:r>
              <a:rPr lang="en-US" sz="1800" dirty="0" smtClean="0"/>
              <a:t>can </a:t>
            </a:r>
            <a:r>
              <a:rPr lang="en-US" sz="1800" dirty="0"/>
              <a:t>study regular (non-SFN/non-DPS) deployment with 1 RRH site per BBU: </a:t>
            </a:r>
          </a:p>
          <a:p>
            <a:pPr lvl="2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600" dirty="0"/>
              <a:t>To be </a:t>
            </a:r>
            <a:r>
              <a:rPr lang="en-US" sz="1600" dirty="0" smtClean="0"/>
              <a:t>studied </a:t>
            </a:r>
            <a:r>
              <a:rPr lang="en-US" sz="1600" dirty="0"/>
              <a:t>with low priority; </a:t>
            </a:r>
          </a:p>
          <a:p>
            <a:pPr lvl="2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600" dirty="0"/>
              <a:t>Analysis baseline is still 4 RRH site per BBU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1200" dirty="0"/>
          </a:p>
          <a:p>
            <a:pPr marL="228600" lvl="1" hangingPunct="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/>
              <a:t>High difference in propagation delays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/>
              <a:t>RAN4 to elaborate further on which deployment scenarios are exposed to the very different propagation delays. </a:t>
            </a:r>
          </a:p>
          <a:p>
            <a:pPr lvl="2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600" dirty="0" err="1"/>
              <a:t>Quantitively</a:t>
            </a:r>
            <a:r>
              <a:rPr lang="en-US" sz="1600" dirty="0"/>
              <a:t> evaluate the implications in these scenarios both from the demodulation and RRM perspectives.</a:t>
            </a:r>
          </a:p>
          <a:p>
            <a:pPr lvl="2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600" dirty="0"/>
              <a:t>RAN4 should study whether there is any scenario with ISI and signal power degradation, and study a scheme to alleviate if needed. 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927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/>
              <a:t>Others (2/2)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1171270"/>
            <a:ext cx="10515600" cy="5254137"/>
          </a:xfrm>
        </p:spPr>
        <p:txBody>
          <a:bodyPr>
            <a:noAutofit/>
          </a:bodyPr>
          <a:lstStyle/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/>
              <a:t>Dedicated network for roof-mounted CPE: 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/>
              <a:t>RAN4 to assume that in HST FR2 Scenario A, only high-speed CPEs installed on the roof of the train can be present in the network.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/>
              <a:t>FFS Scenario B.  </a:t>
            </a:r>
          </a:p>
          <a:p>
            <a:pPr lvl="2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400" dirty="0"/>
              <a:t>RAN4 to clarify based on the operators’ input if regular (i.e., low-speed non-HST) UEs can be connected to the same cell together with a HST CPE moving at maximum speed.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/>
              <a:t>FFS the necessity, and if necessary how </a:t>
            </a:r>
            <a:r>
              <a:rPr lang="en-US" sz="1800" dirty="0" smtClean="0"/>
              <a:t>to </a:t>
            </a:r>
            <a:r>
              <a:rPr lang="en-US" sz="1800" dirty="0"/>
              <a:t>differentiate roof-mounted CPE from other FR2 UEs</a:t>
            </a:r>
          </a:p>
          <a:p>
            <a:pPr marL="228600" lvl="1" hangingPunct="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/>
              <a:t>Handheld UE for FR2 HST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/>
              <a:t>RAN4 focus on roof-mounted CPE in Rel-17 WI. 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1600" dirty="0"/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970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Contributions List in RAN4#98</a:t>
            </a:r>
            <a:r>
              <a:rPr lang="en-US" altLang="zh-CN" dirty="0"/>
              <a:t>-e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290054"/>
              </p:ext>
            </p:extLst>
          </p:nvPr>
        </p:nvGraphicFramePr>
        <p:xfrm>
          <a:off x="1028603" y="1690688"/>
          <a:ext cx="10522226" cy="457200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63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122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6682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T-doc No.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CN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Company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R4-2104905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FR2 HST deployment scenario discussion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Qualcomm, Inc.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R4-2104679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HST deployment aspects in scenario 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Ericsson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R4-2104924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NR support for high speed train scenario in FR2 - Deployment Scenario-A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ZTE Corporation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R4-2105023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FR2 HST Deployment Scenario-A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Samsung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R4-2106503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FR2 HST deployment aspects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Intel Corporation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R4-2106693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HST FR2 Deployment Scenario 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Nokia, Nokia Shanghai Bell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NR FR2 HST deployment Scenario-A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Huawei, HiSilicon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R4-2104680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HST deployment aspects in Scenario 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Ericsson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R4-2104926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NR support for high speed train scenario in FR2 - Deployment Scenario-B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ZTE Corporation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R4-2105024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FR2 HST Deployment Scenario-B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Samsung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R4-2106694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HST FR2 Deployment Scenario 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Nokia, Nokia Shanghai Bell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NR FR2 HST deployment Scenario-B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Huawei,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HiSilicon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R4-2104678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Channel model for FR2 HST scenario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Ericsson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R4-2105025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Channel modeling for FR2 HST and TP to TR 38.854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Samsung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R4-2106828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Discussion on channel modeling for NR FR2 HST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Huawei,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HiSilicon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R4-2106911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HST FR2 Channel Modelling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Nokia, Nokia Shanghai Bell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R4-2104677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available capacity and the number of UE per train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Ericsson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9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R4-2104925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Other considerations for HST_FR2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ZTE Corporation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465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365760"/>
            <a:r>
              <a:rPr lang="en-US" altLang="zh-CN" sz="3200" dirty="0"/>
              <a:t>[1] R4-2106146, “Email discussion summary for [98-bis-e][322] NR_HST_FR2_Scenarios_Demod”, Samsung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84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/>
              <a:t>General Assumption (1/2)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41742" y="1117136"/>
            <a:ext cx="10515600" cy="52541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buFont typeface="Wingdings" panose="05000000000000000000" pitchFamily="2" charset="2"/>
              <a:buChar char="§"/>
            </a:pPr>
            <a:r>
              <a:rPr lang="en-US" dirty="0"/>
              <a:t>RRH and UE Antenna Element Assumption</a:t>
            </a:r>
          </a:p>
          <a:p>
            <a:pPr lvl="1" hangingPunct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200" dirty="0"/>
              <a:t>For each panel in UE: </a:t>
            </a:r>
          </a:p>
          <a:p>
            <a:pPr lvl="3" hangingPunct="0">
              <a:lnSpc>
                <a:spcPct val="100000"/>
              </a:lnSpc>
            </a:pPr>
            <a:r>
              <a:rPr lang="en-US" dirty="0"/>
              <a:t>Option-1: N=4, M=4 with 2 polarization</a:t>
            </a:r>
          </a:p>
          <a:p>
            <a:pPr lvl="3" hangingPunct="0">
              <a:lnSpc>
                <a:spcPct val="100000"/>
              </a:lnSpc>
            </a:pPr>
            <a:r>
              <a:rPr lang="en-US" dirty="0"/>
              <a:t>Option-2: N=8, M=4 with 2 polarization</a:t>
            </a:r>
          </a:p>
          <a:p>
            <a:pPr lvl="3" hangingPunct="0">
              <a:lnSpc>
                <a:spcPct val="100000"/>
              </a:lnSpc>
            </a:pPr>
            <a:r>
              <a:rPr lang="en-US" dirty="0"/>
              <a:t>Option-3: N=2, M=4 (or N=4, M=2) with 2 polarization</a:t>
            </a:r>
          </a:p>
          <a:p>
            <a:pPr lvl="1" hangingPunct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200" dirty="0"/>
              <a:t>For antenna array configuration in RRH： </a:t>
            </a:r>
          </a:p>
          <a:p>
            <a:pPr lvl="3" hangingPunct="0">
              <a:lnSpc>
                <a:spcPct val="100000"/>
              </a:lnSpc>
            </a:pPr>
            <a:r>
              <a:rPr lang="en-US" dirty="0"/>
              <a:t>Option-1: [Mg, Ng, M, N, P]=[1, 1, 4, 8, 2]</a:t>
            </a:r>
          </a:p>
          <a:p>
            <a:pPr lvl="3" hangingPunct="0">
              <a:lnSpc>
                <a:spcPct val="100000"/>
              </a:lnSpc>
            </a:pPr>
            <a:r>
              <a:rPr lang="en-US" dirty="0"/>
              <a:t>Option-2: [Mg, Ng, M, N, P]=[1, 1, 8, 8, 2]</a:t>
            </a:r>
          </a:p>
          <a:p>
            <a:pPr lvl="3" hangingPunct="0">
              <a:lnSpc>
                <a:spcPct val="100000"/>
              </a:lnSpc>
            </a:pPr>
            <a:r>
              <a:rPr lang="en-US" dirty="0"/>
              <a:t>Option-3: [Mg, Ng, M, N, P]=[1, 1, 8, 16, 2]</a:t>
            </a:r>
          </a:p>
          <a:p>
            <a:pPr hangingPunct="0"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en-US" dirty="0"/>
          </a:p>
          <a:p>
            <a:pPr hangingPunct="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/>
              <a:t>Agreement in GTW Session (15th April, Thursday)</a:t>
            </a:r>
          </a:p>
          <a:p>
            <a:pPr marL="548640" lvl="1">
              <a:lnSpc>
                <a:spcPct val="107000"/>
              </a:lnSpc>
            </a:pPr>
            <a:r>
              <a:rPr lang="en-US" sz="2200" dirty="0">
                <a:highlight>
                  <a:srgbClr val="00FF00"/>
                </a:highlight>
                <a:latin typeface="Times New Roman" panose="02020603050405020304" pitchFamily="18" charset="0"/>
                <a:ea typeface="等线" panose="02010600030101010101" pitchFamily="2" charset="-122"/>
              </a:rPr>
              <a:t>RRH side: </a:t>
            </a:r>
            <a:endParaRPr lang="en-US" sz="2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1005840" lvl="2">
              <a:lnSpc>
                <a:spcPct val="107000"/>
              </a:lnSpc>
            </a:pPr>
            <a:r>
              <a:rPr lang="en-US" sz="1700" dirty="0">
                <a:highlight>
                  <a:srgbClr val="00FF00"/>
                </a:highlight>
                <a:latin typeface="Times New Roman" panose="02020603050405020304" pitchFamily="18" charset="0"/>
                <a:ea typeface="等线" panose="02010600030101010101" pitchFamily="2" charset="-122"/>
              </a:rPr>
              <a:t>Option-2: [Mg, Ng, M, N, P]=[1, 1, 8, 8, 2]</a:t>
            </a:r>
          </a:p>
          <a:p>
            <a:pPr marL="548640" lvl="1">
              <a:lnSpc>
                <a:spcPct val="107000"/>
              </a:lnSpc>
            </a:pPr>
            <a:r>
              <a:rPr lang="en-US" sz="2200" dirty="0">
                <a:highlight>
                  <a:srgbClr val="00FF00"/>
                </a:highlight>
                <a:latin typeface="Times New Roman" panose="02020603050405020304" pitchFamily="18" charset="0"/>
                <a:ea typeface="等线" panose="02010600030101010101" pitchFamily="2" charset="-122"/>
              </a:rPr>
              <a:t>UE side:</a:t>
            </a:r>
            <a:endParaRPr lang="en-US" sz="2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1005840" lvl="2">
              <a:lnSpc>
                <a:spcPct val="107000"/>
              </a:lnSpc>
            </a:pPr>
            <a:r>
              <a:rPr lang="en-US" sz="1700" dirty="0">
                <a:highlight>
                  <a:srgbClr val="00FF00"/>
                </a:highlight>
                <a:latin typeface="Times New Roman" panose="02020603050405020304" pitchFamily="18" charset="0"/>
                <a:ea typeface="等线" panose="02010600030101010101" pitchFamily="2" charset="-122"/>
              </a:rPr>
              <a:t>Option 1: N=4, M=4 with 2 polarizations as starting point, and other options not precluded pending on further discussion </a:t>
            </a:r>
          </a:p>
          <a:p>
            <a:pPr marL="1005840" lvl="2">
              <a:lnSpc>
                <a:spcPct val="107000"/>
              </a:lnSpc>
            </a:pPr>
            <a:r>
              <a:rPr lang="en-US" sz="1700" dirty="0">
                <a:highlight>
                  <a:srgbClr val="00FF00"/>
                </a:highlight>
                <a:latin typeface="Times New Roman" panose="02020603050405020304" pitchFamily="18" charset="0"/>
                <a:ea typeface="等线" panose="02010600030101010101" pitchFamily="2" charset="-122"/>
              </a:rPr>
              <a:t>RF session can trigger relevant discussion on RF requirements taking above agreements into account. 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9921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/>
              <a:t>General Assumption (2/2)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1171270"/>
            <a:ext cx="10914978" cy="5254137"/>
          </a:xfrm>
        </p:spPr>
        <p:txBody>
          <a:bodyPr>
            <a:normAutofit fontScale="62500" lnSpcReduction="20000"/>
          </a:bodyPr>
          <a:lstStyle/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/>
              <a:t>UE antenna panel(s) for forward and backward directions</a:t>
            </a:r>
          </a:p>
          <a:p>
            <a:pPr lvl="1" hangingPunct="0">
              <a:buFont typeface="Courier New" panose="02070309020205020404" pitchFamily="49" charset="0"/>
              <a:buChar char="o"/>
            </a:pPr>
            <a:r>
              <a:rPr lang="en-US" sz="2000" dirty="0"/>
              <a:t>RAN4 to consider CPE to be equipped with two panels pointed forward and backward along the track. </a:t>
            </a:r>
          </a:p>
          <a:p>
            <a:pPr lvl="2" hangingPunct="0">
              <a:lnSpc>
                <a:spcPct val="100000"/>
              </a:lnSpc>
            </a:pPr>
            <a:r>
              <a:rPr lang="en-US" sz="1800" dirty="0"/>
              <a:t>Detailed </a:t>
            </a:r>
            <a:r>
              <a:rPr lang="en-US" sz="1800" dirty="0" err="1"/>
              <a:t>boresight</a:t>
            </a:r>
            <a:r>
              <a:rPr lang="en-US" sz="1800" dirty="0"/>
              <a:t> directions of each panel can be adjusted based on companies’ analysis. </a:t>
            </a:r>
          </a:p>
          <a:p>
            <a:pPr marL="0" indent="0" hangingPunct="0">
              <a:buNone/>
            </a:pPr>
            <a:endParaRPr lang="en-US" sz="2400" dirty="0"/>
          </a:p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/>
              <a:t>Number of CPE devices per train/carriage</a:t>
            </a:r>
          </a:p>
          <a:p>
            <a:pPr lvl="1" hangingPunct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RAN4 requirement can be defined based on the baseline of 1 CPE device per train</a:t>
            </a:r>
          </a:p>
          <a:p>
            <a:pPr hangingPunct="0"/>
            <a:endParaRPr lang="en-US" sz="2400" dirty="0"/>
          </a:p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/>
              <a:t>Necessity of JT in Scenario-A/B, for both </a:t>
            </a:r>
            <a:r>
              <a:rPr lang="en-US" sz="2400" dirty="0" err="1"/>
              <a:t>Uni</a:t>
            </a:r>
            <a:r>
              <a:rPr lang="en-US" sz="2400" dirty="0"/>
              <a:t>/Bi-directional RRH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aa-ET" sz="2000" dirty="0"/>
              <a:t>Option 1: </a:t>
            </a:r>
            <a:r>
              <a:rPr lang="en-US" sz="2000" dirty="0"/>
              <a:t>Only DPS transmission mode considered for FR2 HST</a:t>
            </a:r>
            <a:endParaRPr lang="aa-ET" sz="2000" dirty="0"/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aa-ET" sz="2000" dirty="0" smtClean="0"/>
              <a:t>Option </a:t>
            </a:r>
            <a:r>
              <a:rPr lang="aa-ET" sz="2000" dirty="0"/>
              <a:t>2: Consider both DPS and JT/Full-SFN mode for HST FR2</a:t>
            </a:r>
            <a:endParaRPr lang="en-US" sz="2000" dirty="0"/>
          </a:p>
          <a:p>
            <a:pPr lvl="2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600" dirty="0"/>
              <a:t>The benefits of JT/Full-SFN mode for HST FR2 should be clarified.</a:t>
            </a:r>
          </a:p>
          <a:p>
            <a:pPr hangingPunct="0"/>
            <a:endParaRPr lang="en-US" dirty="0"/>
          </a:p>
          <a:p>
            <a:pPr hangingPunct="0">
              <a:buFont typeface="Wingdings" panose="05000000000000000000" pitchFamily="2" charset="2"/>
              <a:buChar char="§"/>
            </a:pPr>
            <a:r>
              <a:rPr lang="en-GB" sz="2500" dirty="0"/>
              <a:t>RRH/UE </a:t>
            </a:r>
            <a:r>
              <a:rPr lang="en-GB" sz="2500" dirty="0" err="1"/>
              <a:t>boresight</a:t>
            </a:r>
            <a:r>
              <a:rPr lang="en-GB" sz="2500" dirty="0"/>
              <a:t> direction of Antenna Panel and beam direction</a:t>
            </a:r>
            <a:endParaRPr lang="en-US" sz="2500" dirty="0"/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200" dirty="0"/>
              <a:t>RAN4 may not need to specify RRH/UE boresight direction of antenna panel and beam direction for deployment scenario study, but left for companies’ choice:</a:t>
            </a:r>
          </a:p>
          <a:p>
            <a:pPr lvl="2" hangingPunct="0">
              <a:lnSpc>
                <a:spcPct val="110000"/>
              </a:lnSpc>
            </a:pPr>
            <a:r>
              <a:rPr lang="en-US" dirty="0"/>
              <a:t>RRH/UE boresight direction of antenna panel and beam direction information can be provided by individual company to accompany their deployment scenario analysis result, which can be captured in TR.</a:t>
            </a:r>
            <a:endParaRPr lang="aa-ET" dirty="0"/>
          </a:p>
          <a:p>
            <a:pPr lvl="2" hangingPunct="0">
              <a:lnSpc>
                <a:spcPct val="110000"/>
              </a:lnSpc>
            </a:pPr>
            <a:endParaRPr lang="aa-ET" sz="2800" dirty="0"/>
          </a:p>
          <a:p>
            <a:pPr hangingPunct="0">
              <a:buFont typeface="Wingdings" panose="05000000000000000000" pitchFamily="2" charset="2"/>
              <a:buChar char="§"/>
            </a:pPr>
            <a:r>
              <a:rPr lang="aa-ET" sz="2400" dirty="0"/>
              <a:t>Uni-directional </a:t>
            </a:r>
            <a:r>
              <a:rPr lang="aa-ET" sz="2400" dirty="0" smtClean="0"/>
              <a:t>operation</a:t>
            </a:r>
            <a:r>
              <a:rPr lang="en-US" sz="2400" dirty="0" smtClean="0"/>
              <a:t>: to update Note in previous WF (R4-2103240)</a:t>
            </a:r>
            <a:endParaRPr lang="en-US" sz="2400" dirty="0"/>
          </a:p>
          <a:p>
            <a:pPr lvl="1" hangingPunct="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aa-ET" sz="2000" dirty="0"/>
              <a:t>NOTE: </a:t>
            </a:r>
            <a:r>
              <a:rPr lang="en-US" sz="2000" dirty="0"/>
              <a:t>RAN4 focuses on 1 direction 1 </a:t>
            </a:r>
            <a:r>
              <a:rPr lang="en-US" sz="2000" dirty="0" smtClean="0"/>
              <a:t>train. </a:t>
            </a:r>
            <a:r>
              <a:rPr lang="en-US" sz="2000" dirty="0"/>
              <a:t>If this opposite direction is completely symmetric, the 1 direction study can apply directly.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30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/>
              <a:t>Scenario-A, </a:t>
            </a:r>
            <a:r>
              <a:rPr lang="en-US" altLang="zh-CN" sz="4000" dirty="0" err="1"/>
              <a:t>Uni</a:t>
            </a:r>
            <a:r>
              <a:rPr lang="en-US" altLang="zh-CN" sz="4000" dirty="0"/>
              <a:t>-directional (1/3)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1171270"/>
            <a:ext cx="10515600" cy="5254137"/>
          </a:xfrm>
        </p:spPr>
        <p:txBody>
          <a:bodyPr>
            <a:normAutofit/>
          </a:bodyPr>
          <a:lstStyle/>
          <a:p>
            <a:pPr hangingPunct="0">
              <a:buFont typeface="Wingdings" panose="05000000000000000000" pitchFamily="2" charset="2"/>
              <a:buChar char="§"/>
            </a:pPr>
            <a:r>
              <a:rPr lang="en-US" dirty="0"/>
              <a:t>Number of Beam for </a:t>
            </a:r>
            <a:r>
              <a:rPr lang="en-US" dirty="0" err="1"/>
              <a:t>uni</a:t>
            </a:r>
            <a:r>
              <a:rPr lang="en-US" dirty="0"/>
              <a:t>-directional RRH deployment, Scenario-A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For scenario-A, </a:t>
            </a:r>
            <a:r>
              <a:rPr lang="en-US" dirty="0" err="1"/>
              <a:t>uni</a:t>
            </a:r>
            <a:r>
              <a:rPr lang="en-US" dirty="0"/>
              <a:t>-directional, RRH parameter:</a:t>
            </a:r>
          </a:p>
          <a:p>
            <a:pPr lvl="2" hangingPunct="0">
              <a:lnSpc>
                <a:spcPct val="110000"/>
              </a:lnSpc>
            </a:pPr>
            <a:r>
              <a:rPr lang="en-US" dirty="0"/>
              <a:t>1 beam per RRH panel 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pt-BR" dirty="0"/>
              <a:t>For scenario-A, uni-directional, UE parameter:</a:t>
            </a:r>
          </a:p>
          <a:p>
            <a:pPr lvl="2" hangingPunct="0">
              <a:lnSpc>
                <a:spcPct val="110000"/>
              </a:lnSpc>
            </a:pPr>
            <a:r>
              <a:rPr lang="en-US" dirty="0"/>
              <a:t>Agreement in GTW Session (15th April, Thursday)</a:t>
            </a:r>
          </a:p>
          <a:p>
            <a:pPr marL="1463040" lvl="3">
              <a:lnSpc>
                <a:spcPct val="107000"/>
              </a:lnSpc>
            </a:pPr>
            <a:r>
              <a:rPr lang="en-GB" sz="1600" dirty="0">
                <a:highlight>
                  <a:srgbClr val="00FF00"/>
                </a:highlight>
                <a:latin typeface="Times New Roman" panose="02020603050405020304" pitchFamily="18" charset="0"/>
                <a:ea typeface="等线" panose="02010600030101010101" pitchFamily="2" charset="-122"/>
              </a:rPr>
              <a:t>1 beam per panel; </a:t>
            </a:r>
            <a:endParaRPr lang="en-US" sz="1600" dirty="0">
              <a:highlight>
                <a:srgbClr val="00FF00"/>
              </a:highlight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1463040" lvl="3">
              <a:lnSpc>
                <a:spcPct val="107000"/>
              </a:lnSpc>
            </a:pPr>
            <a:r>
              <a:rPr lang="en-GB" sz="1600" dirty="0">
                <a:highlight>
                  <a:srgbClr val="00FF00"/>
                </a:highlight>
                <a:latin typeface="Times New Roman" panose="02020603050405020304" pitchFamily="18" charset="0"/>
                <a:ea typeface="等线" panose="02010600030101010101" pitchFamily="2" charset="-122"/>
              </a:rPr>
              <a:t>2 panels assumed to be implemented in the UE side; </a:t>
            </a:r>
            <a:endParaRPr lang="en-US" sz="1600" dirty="0">
              <a:highlight>
                <a:srgbClr val="00FF00"/>
              </a:highlight>
              <a:latin typeface="Times New Roman" panose="02020603050405020304" pitchFamily="18" charset="0"/>
              <a:ea typeface="等线" panose="02010600030101010101" pitchFamily="2" charset="-122"/>
            </a:endParaRPr>
          </a:p>
          <a:p>
            <a:pPr marL="1463040" lvl="3">
              <a:lnSpc>
                <a:spcPct val="107000"/>
              </a:lnSpc>
            </a:pPr>
            <a:r>
              <a:rPr lang="en-GB" sz="1600" dirty="0">
                <a:highlight>
                  <a:srgbClr val="00FF00"/>
                </a:highlight>
                <a:latin typeface="Times New Roman" panose="02020603050405020304" pitchFamily="18" charset="0"/>
                <a:ea typeface="等线" panose="02010600030101010101" pitchFamily="2" charset="-122"/>
              </a:rPr>
              <a:t>Only the one active panel per UE can be used for </a:t>
            </a:r>
            <a:r>
              <a:rPr lang="en-GB" sz="1600" dirty="0" err="1">
                <a:highlight>
                  <a:srgbClr val="00FF00"/>
                </a:highlight>
                <a:latin typeface="Times New Roman" panose="02020603050405020304" pitchFamily="18" charset="0"/>
                <a:ea typeface="等线" panose="02010600030101010101" pitchFamily="2" charset="-122"/>
              </a:rPr>
              <a:t>Tx</a:t>
            </a:r>
            <a:r>
              <a:rPr lang="en-GB" sz="1600" dirty="0">
                <a:highlight>
                  <a:srgbClr val="00FF00"/>
                </a:highlight>
                <a:latin typeface="Times New Roman" panose="02020603050405020304" pitchFamily="18" charset="0"/>
                <a:ea typeface="等线" panose="02010600030101010101" pitchFamily="2" charset="-122"/>
              </a:rPr>
              <a:t> and Rx; and FFS whether another panel can be used for beam search </a:t>
            </a:r>
          </a:p>
          <a:p>
            <a:pPr marL="1463040" lvl="3">
              <a:lnSpc>
                <a:spcPct val="107000"/>
              </a:lnSpc>
            </a:pPr>
            <a:endParaRPr lang="en-GB" sz="1600" dirty="0">
              <a:highlight>
                <a:srgbClr val="00FF00"/>
              </a:highlight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775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/>
              <a:t>Scenario-A, </a:t>
            </a:r>
            <a:r>
              <a:rPr lang="en-US" altLang="zh-CN" sz="4000" dirty="0" err="1"/>
              <a:t>Uni</a:t>
            </a:r>
            <a:r>
              <a:rPr lang="en-US" altLang="zh-CN" sz="4000" dirty="0"/>
              <a:t>-directional (2/3)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1171270"/>
            <a:ext cx="10515600" cy="5254137"/>
          </a:xfrm>
        </p:spPr>
        <p:txBody>
          <a:bodyPr>
            <a:normAutofit/>
          </a:bodyPr>
          <a:lstStyle/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 smtClean="0"/>
              <a:t>RRH </a:t>
            </a:r>
            <a:r>
              <a:rPr lang="en-US" sz="2400" dirty="0"/>
              <a:t>switching point for </a:t>
            </a:r>
            <a:r>
              <a:rPr lang="en-US" sz="2400" dirty="0" err="1"/>
              <a:t>uni</a:t>
            </a:r>
            <a:r>
              <a:rPr lang="en-US" sz="2400" dirty="0"/>
              <a:t>-directional RRH deployment, Scenario-A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RRH switching point is where the UE switches from the source RRH beam to the target </a:t>
            </a:r>
            <a:r>
              <a:rPr lang="en-US" sz="2000" dirty="0" smtClean="0"/>
              <a:t>RRH </a:t>
            </a:r>
            <a:r>
              <a:rPr lang="en-US" sz="2000" dirty="0"/>
              <a:t>beam based on maximizing SNR among detected beams.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 err="1"/>
              <a:t>Ds_offset</a:t>
            </a:r>
            <a:r>
              <a:rPr lang="aa-ET" sz="2000" dirty="0"/>
              <a:t> </a:t>
            </a:r>
            <a:r>
              <a:rPr lang="en-US" sz="2000" dirty="0"/>
              <a:t>could be used </a:t>
            </a:r>
            <a:r>
              <a:rPr lang="aa-ET" sz="2000" dirty="0"/>
              <a:t>as a </a:t>
            </a:r>
            <a:r>
              <a:rPr lang="en-US" sz="2000" dirty="0"/>
              <a:t>performance requirement</a:t>
            </a:r>
            <a:r>
              <a:rPr lang="aa-ET" sz="2000" dirty="0"/>
              <a:t>s </a:t>
            </a:r>
            <a:r>
              <a:rPr lang="en-US" sz="2000" dirty="0"/>
              <a:t>channel model</a:t>
            </a:r>
            <a:r>
              <a:rPr lang="aa-ET" sz="2000" dirty="0"/>
              <a:t> parameter describing</a:t>
            </a:r>
            <a:r>
              <a:rPr lang="en-US" sz="2000" dirty="0"/>
              <a:t> the relative offset distance of RRH switching point to the nearest RRH site location</a:t>
            </a:r>
          </a:p>
          <a:p>
            <a:pPr lvl="2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 smtClean="0"/>
              <a:t>FFS </a:t>
            </a:r>
            <a:r>
              <a:rPr lang="en-US" sz="1800" dirty="0"/>
              <a:t>the value of </a:t>
            </a:r>
            <a:r>
              <a:rPr lang="en-US" sz="1800" dirty="0" err="1"/>
              <a:t>Ds_offset</a:t>
            </a:r>
            <a:endParaRPr lang="en-US" sz="1800" dirty="0"/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288" y="3714716"/>
            <a:ext cx="7215987" cy="2413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994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/>
              <a:t>Scenario-A, </a:t>
            </a:r>
            <a:r>
              <a:rPr lang="en-US" altLang="zh-CN" sz="4000" dirty="0" err="1"/>
              <a:t>Uni</a:t>
            </a:r>
            <a:r>
              <a:rPr lang="en-US" altLang="zh-CN" sz="4000" dirty="0"/>
              <a:t>-directional  (3/3)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1171270"/>
            <a:ext cx="10515600" cy="5254137"/>
          </a:xfrm>
        </p:spPr>
        <p:txBody>
          <a:bodyPr>
            <a:normAutofit/>
          </a:bodyPr>
          <a:lstStyle/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/>
              <a:t>Background: Potential Handover issue identified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UE half cone coverage of antenna arrays on one panel is between 0 to 60 degrees on azimuthal plane, which</a:t>
            </a:r>
            <a:r>
              <a:rPr lang="aa-ET" sz="2000" dirty="0"/>
              <a:t> might</a:t>
            </a:r>
            <a:r>
              <a:rPr lang="en-US" sz="2000" dirty="0"/>
              <a:t> </a:t>
            </a:r>
            <a:r>
              <a:rPr lang="en-US" sz="2000" dirty="0" smtClean="0"/>
              <a:t>lead </a:t>
            </a:r>
            <a:r>
              <a:rPr lang="en-US" sz="2000" dirty="0"/>
              <a:t>to coverage hole from RRH beams when UE is passing the RRH. </a:t>
            </a:r>
          </a:p>
          <a:p>
            <a:pPr marL="228600" lvl="1" hangingPunct="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RAN4 </a:t>
            </a:r>
            <a:r>
              <a:rPr lang="en-US" dirty="0"/>
              <a:t>to study </a:t>
            </a:r>
            <a:r>
              <a:rPr lang="en-US" dirty="0" smtClean="0"/>
              <a:t>whether </a:t>
            </a:r>
            <a:r>
              <a:rPr lang="en-US" dirty="0"/>
              <a:t>there is any handover issue </a:t>
            </a:r>
            <a:r>
              <a:rPr lang="en-US" dirty="0"/>
              <a:t>in </a:t>
            </a:r>
            <a:r>
              <a:rPr lang="en-US" dirty="0" err="1"/>
              <a:t>uni</a:t>
            </a:r>
            <a:r>
              <a:rPr lang="en-US" dirty="0"/>
              <a:t>-directional </a:t>
            </a:r>
            <a:r>
              <a:rPr lang="en-US" dirty="0"/>
              <a:t>model. </a:t>
            </a:r>
            <a:r>
              <a:rPr lang="en-US" dirty="0"/>
              <a:t>In case a handover issue is confirmed, study how to resolve it.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630262" y="4017039"/>
            <a:ext cx="6788039" cy="1940161"/>
            <a:chOff x="0" y="0"/>
            <a:chExt cx="5114290" cy="1462190"/>
          </a:xfrm>
        </p:grpSpPr>
        <p:grpSp>
          <p:nvGrpSpPr>
            <p:cNvPr id="8" name="Group 7"/>
            <p:cNvGrpSpPr/>
            <p:nvPr/>
          </p:nvGrpSpPr>
          <p:grpSpPr>
            <a:xfrm>
              <a:off x="0" y="0"/>
              <a:ext cx="5114290" cy="1462190"/>
              <a:chOff x="0" y="0"/>
              <a:chExt cx="5114290" cy="146219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0" y="0"/>
                <a:ext cx="5114290" cy="1176021"/>
                <a:chOff x="0" y="0"/>
                <a:chExt cx="5114815" cy="1176296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23854" y="222637"/>
                  <a:ext cx="5090961" cy="953659"/>
                  <a:chOff x="0" y="0"/>
                  <a:chExt cx="5090961" cy="953659"/>
                </a:xfrm>
              </p:grpSpPr>
              <p:pic>
                <p:nvPicPr>
                  <p:cNvPr id="18" name="Graphic 238" descr="Cell Tower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=""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178657" y="39756"/>
                    <a:ext cx="540385" cy="540385"/>
                  </a:xfrm>
                  <a:prstGeom prst="rect">
                    <a:avLst/>
                  </a:prstGeom>
                </p:spPr>
              </p:pic>
              <p:pic>
                <p:nvPicPr>
                  <p:cNvPr id="19" name="Graphic 247" descr="Cell Tower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=""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0" y="0"/>
                    <a:ext cx="540385" cy="540385"/>
                  </a:xfrm>
                  <a:prstGeom prst="rect">
                    <a:avLst/>
                  </a:prstGeom>
                </p:spPr>
              </p:pic>
              <p:pic>
                <p:nvPicPr>
                  <p:cNvPr id="20" name="Graphic 250" descr="Cell Tower"/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="" xmlns:asvg="http://schemas.microsoft.com/office/drawing/2016/SVG/main" r:embed="rId8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031311" y="47708"/>
                    <a:ext cx="540385" cy="540385"/>
                  </a:xfrm>
                  <a:prstGeom prst="rect">
                    <a:avLst/>
                  </a:prstGeom>
                </p:spPr>
              </p:pic>
              <p:cxnSp>
                <p:nvCxnSpPr>
                  <p:cNvPr id="21" name="Straight Arrow Connector 20"/>
                  <p:cNvCxnSpPr/>
                  <p:nvPr/>
                </p:nvCxnSpPr>
                <p:spPr>
                  <a:xfrm>
                    <a:off x="2790908" y="326003"/>
                    <a:ext cx="415593" cy="206734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Arrow Connector 21"/>
                  <p:cNvCxnSpPr/>
                  <p:nvPr/>
                </p:nvCxnSpPr>
                <p:spPr>
                  <a:xfrm>
                    <a:off x="636104" y="294198"/>
                    <a:ext cx="1503018" cy="214602"/>
                  </a:xfrm>
                  <a:prstGeom prst="straightConnector1">
                    <a:avLst/>
                  </a:prstGeom>
                  <a:ln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Arrow Connector 22"/>
                  <p:cNvCxnSpPr/>
                  <p:nvPr/>
                </p:nvCxnSpPr>
                <p:spPr>
                  <a:xfrm>
                    <a:off x="4579951" y="302149"/>
                    <a:ext cx="511010" cy="206734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Arrow Connector 23"/>
                  <p:cNvCxnSpPr/>
                  <p:nvPr/>
                </p:nvCxnSpPr>
                <p:spPr>
                  <a:xfrm flipH="1">
                    <a:off x="2757446" y="302149"/>
                    <a:ext cx="1226157" cy="206652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prstDash val="dash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Arrow Connector 24"/>
                  <p:cNvCxnSpPr/>
                  <p:nvPr/>
                </p:nvCxnSpPr>
                <p:spPr>
                  <a:xfrm>
                    <a:off x="2216757" y="704353"/>
                    <a:ext cx="469127" cy="0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prstDash val="dash"/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6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97927" y="667909"/>
                    <a:ext cx="421005" cy="2857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900"/>
                      </a:spcAft>
                    </a:pPr>
                    <a:r>
                      <a:rPr lang="en-GB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T0</a:t>
                    </a:r>
                    <a:endParaRPr lang="en-US" sz="100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</a:endParaRPr>
                  </a:p>
                </p:txBody>
              </p:sp>
            </p:grpSp>
            <p:sp>
              <p:nvSpPr>
                <p:cNvPr id="15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699715" cy="2856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900"/>
                    </a:spcAft>
                  </a:pPr>
                  <a:r>
                    <a:rPr lang="en-GB" sz="100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CID =1</a:t>
                  </a:r>
                  <a:endParaRPr lang="en-US" sz="10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6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2186608" y="71562"/>
                  <a:ext cx="699715" cy="2856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900"/>
                    </a:spcAft>
                  </a:pPr>
                  <a:r>
                    <a:rPr lang="en-GB" sz="100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CID =2</a:t>
                  </a:r>
                  <a:endParaRPr lang="en-US" sz="10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7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4086970" y="71562"/>
                  <a:ext cx="699715" cy="2856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900"/>
                    </a:spcAft>
                  </a:pPr>
                  <a:r>
                    <a:rPr lang="en-GB" sz="1000">
                      <a:effectLst/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CID =2</a:t>
                  </a:r>
                  <a:endParaRPr lang="en-US" sz="10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cxnSp>
            <p:nvCxnSpPr>
              <p:cNvPr id="12" name="Straight Connector 11"/>
              <p:cNvCxnSpPr/>
              <p:nvPr/>
            </p:nvCxnSpPr>
            <p:spPr>
              <a:xfrm flipH="1">
                <a:off x="2472855" y="7952"/>
                <a:ext cx="1270" cy="1271270"/>
              </a:xfrm>
              <a:prstGeom prst="line">
                <a:avLst/>
              </a:prstGeom>
              <a:ln w="12700">
                <a:solidFill>
                  <a:srgbClr val="FFC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 Box 2"/>
              <p:cNvSpPr txBox="1">
                <a:spLocks noChangeArrowheads="1"/>
              </p:cNvSpPr>
              <p:nvPr/>
            </p:nvSpPr>
            <p:spPr bwMode="auto">
              <a:xfrm>
                <a:off x="2289975" y="1176793"/>
                <a:ext cx="420970" cy="28539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900"/>
                  </a:spcAft>
                </a:pPr>
                <a:r>
                  <a:rPr lang="en-GB" sz="1000">
                    <a:effectLst/>
                    <a:latin typeface="Times New Roman" panose="02020603050405020304" pitchFamily="18" charset="0"/>
                    <a:ea typeface="宋体" panose="02010600030101010101" pitchFamily="2" charset="-122"/>
                  </a:rPr>
                  <a:t>HO</a:t>
                </a:r>
                <a:endParaRPr lang="en-US" sz="1000">
                  <a:effectLst/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pic>
          <p:nvPicPr>
            <p:cNvPr id="9" name="Graphic 207" descr="Streetcar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03367" y="890546"/>
              <a:ext cx="413385" cy="413385"/>
            </a:xfrm>
            <a:prstGeom prst="rect">
              <a:avLst/>
            </a:prstGeom>
          </p:spPr>
        </p:pic>
        <p:cxnSp>
          <p:nvCxnSpPr>
            <p:cNvPr id="10" name="Straight Arrow Connector 9"/>
            <p:cNvCxnSpPr/>
            <p:nvPr/>
          </p:nvCxnSpPr>
          <p:spPr>
            <a:xfrm>
              <a:off x="580446" y="1054211"/>
              <a:ext cx="54068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3522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/>
              <a:t>Scenario-A, Bi-directional (1/2)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1171270"/>
            <a:ext cx="10515600" cy="5254137"/>
          </a:xfrm>
        </p:spPr>
        <p:txBody>
          <a:bodyPr>
            <a:normAutofit fontScale="92500" lnSpcReduction="20000"/>
          </a:bodyPr>
          <a:lstStyle/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/>
              <a:t>Background: 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Candidate schemes for Bi-directional deployment for further analysis: </a:t>
            </a:r>
          </a:p>
          <a:p>
            <a:pPr lvl="2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600" dirty="0" smtClean="0"/>
              <a:t>In some companies’ contributions, two </a:t>
            </a:r>
            <a:r>
              <a:rPr lang="en-US" sz="1600" dirty="0"/>
              <a:t>schemes are proposed to solve “RRH-site” coverage issue for bi-directional deployment</a:t>
            </a:r>
          </a:p>
          <a:p>
            <a:pPr hangingPunct="0">
              <a:buFont typeface="Wingdings" panose="05000000000000000000" pitchFamily="2" charset="2"/>
              <a:buChar char="§"/>
            </a:pPr>
            <a:endParaRPr lang="en-US" sz="2400" dirty="0"/>
          </a:p>
          <a:p>
            <a:pPr hangingPunct="0">
              <a:buFont typeface="Wingdings" panose="05000000000000000000" pitchFamily="2" charset="2"/>
              <a:buChar char="§"/>
            </a:pPr>
            <a:endParaRPr lang="en-US" sz="2400" dirty="0"/>
          </a:p>
          <a:p>
            <a:pPr hangingPunct="0">
              <a:buFont typeface="Wingdings" panose="05000000000000000000" pitchFamily="2" charset="2"/>
              <a:buChar char="§"/>
            </a:pPr>
            <a:endParaRPr lang="en-US" sz="2400" dirty="0"/>
          </a:p>
          <a:p>
            <a:pPr hangingPunct="0">
              <a:buFont typeface="Wingdings" panose="05000000000000000000" pitchFamily="2" charset="2"/>
              <a:buChar char="§"/>
            </a:pPr>
            <a:endParaRPr lang="en-US" sz="2400" dirty="0"/>
          </a:p>
          <a:p>
            <a:pPr hangingPunct="0">
              <a:buFont typeface="Wingdings" panose="05000000000000000000" pitchFamily="2" charset="2"/>
              <a:buChar char="§"/>
            </a:pPr>
            <a:endParaRPr lang="en-US" sz="2400" dirty="0"/>
          </a:p>
          <a:p>
            <a:pPr hangingPunct="0">
              <a:buFont typeface="Wingdings" panose="05000000000000000000" pitchFamily="2" charset="2"/>
              <a:buChar char="§"/>
            </a:pPr>
            <a:endParaRPr lang="en-US" sz="2400" dirty="0"/>
          </a:p>
          <a:p>
            <a:pPr hangingPunct="0">
              <a:buFont typeface="Wingdings" panose="05000000000000000000" pitchFamily="2" charset="2"/>
              <a:buChar char="§"/>
            </a:pPr>
            <a:endParaRPr lang="en-US" sz="2400" dirty="0"/>
          </a:p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/>
              <a:t>For Scenario-A Bi-directional RRH deployment: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FFS </a:t>
            </a:r>
            <a:r>
              <a:rPr lang="en-US" sz="2000" dirty="0"/>
              <a:t>the pros and cons between bi-directional deployment and </a:t>
            </a:r>
            <a:r>
              <a:rPr lang="en-US" sz="2000" dirty="0" err="1"/>
              <a:t>uni</a:t>
            </a:r>
            <a:r>
              <a:rPr lang="en-US" sz="2000" dirty="0"/>
              <a:t>-directional deployment.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FFS the potential issue of coverage when close to RRH locations. 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Scheme-2 can be used as starting points for further analysis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1800" dirty="0"/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157" y="2327072"/>
            <a:ext cx="4683794" cy="209252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0778" y="2327072"/>
            <a:ext cx="4651304" cy="2040231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2280002" y="4419600"/>
            <a:ext cx="2859629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200" dirty="0">
                <a:ea typeface="宋体" panose="02010600030101010101" pitchFamily="2" charset="-122"/>
              </a:rPr>
              <a:t>Scheme-1: Connecting to 2nd-Nearest RRH</a:t>
            </a:r>
            <a:endParaRPr lang="en-US" sz="1200" dirty="0">
              <a:effectLst/>
              <a:ea typeface="MS Mincho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02411" y="4419599"/>
            <a:ext cx="3960636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200" dirty="0">
                <a:ea typeface="宋体" panose="02010600030101010101" pitchFamily="2" charset="-122"/>
              </a:rPr>
              <a:t>Scheme-2: Connecting to Nearest RRH except Coverage Hole</a:t>
            </a:r>
            <a:endParaRPr lang="en-US" sz="1200" dirty="0">
              <a:effectLst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1947711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/>
              <a:t>Scenario-A, Bi-directional (2/2)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1171270"/>
            <a:ext cx="10515600" cy="5254137"/>
          </a:xfrm>
        </p:spPr>
        <p:txBody>
          <a:bodyPr>
            <a:normAutofit/>
          </a:bodyPr>
          <a:lstStyle/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/>
              <a:t>Number of Beam for bi-directional RRH deployment, Scenario-A: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For scenario-A, bi-directional, RRH parameter: </a:t>
            </a:r>
          </a:p>
          <a:p>
            <a:pPr lvl="2" hangingPunct="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1 beam per RRH panel, two panels in opposite directions</a:t>
            </a:r>
          </a:p>
          <a:p>
            <a:pPr lvl="2" hangingPunct="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FFS one additional beam per RRH site needed to cover neighboring RRH site. 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For scenario-A, bi-directional, UE parameter:</a:t>
            </a:r>
          </a:p>
          <a:p>
            <a:pPr lvl="2" hangingPunct="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600" dirty="0"/>
              <a:t>1 beam per UE panel (i.e., 2 beam per UE)</a:t>
            </a:r>
          </a:p>
          <a:p>
            <a:pPr lvl="2" hangingPunct="0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sz="1600" dirty="0"/>
          </a:p>
          <a:p>
            <a:pPr hangingPunct="0">
              <a:buFont typeface="Wingdings" panose="05000000000000000000" pitchFamily="2" charset="2"/>
              <a:buChar char="§"/>
            </a:pPr>
            <a:r>
              <a:rPr lang="en-US" sz="2400" dirty="0"/>
              <a:t>Beam dwelling time for bi-directional RRH deployment, Scenario-A: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FFS the beam dwelling time by assuming UE maximum speed of 350kmph.</a:t>
            </a:r>
            <a:endParaRPr lang="en-US" sz="1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674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2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</a:t>
            </a:r>
            <a:r>
              <a:rPr lang="en-US" altLang="zh-CN" sz="4000" dirty="0"/>
              <a:t>Scenario-B, </a:t>
            </a:r>
            <a:r>
              <a:rPr lang="en-US" altLang="zh-CN" sz="4000" dirty="0" err="1"/>
              <a:t>Uni</a:t>
            </a:r>
            <a:r>
              <a:rPr lang="en-US" altLang="zh-CN" sz="4000" dirty="0"/>
              <a:t>-directional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1171270"/>
            <a:ext cx="10515600" cy="5686730"/>
          </a:xfrm>
        </p:spPr>
        <p:txBody>
          <a:bodyPr>
            <a:normAutofit fontScale="70000" lnSpcReduction="20000"/>
          </a:bodyPr>
          <a:lstStyle/>
          <a:p>
            <a:pPr hangingPunct="0">
              <a:buFont typeface="Wingdings" panose="05000000000000000000" pitchFamily="2" charset="2"/>
              <a:buChar char="§"/>
            </a:pPr>
            <a:r>
              <a:rPr lang="en-US" dirty="0"/>
              <a:t>Number of Beam for </a:t>
            </a:r>
            <a:r>
              <a:rPr lang="en-US" dirty="0" err="1"/>
              <a:t>uni</a:t>
            </a:r>
            <a:r>
              <a:rPr lang="en-US" dirty="0"/>
              <a:t>-directional RRH deployment, Scenario-B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For scenario-B, </a:t>
            </a:r>
            <a:r>
              <a:rPr lang="en-US" dirty="0" err="1"/>
              <a:t>uni</a:t>
            </a:r>
            <a:r>
              <a:rPr lang="en-US" dirty="0"/>
              <a:t>-directional, RRH parameter:</a:t>
            </a:r>
          </a:p>
          <a:p>
            <a:pPr lvl="2" hangingPunct="0">
              <a:lnSpc>
                <a:spcPct val="110000"/>
              </a:lnSpc>
            </a:pPr>
            <a:r>
              <a:rPr lang="en-US" dirty="0"/>
              <a:t>Option-1: 1 beam per RRH panel </a:t>
            </a:r>
          </a:p>
          <a:p>
            <a:pPr lvl="2" hangingPunct="0">
              <a:lnSpc>
                <a:spcPct val="110000"/>
              </a:lnSpc>
            </a:pPr>
            <a:r>
              <a:rPr lang="en-US" dirty="0"/>
              <a:t>Option-2: 2 beam per RRH panel </a:t>
            </a:r>
          </a:p>
          <a:p>
            <a:pPr lvl="2" hangingPunct="0">
              <a:lnSpc>
                <a:spcPct val="110000"/>
              </a:lnSpc>
            </a:pPr>
            <a:r>
              <a:rPr lang="en-US" dirty="0"/>
              <a:t>Option-3: 3 beam per RRH panel </a:t>
            </a:r>
          </a:p>
          <a:p>
            <a:pPr lvl="2" hangingPunct="0">
              <a:lnSpc>
                <a:spcPct val="110000"/>
              </a:lnSpc>
            </a:pPr>
            <a:r>
              <a:rPr lang="en-US" dirty="0"/>
              <a:t>Option-4: 4 beam per RRH panel </a:t>
            </a:r>
          </a:p>
          <a:p>
            <a:pPr lvl="2" hangingPunct="0">
              <a:lnSpc>
                <a:spcPct val="110000"/>
              </a:lnSpc>
            </a:pPr>
            <a:r>
              <a:rPr lang="en-US" dirty="0"/>
              <a:t>Note: uneven separation between beams can be considered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pt-BR" dirty="0"/>
              <a:t>For scenario-B, uni-directional, UE parameter:</a:t>
            </a:r>
          </a:p>
          <a:p>
            <a:pPr lvl="2" hangingPunct="0">
              <a:lnSpc>
                <a:spcPct val="110000"/>
              </a:lnSpc>
            </a:pPr>
            <a:r>
              <a:rPr lang="en-US" dirty="0"/>
              <a:t>Number of beam(s) per UE panel</a:t>
            </a:r>
          </a:p>
          <a:p>
            <a:pPr lvl="3" hangingPunct="0">
              <a:lnSpc>
                <a:spcPct val="110000"/>
              </a:lnSpc>
            </a:pPr>
            <a:r>
              <a:rPr lang="en-US" dirty="0"/>
              <a:t>Option 1: 1 beam per UE panel </a:t>
            </a:r>
          </a:p>
          <a:p>
            <a:pPr lvl="3" hangingPunct="0">
              <a:lnSpc>
                <a:spcPct val="110000"/>
              </a:lnSpc>
            </a:pPr>
            <a:r>
              <a:rPr lang="en-US" dirty="0"/>
              <a:t>Option 2: 2 beams per UE panel </a:t>
            </a:r>
          </a:p>
          <a:p>
            <a:pPr lvl="3" hangingPunct="0">
              <a:lnSpc>
                <a:spcPct val="110000"/>
              </a:lnSpc>
            </a:pPr>
            <a:r>
              <a:rPr lang="en-US" dirty="0"/>
              <a:t>Option 3: 7 beams per UE panel</a:t>
            </a:r>
          </a:p>
          <a:p>
            <a:pPr lvl="2" hangingPunct="0">
              <a:lnSpc>
                <a:spcPct val="110000"/>
              </a:lnSpc>
            </a:pPr>
            <a:r>
              <a:rPr lang="en-US" dirty="0"/>
              <a:t>2 panels assumed to be implemented in the UE side; </a:t>
            </a:r>
          </a:p>
          <a:p>
            <a:pPr lvl="2" hangingPunct="0">
              <a:lnSpc>
                <a:spcPct val="110000"/>
              </a:lnSpc>
            </a:pPr>
            <a:r>
              <a:rPr lang="en-US" dirty="0"/>
              <a:t>Only the one active panel per UE can be used for Tx and Rx; </a:t>
            </a:r>
            <a:r>
              <a:rPr lang="en-US" dirty="0"/>
              <a:t>and </a:t>
            </a:r>
            <a:r>
              <a:rPr lang="en-GB" dirty="0"/>
              <a:t>FFS </a:t>
            </a:r>
            <a:r>
              <a:rPr lang="en-US" dirty="0"/>
              <a:t>whether </a:t>
            </a:r>
            <a:r>
              <a:rPr lang="en-US" dirty="0"/>
              <a:t>another </a:t>
            </a:r>
            <a:r>
              <a:rPr lang="en-US" dirty="0"/>
              <a:t>panel can be used for beam search</a:t>
            </a:r>
            <a:r>
              <a:rPr lang="en-US" dirty="0">
                <a:highlight>
                  <a:srgbClr val="FFFF00"/>
                </a:highlight>
              </a:rPr>
              <a:t> </a:t>
            </a:r>
            <a:endParaRPr lang="en-US" sz="2400" dirty="0">
              <a:highlight>
                <a:srgbClr val="FFFF00"/>
              </a:highlight>
            </a:endParaRPr>
          </a:p>
          <a:p>
            <a:pPr hangingPunct="0">
              <a:buFont typeface="Wingdings" panose="05000000000000000000" pitchFamily="2" charset="2"/>
              <a:buChar char="§"/>
            </a:pPr>
            <a:r>
              <a:rPr lang="en-US" sz="2900" dirty="0"/>
              <a:t>RRH Beam switching point for </a:t>
            </a:r>
            <a:r>
              <a:rPr lang="en-US" sz="2900" dirty="0" err="1"/>
              <a:t>uni</a:t>
            </a:r>
            <a:r>
              <a:rPr lang="en-US" sz="2900" dirty="0"/>
              <a:t>-directional RRH deployment, Scenario-B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 err="1"/>
              <a:t>Ds_offset</a:t>
            </a:r>
            <a:r>
              <a:rPr lang="en-US" sz="2000" strike="sngStrike" dirty="0"/>
              <a:t>:</a:t>
            </a:r>
            <a:r>
              <a:rPr lang="en-US" sz="2000" dirty="0"/>
              <a:t> could be used </a:t>
            </a:r>
            <a:r>
              <a:rPr lang="aa-ET" sz="2000" dirty="0"/>
              <a:t>as a </a:t>
            </a:r>
            <a:r>
              <a:rPr lang="en-US" sz="2000" dirty="0"/>
              <a:t>performance requirement</a:t>
            </a:r>
            <a:r>
              <a:rPr lang="aa-ET" sz="2000" dirty="0"/>
              <a:t>s </a:t>
            </a:r>
            <a:r>
              <a:rPr lang="en-US" sz="2000" dirty="0"/>
              <a:t>channel model</a:t>
            </a:r>
            <a:r>
              <a:rPr lang="aa-ET" sz="2000" dirty="0"/>
              <a:t> parameter describing</a:t>
            </a:r>
            <a:r>
              <a:rPr lang="en-US" sz="2000" dirty="0"/>
              <a:t> the relative offset distance of RRH switching point to the nearest RRH site location</a:t>
            </a:r>
          </a:p>
          <a:p>
            <a:pPr lvl="2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800" dirty="0"/>
              <a:t>FFS the value of </a:t>
            </a:r>
            <a:r>
              <a:rPr lang="en-US" sz="1800" dirty="0" err="1"/>
              <a:t>Ds_offset</a:t>
            </a:r>
            <a:endParaRPr lang="en-US" sz="1800" dirty="0"/>
          </a:p>
          <a:p>
            <a:pPr marL="228600" lvl="1" hangingPunct="0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900" dirty="0" smtClean="0"/>
              <a:t>Beam </a:t>
            </a:r>
            <a:r>
              <a:rPr lang="en-US" sz="2900" dirty="0"/>
              <a:t>dwelling time for </a:t>
            </a:r>
            <a:r>
              <a:rPr lang="en-US" altLang="zh-CN" sz="2900" dirty="0" err="1"/>
              <a:t>uni</a:t>
            </a:r>
            <a:r>
              <a:rPr lang="en-US" sz="2900" dirty="0"/>
              <a:t>-directional RRH deployment, Scenario-</a:t>
            </a:r>
            <a:r>
              <a:rPr lang="en-US" altLang="zh-CN" sz="2900" dirty="0"/>
              <a:t>B</a:t>
            </a:r>
            <a:r>
              <a:rPr lang="en-US" sz="2900" dirty="0"/>
              <a:t>:</a:t>
            </a:r>
          </a:p>
          <a:p>
            <a:pPr lvl="1" hangingPunct="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FFS the beam dwelling time by assuming UE maximum speed of 350kmph.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6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5007003D3004E92B8EDD86D20E8CD" ma:contentTypeVersion="29" ma:contentTypeDescription="Create a new document." ma:contentTypeScope="" ma:versionID="9832116a38278d3212cd0c00ef512d66">
  <xsd:schema xmlns:xsd="http://www.w3.org/2001/XMLSchema" xmlns:xs="http://www.w3.org/2001/XMLSchema" xmlns:p="http://schemas.microsoft.com/office/2006/metadata/properties" xmlns:ns2="71c5aaf6-e6ce-465b-b873-5148d2a4c105" xmlns:ns3="3b34c8f0-1ef5-4d1e-bb66-517ce7fe7356" xmlns:ns4="0b6aed8e-0313-4d17-80ff-d0e5da4931c5" targetNamespace="http://schemas.microsoft.com/office/2006/metadata/properties" ma:root="true" ma:fieldsID="dfd6e8093643db0eface87a5eeff0d72" ns2:_="" ns3:_="" ns4:_="">
    <xsd:import namespace="71c5aaf6-e6ce-465b-b873-5148d2a4c105"/>
    <xsd:import namespace="3b34c8f0-1ef5-4d1e-bb66-517ce7fe7356"/>
    <xsd:import namespace="0b6aed8e-0313-4d17-80ff-d0e5da4931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Information" minOccurs="0"/>
                <xsd:element ref="ns3:Associated_x0020_Task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4c8f0-1ef5-4d1e-bb66-517ce7fe7356" elementFormDefault="qualified">
    <xsd:import namespace="http://schemas.microsoft.com/office/2006/documentManagement/types"/>
    <xsd:import namespace="http://schemas.microsoft.com/office/infopath/2007/PartnerControls"/>
    <xsd:element name="Information" ma:index="12" nillable="true" ma:displayName="Information" ma:description="Add here comments or additional information about the file" ma:internalName="Information">
      <xsd:simpleType>
        <xsd:restriction base="dms:Note">
          <xsd:maxLength value="255"/>
        </xsd:restriction>
      </xsd:simpleType>
    </xsd:element>
    <xsd:element name="Associated_x0020_Task" ma:index="13" nillable="true" ma:displayName="C5G Task" ma:description="Task working on topic" ma:internalName="Associated_x0020_Task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2E Arch and Prot"/>
                    <xsd:enumeration value="5G Radio"/>
                    <xsd:enumeration value="LTE Radio"/>
                    <xsd:enumeration value="E2E CIoT"/>
                    <xsd:enumeration value="E2E Verticals"/>
                    <xsd:enumeration value="EPC"/>
                    <xsd:enumeration value="IMS"/>
                    <xsd:enumeration value="SEC"/>
                    <xsd:enumeration value="Network Management"/>
                    <xsd:enumeration value="Virtualization"/>
                    <xsd:enumeration value="MEC"/>
                    <xsd:enumeration value="None (handled in delegation)"/>
                  </xsd:restriction>
                </xsd:simpleType>
              </xsd:element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aed8e-0313-4d17-80ff-d0e5da493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 xmlns="3b34c8f0-1ef5-4d1e-bb66-517ce7fe7356" xsi:nil="true"/>
    <HideFromDelve xmlns="71c5aaf6-e6ce-465b-b873-5148d2a4c105">false</HideFromDelve>
    <Associated_x0020_Task xmlns="3b34c8f0-1ef5-4d1e-bb66-517ce7fe7356"/>
    <_dlc_DocId xmlns="71c5aaf6-e6ce-465b-b873-5148d2a4c105">5AIRPNAIUNRU-1328258698-3903</_dlc_DocId>
    <_dlc_DocIdUrl xmlns="71c5aaf6-e6ce-465b-b873-5148d2a4c105">
      <Url>https://nokia.sharepoint.com/sites/c5g/5gradio/_layouts/15/DocIdRedir.aspx?ID=5AIRPNAIUNRU-1328258698-3903</Url>
      <Description>5AIRPNAIUNRU-1328258698-3903</Description>
    </_dlc_DocIdUrl>
  </documentManagement>
</p:properties>
</file>

<file path=customXml/itemProps1.xml><?xml version="1.0" encoding="utf-8"?>
<ds:datastoreItem xmlns:ds="http://schemas.openxmlformats.org/officeDocument/2006/customXml" ds:itemID="{54069BF6-9249-4FD7-BABD-389EAD9127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3FF41F-E1EB-420C-836A-0E1577FF547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D9E24EC-0BE2-435B-979D-DC6042696A91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0B4C7BDE-E5C2-40A7-8E98-65DADAF153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3b34c8f0-1ef5-4d1e-bb66-517ce7fe7356"/>
    <ds:schemaRef ds:uri="0b6aed8e-0313-4d17-80ff-d0e5da4931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EE1B3663-A248-4EC8-9851-C27F3ACDF604}">
  <ds:schemaRefs>
    <ds:schemaRef ds:uri="http://schemas.microsoft.com/office/2006/documentManagement/types"/>
    <ds:schemaRef ds:uri="71c5aaf6-e6ce-465b-b873-5148d2a4c105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3b34c8f0-1ef5-4d1e-bb66-517ce7fe7356"/>
    <ds:schemaRef ds:uri="0b6aed8e-0313-4d17-80ff-d0e5da4931c5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11175</TotalTime>
  <Words>1928</Words>
  <Application>Microsoft Office PowerPoint</Application>
  <PresentationFormat>Widescreen</PresentationFormat>
  <Paragraphs>267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MS Mincho</vt:lpstr>
      <vt:lpstr>等线</vt:lpstr>
      <vt:lpstr>宋体</vt:lpstr>
      <vt:lpstr>宋体</vt:lpstr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WF on FR2 HST  Deployment Scenario Analysis</vt:lpstr>
      <vt:lpstr>Way Forward – General Assumption (1/2)</vt:lpstr>
      <vt:lpstr>Way Forward – General Assumption (2/2)</vt:lpstr>
      <vt:lpstr>Way Forward – Scenario-A, Uni-directional (1/3)</vt:lpstr>
      <vt:lpstr>Way Forward – Scenario-A, Uni-directional (2/3)</vt:lpstr>
      <vt:lpstr>Way Forward – Scenario-A, Uni-directional  (3/3)</vt:lpstr>
      <vt:lpstr>Way Forward – Scenario-A, Bi-directional (1/2)</vt:lpstr>
      <vt:lpstr>Way Forward – Scenario-A, Bi-directional (2/2)</vt:lpstr>
      <vt:lpstr>Way Forward – Scenario-B, Uni-directional</vt:lpstr>
      <vt:lpstr>Way Forward – Scenario-B, Bi-directional (1/2)</vt:lpstr>
      <vt:lpstr>Way Forward – Scenario-B, Bi-directional (2/2)</vt:lpstr>
      <vt:lpstr>Way Forward – Necessity of Signaling</vt:lpstr>
      <vt:lpstr>Way Forward – Others (1/2)</vt:lpstr>
      <vt:lpstr>Way Forward – Others (2/2)</vt:lpstr>
      <vt:lpstr>Contributions List in RAN4#98-e</vt:lpstr>
      <vt:lpstr>Reference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He (Jackson) Wang</dc:creator>
  <cp:keywords>CTPClassification=CTP_NT</cp:keywords>
  <cp:lastModifiedBy>Jackson Wang (Samsung)</cp:lastModifiedBy>
  <cp:revision>468</cp:revision>
  <dcterms:created xsi:type="dcterms:W3CDTF">2017-01-18T06:26:21Z</dcterms:created>
  <dcterms:modified xsi:type="dcterms:W3CDTF">2021-04-19T16:55:00Z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f305e1f4-9658-4b8f-877d-c25255ac1f41</vt:lpwstr>
  </property>
  <property fmtid="{D5CDD505-2E9C-101B-9397-08002B2CF9AE}" pid="4" name="CTP_TimeStamp">
    <vt:lpwstr>2019-11-21 00:56:18Z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NSCPROP_SA">
    <vt:lpwstr>C:\Users\h0809.wang\AppData\Local\Packages\Microsoft.MicrosoftEdge_8wekyb3d8bbwe\TempState\Downloads\Draft_R4-20xxxxx_WF on R15 UL MIMO PC_v1 (1).pptx</vt:lpwstr>
  </property>
  <property fmtid="{D5CDD505-2E9C-101B-9397-08002B2CF9AE}" pid="10" name="ContentTypeId">
    <vt:lpwstr>0x01010000E5007003D3004E92B8EDD86D20E8CD</vt:lpwstr>
  </property>
  <property fmtid="{D5CDD505-2E9C-101B-9397-08002B2CF9AE}" pid="11" name="_dlc_DocIdItemGuid">
    <vt:lpwstr>363de20a-94b3-4621-8d3c-30d42665fc0d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1617967587</vt:lpwstr>
  </property>
</Properties>
</file>