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274" r:id="rId8"/>
    <p:sldId id="279" r:id="rId9"/>
    <p:sldId id="280" r:id="rId10"/>
    <p:sldId id="281" r:id="rId11"/>
    <p:sldId id="283" r:id="rId12"/>
    <p:sldId id="282" r:id="rId13"/>
    <p:sldId id="284" r:id="rId14"/>
    <p:sldId id="285" r:id="rId15"/>
    <p:sldId id="290" r:id="rId16"/>
    <p:sldId id="286" r:id="rId17"/>
    <p:sldId id="287" r:id="rId18"/>
    <p:sldId id="288" r:id="rId19"/>
    <p:sldId id="289" r:id="rId20"/>
    <p:sldId id="278"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 id="4" name="Huawei" initials="HW" lastIdx="5" clrIdx="3">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124" d="100"/>
          <a:sy n="124" d="100"/>
        </p:scale>
        <p:origin x="355" y="134"/>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F2F1B4E8-3908-4692-A044-05114EC22665}"/>
    <pc:docChg chg="modSld">
      <pc:chgData name="Petrov, Dmitry (Nokia - FI/Espoo)" userId="e0f276f4-a4cb-4540-8cef-44a57418306b" providerId="ADAL" clId="{F2F1B4E8-3908-4692-A044-05114EC22665}" dt="2021-04-19T14:21:17.055" v="14" actId="207"/>
      <pc:docMkLst>
        <pc:docMk/>
      </pc:docMkLst>
      <pc:sldChg chg="modSp mod">
        <pc:chgData name="Petrov, Dmitry (Nokia - FI/Espoo)" userId="e0f276f4-a4cb-4540-8cef-44a57418306b" providerId="ADAL" clId="{F2F1B4E8-3908-4692-A044-05114EC22665}" dt="2021-04-19T14:21:17.055" v="14" actId="207"/>
        <pc:sldMkLst>
          <pc:docMk/>
          <pc:sldMk cId="1244035198" sldId="287"/>
        </pc:sldMkLst>
        <pc:spChg chg="mod">
          <ac:chgData name="Petrov, Dmitry (Nokia - FI/Espoo)" userId="e0f276f4-a4cb-4540-8cef-44a57418306b" providerId="ADAL" clId="{F2F1B4E8-3908-4692-A044-05114EC22665}" dt="2021-04-19T14:21:17.055" v="14" actId="207"/>
          <ac:spMkLst>
            <pc:docMk/>
            <pc:sldMk cId="1244035198" sldId="287"/>
            <ac:spMk id="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84" y="181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420" y="2408"/>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mod="1">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 authorId="4" dt="2021-04-19T20:10:21.002" idx="1">
    <p:pos x="3462" y="1895"/>
    <p:text>Ds_offset value is FFS, no need to limit to the specific range.</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6454" y="1534"/>
    <p:text>We haven't seen this. The neighbour cell coverage is good for all of the H0 distance in our modelling. So we do not think that the WF should state that there is such a lack of coverage</p:text>
    <p:extLst mod="1">
      <p:ext uri="{C676402C-5697-4E1C-873F-D02D1690AC5C}">
        <p15:threadingInfo xmlns:p15="http://schemas.microsoft.com/office/powerpoint/2012/main" timeZoneBias="-120"/>
      </p:ext>
    </p:extLst>
  </p:cm>
  <p:cm authorId="3" dt="2021-04-18T18:11:01.413" idx="3">
    <p:pos x="6454" y="1630"/>
    <p:text>Agree with Ericsson. We do not oberve Handover issue in uni-direction Scenario A. Good coverage can be easily observed from the propogation maps. HO does not need to happen in the area next to the RRH site (CID=2).</p:text>
    <p:extLst mod="1">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04-19T19:12:01.999" idx="3">
    <p:pos x="5213" y="910"/>
    <p:text>whether the coverage is an issue or not is dependent on the specific deployment scheme</p:text>
    <p:extLst>
      <p:ext uri="{C676402C-5697-4E1C-873F-D02D1690AC5C}">
        <p15:threadingInfo xmlns:p15="http://schemas.microsoft.com/office/powerpoint/2012/main" timeZoneBias="-4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 authorId="4" dt="2021-04-19T20:55:52.530" idx="4">
    <p:pos x="5172" y="806"/>
    <p:text>As per our analysis, there is some benefits for bi-directional deployment comparing to uni-directional deployment.</p:text>
    <p:extLst>
      <p:ext uri="{C676402C-5697-4E1C-873F-D02D1690AC5C}">
        <p15:threadingInfo xmlns:p15="http://schemas.microsoft.com/office/powerpoint/2012/main" timeZoneBias="-480"/>
      </p:ext>
    </p:extLst>
  </p:cm>
  <p:cm authorId="4" dt="2021-04-19T20:56:09.795" idx="5">
    <p:pos x="5172" y="902"/>
    <p:text>e.g. There is larger timing jump when UE performs beam switching that is a very serious issue that needs to be handled for Uni-directional.</p:text>
    <p:extLst>
      <p:ext uri="{C676402C-5697-4E1C-873F-D02D1690AC5C}">
        <p15:threadingInfo xmlns:p15="http://schemas.microsoft.com/office/powerpoint/2012/main" timeZoneBias="-480">
          <p15:parentCm authorId="4" idx="4"/>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230907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14</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4/20/2021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775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solidFill>
                  <a:srgbClr val="0000FF"/>
                </a:solidFill>
              </a:rPr>
              <a:t>Candidate</a:t>
            </a:r>
            <a:r>
              <a:rPr lang="en-US" sz="2000" dirty="0">
                <a:solidFill>
                  <a:srgbClr val="00B050"/>
                </a:solidFill>
              </a:rPr>
              <a:t> </a:t>
            </a:r>
            <a:r>
              <a:rPr lang="en-US" sz="2000" dirty="0"/>
              <a:t>schemes for Bi-directional deployment </a:t>
            </a:r>
            <a:r>
              <a:rPr lang="en-US" sz="2000" dirty="0">
                <a:solidFill>
                  <a:srgbClr val="0000FF"/>
                </a:solidFill>
              </a:rPr>
              <a:t>for further analysis</a:t>
            </a:r>
            <a:r>
              <a:rPr lang="en-US" sz="2000" dirty="0"/>
              <a:t>: </a:t>
            </a:r>
          </a:p>
          <a:p>
            <a:pPr lvl="2" hangingPunct="0">
              <a:lnSpc>
                <a:spcPct val="110000"/>
              </a:lnSpc>
              <a:buFont typeface="Courier New" panose="02070309020205020404" pitchFamily="49" charset="0"/>
              <a:buChar char="o"/>
            </a:pPr>
            <a:r>
              <a:rPr lang="en-US" sz="1600" dirty="0">
                <a:solidFill>
                  <a:srgbClr val="FF0000"/>
                </a:solidFill>
              </a:rPr>
              <a:t>In some companies’ contributions, </a:t>
            </a:r>
            <a:r>
              <a:rPr lang="en-US" sz="1600" dirty="0" smtClean="0">
                <a:solidFill>
                  <a:srgbClr val="FF0000"/>
                </a:solidFill>
              </a:rPr>
              <a:t>three </a:t>
            </a:r>
            <a:r>
              <a:rPr lang="en-US" sz="1600" dirty="0"/>
              <a:t>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marL="0" indent="0" hangingPunct="0">
              <a:buNone/>
            </a:pPr>
            <a:endParaRPr lang="en-US" sz="2400" dirty="0"/>
          </a:p>
          <a:p>
            <a:pPr hangingPunct="0">
              <a:buFont typeface="Wingdings" panose="05000000000000000000" pitchFamily="2" charset="2"/>
              <a:buChar char="§"/>
            </a:pPr>
            <a:r>
              <a:rPr lang="en-US" sz="2400" dirty="0"/>
              <a:t>For Scenario-B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strike="sngStrike" dirty="0">
                <a:solidFill>
                  <a:srgbClr val="FF0000"/>
                </a:solidFill>
              </a:rPr>
              <a:t>Scheme-2 </a:t>
            </a:r>
            <a:r>
              <a:rPr lang="en-US" sz="2000" strike="sngStrike" dirty="0">
                <a:solidFill>
                  <a:srgbClr val="0000FF"/>
                </a:solidFill>
              </a:rPr>
              <a:t>and/or Scheme 3</a:t>
            </a:r>
            <a:r>
              <a:rPr lang="en-US" sz="2000" dirty="0">
                <a:solidFill>
                  <a:srgbClr val="0000FF"/>
                </a:solidFill>
              </a:rPr>
              <a:t> </a:t>
            </a:r>
            <a:r>
              <a:rPr lang="en-US" sz="2000" dirty="0" smtClean="0">
                <a:solidFill>
                  <a:srgbClr val="7030A0"/>
                </a:solidFill>
              </a:rPr>
              <a:t>Schemes above </a:t>
            </a:r>
            <a:r>
              <a:rPr lang="en-US" sz="2000" dirty="0" smtClean="0">
                <a:solidFill>
                  <a:srgbClr val="FF0000"/>
                </a:solidFill>
              </a:rPr>
              <a:t>can </a:t>
            </a:r>
            <a:r>
              <a:rPr lang="en-US" sz="2000" dirty="0">
                <a:solidFill>
                  <a:srgbClr val="FF0000"/>
                </a:solidFill>
              </a:rPr>
              <a:t>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pic>
        <p:nvPicPr>
          <p:cNvPr id="27" name="Picture 26"/>
          <p:cNvPicPr>
            <a:picLocks noChangeAspect="1"/>
          </p:cNvPicPr>
          <p:nvPr/>
        </p:nvPicPr>
        <p:blipFill>
          <a:blip r:embed="rId3"/>
          <a:stretch>
            <a:fillRect/>
          </a:stretch>
        </p:blipFill>
        <p:spPr>
          <a:xfrm>
            <a:off x="234696" y="2271784"/>
            <a:ext cx="3845594" cy="1718054"/>
          </a:xfrm>
          <a:prstGeom prst="rect">
            <a:avLst/>
          </a:prstGeom>
        </p:spPr>
      </p:pic>
      <p:pic>
        <p:nvPicPr>
          <p:cNvPr id="28" name="Picture 27"/>
          <p:cNvPicPr>
            <a:picLocks noChangeAspect="1"/>
          </p:cNvPicPr>
          <p:nvPr/>
        </p:nvPicPr>
        <p:blipFill>
          <a:blip r:embed="rId4"/>
          <a:stretch>
            <a:fillRect/>
          </a:stretch>
        </p:blipFill>
        <p:spPr>
          <a:xfrm>
            <a:off x="4144563" y="2196723"/>
            <a:ext cx="4030890" cy="1768095"/>
          </a:xfrm>
          <a:prstGeom prst="rect">
            <a:avLst/>
          </a:prstGeom>
        </p:spPr>
      </p:pic>
      <p:sp>
        <p:nvSpPr>
          <p:cNvPr id="29" name="Rectangle 28"/>
          <p:cNvSpPr/>
          <p:nvPr/>
        </p:nvSpPr>
        <p:spPr>
          <a:xfrm>
            <a:off x="469490" y="4138368"/>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3737789" y="4112245"/>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pic>
        <p:nvPicPr>
          <p:cNvPr id="10" name="图片 9"/>
          <p:cNvPicPr/>
          <p:nvPr/>
        </p:nvPicPr>
        <p:blipFill>
          <a:blip r:embed="rId5"/>
          <a:stretch>
            <a:fillRect/>
          </a:stretch>
        </p:blipFill>
        <p:spPr>
          <a:xfrm>
            <a:off x="8239726" y="2411595"/>
            <a:ext cx="3702158" cy="1374020"/>
          </a:xfrm>
          <a:prstGeom prst="rect">
            <a:avLst/>
          </a:prstGeom>
        </p:spPr>
      </p:pic>
      <p:sp>
        <p:nvSpPr>
          <p:cNvPr id="11" name="Rectangle 29"/>
          <p:cNvSpPr/>
          <p:nvPr/>
        </p:nvSpPr>
        <p:spPr>
          <a:xfrm>
            <a:off x="7738316" y="4112244"/>
            <a:ext cx="4487767"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Scheme-3: Connecting to Nearest RRH except the area </a:t>
            </a:r>
            <a:r>
              <a:rPr lang="en-US" altLang="zh-CN" sz="1200" dirty="0">
                <a:ea typeface="宋体" panose="02010600030101010101" pitchFamily="2" charset="-122"/>
              </a:rPr>
              <a:t>under the RRH</a:t>
            </a:r>
            <a:endParaRPr lang="en-US" sz="1200" dirty="0">
              <a:effectLst/>
              <a:ea typeface="MS Mincho"/>
            </a:endParaRPr>
          </a:p>
        </p:txBody>
      </p:sp>
    </p:spTree>
    <p:extLst>
      <p:ext uri="{BB962C8B-B14F-4D97-AF65-F5344CB8AC3E}">
        <p14:creationId xmlns:p14="http://schemas.microsoft.com/office/powerpoint/2010/main" val="139250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899998"/>
          </a:xfrm>
        </p:spPr>
        <p:txBody>
          <a:bodyPr>
            <a:normAutofit/>
          </a:bodyPr>
          <a:lstStyle/>
          <a:p>
            <a:pPr algn="ctr"/>
            <a:r>
              <a:rPr lang="en-US" sz="4000" dirty="0"/>
              <a:t>Way Forward – </a:t>
            </a:r>
            <a:r>
              <a:rPr lang="en-US" altLang="zh-CN" sz="4000" dirty="0"/>
              <a:t>Scenario-B, Bi-directional (2/2)</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1800" strike="sngStrike" dirty="0">
                <a:solidFill>
                  <a:srgbClr val="FF0000"/>
                </a:solidFill>
                <a:highlight>
                  <a:srgbClr val="FFFF00"/>
                </a:highlight>
              </a:rPr>
              <a:t>FFS the benefits with bi-directional deployment compared to </a:t>
            </a:r>
            <a:r>
              <a:rPr lang="en-US" sz="1800" strike="sngStrike" dirty="0" err="1">
                <a:solidFill>
                  <a:srgbClr val="FF0000"/>
                </a:solidFill>
                <a:highlight>
                  <a:srgbClr val="FFFF00"/>
                </a:highlight>
              </a:rPr>
              <a:t>uni</a:t>
            </a:r>
            <a:r>
              <a:rPr lang="en-US" sz="1800" strike="sngStrike" dirty="0">
                <a:solidFill>
                  <a:srgbClr val="FF0000"/>
                </a:solidFill>
                <a:highlight>
                  <a:srgbClr val="FFFF00"/>
                </a:highlight>
              </a:rPr>
              <a:t>-directional deployment</a:t>
            </a:r>
          </a:p>
          <a:p>
            <a:pPr hangingPunct="0">
              <a:lnSpc>
                <a:spcPct val="100000"/>
              </a:lnSpc>
              <a:buFont typeface="Wingdings" panose="05000000000000000000" pitchFamily="2" charset="2"/>
              <a:buChar char="§"/>
            </a:pPr>
            <a:r>
              <a:rPr lang="en-US" sz="1800" dirty="0">
                <a:solidFill>
                  <a:srgbClr val="0000FF"/>
                </a:solidFill>
                <a:highlight>
                  <a:srgbClr val="FFFF00"/>
                </a:highlight>
              </a:rPr>
              <a:t>FFS the pros and cons between di-directional and </a:t>
            </a:r>
            <a:r>
              <a:rPr lang="en-US" sz="1800" dirty="0" err="1">
                <a:solidFill>
                  <a:srgbClr val="0000FF"/>
                </a:solidFill>
                <a:highlight>
                  <a:srgbClr val="FFFF00"/>
                </a:highlight>
              </a:rPr>
              <a:t>uni</a:t>
            </a:r>
            <a:r>
              <a:rPr lang="en-US" sz="1800" dirty="0">
                <a:solidFill>
                  <a:srgbClr val="0000FF"/>
                </a:solidFill>
                <a:highlight>
                  <a:srgbClr val="FFFF00"/>
                </a:highlight>
              </a:rPr>
              <a:t>-directional deployment</a:t>
            </a:r>
          </a:p>
          <a:p>
            <a:pPr hangingPunct="0">
              <a:lnSpc>
                <a:spcPct val="100000"/>
              </a:lnSpc>
              <a:buFont typeface="Wingdings" panose="05000000000000000000" pitchFamily="2" charset="2"/>
              <a:buChar char="§"/>
            </a:pPr>
            <a:r>
              <a:rPr lang="en-US" sz="1800" dirty="0"/>
              <a:t>Schemes for Bi-directional deployment: </a:t>
            </a:r>
          </a:p>
          <a:p>
            <a:pPr lvl="1" hangingPunct="0">
              <a:lnSpc>
                <a:spcPct val="100000"/>
              </a:lnSpc>
              <a:buFont typeface="Courier New" panose="02070309020205020404" pitchFamily="49" charset="0"/>
              <a:buChar char="o"/>
            </a:pPr>
            <a:r>
              <a:rPr lang="en-US" sz="1400" dirty="0"/>
              <a:t>FFS how to solve coverage issue around RRH-site for bi-directional Scenario-B. </a:t>
            </a:r>
          </a:p>
          <a:p>
            <a:pPr hangingPunct="0">
              <a:lnSpc>
                <a:spcPct val="100000"/>
              </a:lnSpc>
              <a:buFont typeface="Wingdings" panose="05000000000000000000" pitchFamily="2" charset="2"/>
              <a:buChar char="§"/>
            </a:pPr>
            <a:r>
              <a:rPr lang="en-US" sz="1800" dirty="0"/>
              <a:t>Number of Beam for bi-directional RRH deployment, Scenario-B</a:t>
            </a:r>
          </a:p>
          <a:p>
            <a:pPr lvl="1" hangingPunct="0">
              <a:lnSpc>
                <a:spcPct val="100000"/>
              </a:lnSpc>
              <a:buFont typeface="Courier New" panose="02070309020205020404" pitchFamily="49" charset="0"/>
              <a:buChar char="o"/>
            </a:pPr>
            <a:r>
              <a:rPr lang="en-US" sz="1400" dirty="0"/>
              <a:t>For scenario-B, bi-directional, RRH parameter:</a:t>
            </a:r>
          </a:p>
          <a:p>
            <a:pPr lvl="2" hangingPunct="0">
              <a:lnSpc>
                <a:spcPct val="100000"/>
              </a:lnSpc>
            </a:pPr>
            <a:r>
              <a:rPr lang="en-US" sz="1200" dirty="0"/>
              <a:t>Option-1: 1 beam per RRH panel </a:t>
            </a:r>
          </a:p>
          <a:p>
            <a:pPr lvl="2" hangingPunct="0">
              <a:lnSpc>
                <a:spcPct val="100000"/>
              </a:lnSpc>
            </a:pPr>
            <a:r>
              <a:rPr lang="en-US" sz="1200" dirty="0"/>
              <a:t>Option-2: 2 beam per RRH panel </a:t>
            </a:r>
          </a:p>
          <a:p>
            <a:pPr lvl="2" hangingPunct="0">
              <a:lnSpc>
                <a:spcPct val="100000"/>
              </a:lnSpc>
            </a:pPr>
            <a:r>
              <a:rPr lang="en-US" sz="1200" dirty="0"/>
              <a:t>Option-3: 3 beam per RRH panel </a:t>
            </a:r>
          </a:p>
          <a:p>
            <a:pPr lvl="2" hangingPunct="0">
              <a:lnSpc>
                <a:spcPct val="100000"/>
              </a:lnSpc>
            </a:pPr>
            <a:r>
              <a:rPr lang="en-US" sz="1200" dirty="0"/>
              <a:t>Option-4: 4 beam per RRH panel </a:t>
            </a:r>
          </a:p>
          <a:p>
            <a:pPr lvl="2" hangingPunct="0">
              <a:lnSpc>
                <a:spcPct val="100000"/>
              </a:lnSpc>
            </a:pPr>
            <a:r>
              <a:rPr lang="en-US" sz="12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400" dirty="0"/>
              <a:t>For scenario-B, uni-directional, UE parameter:</a:t>
            </a:r>
          </a:p>
          <a:p>
            <a:pPr lvl="2" hangingPunct="0">
              <a:lnSpc>
                <a:spcPct val="100000"/>
              </a:lnSpc>
            </a:pPr>
            <a:r>
              <a:rPr lang="en-US" sz="1200" dirty="0">
                <a:solidFill>
                  <a:srgbClr val="FF0000"/>
                </a:solidFill>
              </a:rPr>
              <a:t>Number of beam(s) per UE panel</a:t>
            </a:r>
          </a:p>
          <a:p>
            <a:pPr lvl="3" hangingPunct="0">
              <a:lnSpc>
                <a:spcPct val="100000"/>
              </a:lnSpc>
            </a:pPr>
            <a:r>
              <a:rPr lang="en-US" sz="1100" dirty="0">
                <a:solidFill>
                  <a:srgbClr val="FF0000"/>
                </a:solidFill>
              </a:rPr>
              <a:t>Option 1: 1 beam per UE panel </a:t>
            </a:r>
          </a:p>
          <a:p>
            <a:pPr lvl="3" hangingPunct="0">
              <a:lnSpc>
                <a:spcPct val="100000"/>
              </a:lnSpc>
            </a:pPr>
            <a:r>
              <a:rPr lang="en-US" sz="1100" dirty="0">
                <a:solidFill>
                  <a:srgbClr val="FF0000"/>
                </a:solidFill>
              </a:rPr>
              <a:t>Option 2: 2 beams per UE panel </a:t>
            </a:r>
          </a:p>
          <a:p>
            <a:pPr lvl="3" hangingPunct="0">
              <a:lnSpc>
                <a:spcPct val="100000"/>
              </a:lnSpc>
            </a:pPr>
            <a:r>
              <a:rPr lang="en-US" sz="1100" dirty="0">
                <a:solidFill>
                  <a:srgbClr val="00B050"/>
                </a:solidFill>
              </a:rPr>
              <a:t>Option 3: 7 beams per UE panel</a:t>
            </a:r>
            <a:endParaRPr lang="en-US" sz="1100" dirty="0">
              <a:solidFill>
                <a:srgbClr val="FF0000"/>
              </a:solidFill>
            </a:endParaRPr>
          </a:p>
          <a:p>
            <a:pPr lvl="2" hangingPunct="0">
              <a:lnSpc>
                <a:spcPct val="100000"/>
              </a:lnSpc>
            </a:pPr>
            <a:r>
              <a:rPr lang="en-US" sz="1200" dirty="0">
                <a:solidFill>
                  <a:srgbClr val="FF0000"/>
                </a:solidFill>
              </a:rPr>
              <a:t>2 panels assumed to be implemented in the UE side; </a:t>
            </a:r>
          </a:p>
          <a:p>
            <a:pPr lvl="2" hangingPunct="0">
              <a:lnSpc>
                <a:spcPct val="100000"/>
              </a:lnSpc>
            </a:pPr>
            <a:r>
              <a:rPr lang="en-US" sz="1200" dirty="0">
                <a:solidFill>
                  <a:srgbClr val="FF0000"/>
                </a:solidFill>
              </a:rPr>
              <a:t>Only the one active panel per UE can be used for </a:t>
            </a:r>
            <a:r>
              <a:rPr lang="en-US" sz="1200" dirty="0" err="1">
                <a:solidFill>
                  <a:srgbClr val="FF0000"/>
                </a:solidFill>
              </a:rPr>
              <a:t>Tx</a:t>
            </a:r>
            <a:r>
              <a:rPr lang="en-US" sz="1200" dirty="0">
                <a:solidFill>
                  <a:srgbClr val="FF0000"/>
                </a:solidFill>
              </a:rPr>
              <a:t> and Rx; and FFS whether another panel can be used for beam search </a:t>
            </a:r>
            <a:endParaRPr lang="en-US" sz="1400" dirty="0"/>
          </a:p>
          <a:p>
            <a:pPr marL="228600" lvl="1" hangingPunct="0">
              <a:lnSpc>
                <a:spcPct val="100000"/>
              </a:lnSpc>
              <a:spcBef>
                <a:spcPts val="1000"/>
              </a:spcBef>
              <a:buFont typeface="Wingdings" panose="05000000000000000000" pitchFamily="2" charset="2"/>
              <a:buChar char="§"/>
            </a:pPr>
            <a:r>
              <a:rPr lang="en-US" sz="1800" dirty="0"/>
              <a:t>Beam dwelling time for </a:t>
            </a:r>
            <a:r>
              <a:rPr lang="en-US" altLang="zh-CN" sz="1800" dirty="0"/>
              <a:t>bi</a:t>
            </a:r>
            <a:r>
              <a:rPr lang="en-US" sz="1800" dirty="0"/>
              <a:t>-directional RRH deployment, Scenario-</a:t>
            </a:r>
            <a:r>
              <a:rPr lang="en-US" altLang="zh-CN" sz="1800" dirty="0"/>
              <a:t>B</a:t>
            </a:r>
            <a:r>
              <a:rPr lang="en-US" sz="1800" dirty="0"/>
              <a:t>:</a:t>
            </a:r>
          </a:p>
          <a:p>
            <a:pPr lvl="1" hangingPunct="0">
              <a:lnSpc>
                <a:spcPct val="100000"/>
              </a:lnSpc>
              <a:buFont typeface="Courier New" panose="02070309020205020404" pitchFamily="49" charset="0"/>
              <a:buChar char="o"/>
            </a:pPr>
            <a:r>
              <a:rPr lang="en-US" sz="12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dirty="0">
                <a:solidFill>
                  <a:srgbClr val="00B0F0"/>
                </a:solidFill>
              </a:rPr>
              <a:t>FFS UE capability signaling to support </a:t>
            </a:r>
            <a:r>
              <a:rPr lang="en-US" dirty="0" err="1">
                <a:solidFill>
                  <a:srgbClr val="00B0F0"/>
                </a:solidFill>
              </a:rPr>
              <a:t>uni</a:t>
            </a:r>
            <a:r>
              <a:rPr lang="en-US" dirty="0">
                <a:solidFill>
                  <a:srgbClr val="00B0F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t>
            </a:r>
            <a:r>
              <a:rPr lang="en-US" strike="sngStrike" dirty="0">
                <a:solidFill>
                  <a:srgbClr val="00B0F0"/>
                </a:solidFill>
              </a:rPr>
              <a:t>ant</a:t>
            </a:r>
            <a:r>
              <a:rPr lang="en-US" dirty="0">
                <a:solidFill>
                  <a:srgbClr val="FF0000"/>
                </a:solidFill>
              </a:rPr>
              <a:t> </a:t>
            </a:r>
            <a:r>
              <a:rPr lang="en-US" dirty="0">
                <a:solidFill>
                  <a:srgbClr val="00B0F0"/>
                </a:solidFill>
              </a:rPr>
              <a:t>UE RRM and/or </a:t>
            </a:r>
            <a:r>
              <a:rPr lang="en-US" dirty="0" err="1">
                <a:solidFill>
                  <a:srgbClr val="FF0000"/>
                </a:solidFill>
              </a:rPr>
              <a:t>Demod</a:t>
            </a:r>
            <a:r>
              <a:rPr lang="en-US" dirty="0">
                <a:solidFill>
                  <a:srgbClr val="FF0000"/>
                </a:solidFill>
              </a:rPr>
              <a:t> </a:t>
            </a:r>
            <a:r>
              <a:rPr lang="en-US" dirty="0" smtClean="0">
                <a:solidFill>
                  <a:srgbClr val="FF0000"/>
                </a:solidFill>
              </a:rPr>
              <a:t>operation</a:t>
            </a:r>
          </a:p>
          <a:p>
            <a:pPr lvl="2" hangingPunct="0">
              <a:lnSpc>
                <a:spcPct val="110000"/>
              </a:lnSpc>
              <a:buFont typeface="Courier New" panose="02070309020205020404" pitchFamily="49" charset="0"/>
              <a:buChar char="o"/>
            </a:pPr>
            <a:r>
              <a:rPr lang="en-US" dirty="0">
                <a:solidFill>
                  <a:schemeClr val="accent4">
                    <a:lumMod val="50000"/>
                  </a:schemeClr>
                </a:solidFill>
              </a:rPr>
              <a:t>Corresponding discussion needs to be discussed in RRM and </a:t>
            </a:r>
            <a:r>
              <a:rPr lang="en-US" dirty="0" err="1">
                <a:solidFill>
                  <a:schemeClr val="accent4">
                    <a:lumMod val="50000"/>
                  </a:schemeClr>
                </a:solidFill>
              </a:rPr>
              <a:t>Demod</a:t>
            </a:r>
            <a:r>
              <a:rPr lang="en-US" dirty="0">
                <a:solidFill>
                  <a:schemeClr val="accent4">
                    <a:lumMod val="50000"/>
                  </a:schemeClr>
                </a:solidFill>
              </a:rPr>
              <a:t> session respectively. </a:t>
            </a:r>
            <a:endParaRPr lang="en-US" dirty="0">
              <a:solidFill>
                <a:schemeClr val="accent4">
                  <a:lumMod val="50000"/>
                </a:schemeClr>
              </a:solidFill>
            </a:endParaRPr>
          </a:p>
          <a:p>
            <a:pPr lvl="1" hangingPunct="0">
              <a:lnSpc>
                <a:spcPct val="110000"/>
              </a:lnSpc>
              <a:buFont typeface="Courier New" panose="02070309020205020404" pitchFamily="49" charset="0"/>
              <a:buChar char="o"/>
            </a:pPr>
            <a:r>
              <a:rPr lang="en-US" dirty="0">
                <a:solidFill>
                  <a:srgbClr val="FF0000"/>
                </a:solidFill>
              </a:rPr>
              <a:t>Other </a:t>
            </a:r>
            <a:r>
              <a:rPr lang="en-US" dirty="0" smtClean="0">
                <a:solidFill>
                  <a:schemeClr val="accent4">
                    <a:lumMod val="50000"/>
                  </a:schemeClr>
                </a:solidFill>
              </a:rPr>
              <a:t>signaling </a:t>
            </a:r>
            <a:r>
              <a:rPr lang="en-US" dirty="0" smtClean="0">
                <a:solidFill>
                  <a:srgbClr val="FF0000"/>
                </a:solidFill>
              </a:rPr>
              <a:t>options </a:t>
            </a:r>
            <a:r>
              <a:rPr lang="en-US" dirty="0">
                <a:solidFill>
                  <a:srgbClr val="FF0000"/>
                </a:solidFill>
              </a:rPr>
              <a:t>are not precluded. </a:t>
            </a:r>
            <a:endParaRPr lang="en-US" dirty="0" smtClean="0">
              <a:solidFill>
                <a:srgbClr val="FF0000"/>
              </a:solidFill>
            </a:endParaRPr>
          </a:p>
          <a:p>
            <a:pPr lvl="1" hangingPunct="0">
              <a:lnSpc>
                <a:spcPct val="110000"/>
              </a:lnSpc>
              <a:buFont typeface="Courier New" panose="02070309020205020404" pitchFamily="49" charset="0"/>
              <a:buChar char="o"/>
            </a:pPr>
            <a:endParaRPr lang="en-US" dirty="0">
              <a:solidFill>
                <a:srgbClr val="FF0000"/>
              </a:solidFill>
            </a:endParaRPr>
          </a:p>
          <a:p>
            <a:pPr marL="457200" lvl="1" indent="0" hangingPunct="0">
              <a:lnSpc>
                <a:spcPct val="110000"/>
              </a:lnSpc>
              <a:buNone/>
            </a:pPr>
            <a:endParaRPr lang="en-US" dirty="0">
              <a:solidFill>
                <a:srgbClr val="FF0000"/>
              </a:solidFill>
            </a:endParaRP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a:t>
            </a:r>
            <a:r>
              <a:rPr lang="en-US" sz="1800" strike="sngStrike" dirty="0">
                <a:solidFill>
                  <a:srgbClr val="FF0000"/>
                </a:solidFill>
              </a:rPr>
              <a:t>to consider </a:t>
            </a:r>
            <a:r>
              <a:rPr lang="en-US" sz="1800" dirty="0">
                <a:solidFill>
                  <a:srgbClr val="0000FF"/>
                </a:solidFill>
              </a:rPr>
              <a:t>can study </a:t>
            </a:r>
            <a:r>
              <a:rPr lang="en-US" sz="1800" dirty="0">
                <a:solidFill>
                  <a:srgbClr val="FF0000"/>
                </a:solidFill>
              </a:rPr>
              <a:t>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a:t>
            </a:r>
            <a:r>
              <a:rPr lang="en-US" sz="1600" strike="sngStrike" dirty="0">
                <a:solidFill>
                  <a:srgbClr val="FF0000"/>
                </a:solidFill>
              </a:rPr>
              <a:t>considered</a:t>
            </a:r>
            <a:r>
              <a:rPr lang="en-US" sz="1600" dirty="0">
                <a:solidFill>
                  <a:srgbClr val="FF0000"/>
                </a:solidFill>
              </a:rPr>
              <a:t> </a:t>
            </a:r>
            <a:r>
              <a:rPr lang="en-US" sz="1600" dirty="0">
                <a:solidFill>
                  <a:srgbClr val="0000FF"/>
                </a:solidFill>
              </a:rPr>
              <a:t>studied</a:t>
            </a:r>
            <a:r>
              <a:rPr lang="en-US" sz="1600" dirty="0">
                <a:solidFill>
                  <a:srgbClr val="FF0000"/>
                </a:solidFill>
              </a:rPr>
              <a:t>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0000FF"/>
                </a:solidFill>
              </a:rPr>
              <a:t>FFS the necessity, and if necessary how </a:t>
            </a:r>
            <a:r>
              <a:rPr lang="en-US" sz="1800" strike="sngStrike" dirty="0">
                <a:solidFill>
                  <a:srgbClr val="7030A0"/>
                </a:solidFill>
              </a:rPr>
              <a:t>the ways</a:t>
            </a:r>
            <a:r>
              <a:rPr lang="en-US" sz="1800" dirty="0">
                <a:solidFill>
                  <a:srgbClr val="7030A0"/>
                </a:solidFill>
              </a:rPr>
              <a:t>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14</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 xmlns:a16="http://schemas.microsoft.com/office/drawing/2014/main" val="20000"/>
                    </a:ext>
                  </a:extLst>
                </a:gridCol>
                <a:gridCol w="5943600">
                  <a:extLst>
                    <a:ext uri="{9D8B030D-6E8A-4147-A177-3AD203B41FA5}">
                      <a16:colId xmlns="" xmlns:a16="http://schemas.microsoft.com/office/drawing/2014/main" val="20001"/>
                    </a:ext>
                  </a:extLst>
                </a:gridCol>
                <a:gridCol w="3312264">
                  <a:extLst>
                    <a:ext uri="{9D8B030D-6E8A-4147-A177-3AD203B41FA5}">
                      <a16:colId xmlns=""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aa-ET" sz="2000" dirty="0">
                <a:solidFill>
                  <a:srgbClr val="0070C0"/>
                </a:solidFill>
              </a:rPr>
              <a:t>Option 1: </a:t>
            </a:r>
            <a:r>
              <a:rPr lang="en-US" sz="2000" dirty="0"/>
              <a:t>Only DPS transmission mode considered for FR2 HST</a:t>
            </a:r>
            <a:endParaRPr lang="aa-ET"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aa-ET" sz="1400" strike="sngStrike" dirty="0">
              <a:solidFill>
                <a:srgbClr val="0070C0"/>
              </a:solidFill>
            </a:endParaRPr>
          </a:p>
          <a:p>
            <a:pPr lvl="1" hangingPunct="0">
              <a:lnSpc>
                <a:spcPct val="110000"/>
              </a:lnSpc>
              <a:buFont typeface="Courier New" panose="02070309020205020404" pitchFamily="49" charset="0"/>
              <a:buChar char="o"/>
            </a:pPr>
            <a:r>
              <a:rPr lang="aa-ET"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aa-ET" dirty="0">
              <a:solidFill>
                <a:srgbClr val="FF0000"/>
              </a:solidFill>
            </a:endParaRPr>
          </a:p>
          <a:p>
            <a:pPr lvl="2" hangingPunct="0">
              <a:lnSpc>
                <a:spcPct val="110000"/>
              </a:lnSpc>
            </a:pPr>
            <a:endParaRPr lang="aa-ET" sz="2800" dirty="0">
              <a:solidFill>
                <a:srgbClr val="FF0000"/>
              </a:solidFill>
            </a:endParaRPr>
          </a:p>
          <a:p>
            <a:pPr hangingPunct="0">
              <a:buFont typeface="Wingdings" panose="05000000000000000000" pitchFamily="2" charset="2"/>
              <a:buChar char="§"/>
            </a:pPr>
            <a:r>
              <a:rPr lang="aa-ET" sz="2400" dirty="0">
                <a:solidFill>
                  <a:srgbClr val="0070C0"/>
                </a:solidFill>
              </a:rPr>
              <a:t>Uni-directional </a:t>
            </a:r>
            <a:r>
              <a:rPr lang="aa-ET" sz="2400" dirty="0" smtClean="0">
                <a:solidFill>
                  <a:srgbClr val="0070C0"/>
                </a:solidFill>
              </a:rPr>
              <a:t>operation</a:t>
            </a:r>
            <a:r>
              <a:rPr lang="en-US" sz="2400" dirty="0" smtClean="0">
                <a:solidFill>
                  <a:srgbClr val="0070C0"/>
                </a:solidFill>
              </a:rPr>
              <a:t>: </a:t>
            </a:r>
            <a:r>
              <a:rPr lang="en-US" sz="2400" dirty="0" smtClean="0">
                <a:solidFill>
                  <a:srgbClr val="FF0000"/>
                </a:solidFill>
              </a:rPr>
              <a:t>to update Note in previous WF (R4-2103240)</a:t>
            </a:r>
            <a:endParaRPr lang="en-US" sz="2400" dirty="0">
              <a:solidFill>
                <a:srgbClr val="FF0000"/>
              </a:solidFill>
            </a:endParaRPr>
          </a:p>
          <a:p>
            <a:pPr lvl="1" hangingPunct="0">
              <a:lnSpc>
                <a:spcPct val="100000"/>
              </a:lnSpc>
              <a:buFont typeface="Courier New" panose="02070309020205020404" pitchFamily="49" charset="0"/>
              <a:buChar char="o"/>
            </a:pPr>
            <a:r>
              <a:rPr lang="aa-ET"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lnSpcReduction="1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r>
              <a:rPr lang="en-US" strike="sngStrike" dirty="0" smtClean="0">
                <a:solidFill>
                  <a:srgbClr val="FF0000"/>
                </a:solidFill>
              </a:rPr>
              <a:t>Intel: </a:t>
            </a:r>
          </a:p>
          <a:p>
            <a:pPr lvl="2" hangingPunct="0">
              <a:lnSpc>
                <a:spcPct val="110000"/>
              </a:lnSpc>
              <a:buFont typeface="Courier New" panose="02070309020205020404" pitchFamily="49" charset="0"/>
              <a:buChar char="o"/>
            </a:pPr>
            <a:r>
              <a:rPr lang="en-US" strike="sngStrike" dirty="0" smtClean="0">
                <a:solidFill>
                  <a:srgbClr val="FF0000"/>
                </a:solidFill>
              </a:rPr>
              <a:t>Suggest to change on last bullet of the agreement to: </a:t>
            </a:r>
          </a:p>
          <a:p>
            <a:pPr lvl="3" hangingPunct="0">
              <a:lnSpc>
                <a:spcPct val="110000"/>
              </a:lnSpc>
              <a:buFont typeface="Courier New" panose="02070309020205020404" pitchFamily="49" charset="0"/>
              <a:buChar char="o"/>
            </a:pPr>
            <a:r>
              <a:rPr lang="en-US" strike="sngStrike" dirty="0">
                <a:solidFill>
                  <a:srgbClr val="FF0000"/>
                </a:solidFill>
              </a:rPr>
              <a:t>“Only the one active panel per UE can be used for </a:t>
            </a:r>
            <a:r>
              <a:rPr lang="en-US" strike="sngStrike" dirty="0" err="1">
                <a:solidFill>
                  <a:srgbClr val="FF0000"/>
                </a:solidFill>
              </a:rPr>
              <a:t>Tx</a:t>
            </a:r>
            <a:r>
              <a:rPr lang="en-US" strike="sngStrike" dirty="0">
                <a:solidFill>
                  <a:srgbClr val="FF0000"/>
                </a:solidFill>
              </a:rPr>
              <a:t> and Rx; and FFS further discuss in RRM session whether another panel can be used for beam </a:t>
            </a:r>
            <a:r>
              <a:rPr lang="en-US" strike="sngStrike" dirty="0" smtClean="0">
                <a:solidFill>
                  <a:srgbClr val="FF0000"/>
                </a:solidFill>
              </a:rPr>
              <a:t>search. ”</a:t>
            </a:r>
          </a:p>
          <a:p>
            <a:pPr lvl="2" hangingPunct="0">
              <a:lnSpc>
                <a:spcPct val="110000"/>
              </a:lnSpc>
              <a:buFont typeface="Courier New" panose="02070309020205020404" pitchFamily="49" charset="0"/>
              <a:buChar char="o"/>
            </a:pPr>
            <a:endParaRPr lang="en-US"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a:t>
            </a:r>
            <a:r>
              <a:rPr lang="en-US" sz="2000" strike="sngStrike" dirty="0">
                <a:solidFill>
                  <a:srgbClr val="FF0000"/>
                </a:solidFill>
              </a:rPr>
              <a:t>(nearest) </a:t>
            </a:r>
            <a:r>
              <a:rPr lang="en-US" sz="2000" dirty="0">
                <a:solidFill>
                  <a:srgbClr val="00B050"/>
                </a:solidFill>
              </a:rPr>
              <a:t>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aa-ET" sz="2000" dirty="0">
                <a:solidFill>
                  <a:srgbClr val="FF0000"/>
                </a:solidFill>
              </a:rPr>
              <a:t> </a:t>
            </a:r>
            <a:r>
              <a:rPr lang="en-US" sz="2000" dirty="0">
                <a:solidFill>
                  <a:srgbClr val="0070C0"/>
                </a:solidFill>
              </a:rPr>
              <a:t>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strike="sngStrike" dirty="0" err="1"/>
              <a:t>Ds_offset</a:t>
            </a:r>
            <a:r>
              <a:rPr lang="en-US" sz="1800" strike="sngStrike"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aa-ET" sz="2000" dirty="0">
                <a:solidFill>
                  <a:srgbClr val="FF0000"/>
                </a:solidFill>
              </a:rPr>
              <a:t> </a:t>
            </a:r>
            <a:r>
              <a:rPr lang="aa-ET" sz="2000" dirty="0">
                <a:solidFill>
                  <a:srgbClr val="0070C0"/>
                </a:solidFill>
              </a:rPr>
              <a:t>might</a:t>
            </a:r>
            <a:r>
              <a:rPr lang="en-US" sz="2000" dirty="0">
                <a:solidFill>
                  <a:srgbClr val="FF0000"/>
                </a:solidFill>
              </a:rPr>
              <a:t> lead</a:t>
            </a:r>
            <a:r>
              <a:rPr lang="aa-ET"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850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Candidate schemes for Bi-directional deployment for further analysis: </a:t>
            </a:r>
          </a:p>
          <a:p>
            <a:pPr lvl="2" hangingPunct="0">
              <a:lnSpc>
                <a:spcPct val="110000"/>
              </a:lnSpc>
              <a:buFont typeface="Courier New" panose="02070309020205020404" pitchFamily="49" charset="0"/>
              <a:buChar char="o"/>
            </a:pPr>
            <a:r>
              <a:rPr lang="en-US" sz="1600" dirty="0" smtClean="0">
                <a:solidFill>
                  <a:srgbClr val="FF0000"/>
                </a:solidFill>
              </a:rPr>
              <a:t>In some companies’ contributions, </a:t>
            </a:r>
            <a:r>
              <a:rPr lang="en-US" sz="1600" dirty="0" smtClean="0"/>
              <a:t>two </a:t>
            </a:r>
            <a:r>
              <a:rPr lang="en-US" sz="1600" dirty="0"/>
              <a:t>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5AIRPNAIUNRU-1328258698-3903</_dlc_DocId>
    <_dlc_DocIdUrl xmlns="71c5aaf6-e6ce-465b-b873-5148d2a4c105">
      <Url>https://nokia.sharepoint.com/sites/c5g/5gradio/_layouts/15/DocIdRedir.aspx?ID=5AIRPNAIUNRU-1328258698-3903</Url>
      <Description>5AIRPNAIUNRU-1328258698-3903</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3FF41F-E1EB-420C-836A-0E1577FF5470}">
  <ds:schemaRefs>
    <ds:schemaRef ds:uri="http://schemas.microsoft.com/sharepoint/events"/>
  </ds:schemaRefs>
</ds:datastoreItem>
</file>

<file path=customXml/itemProps2.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3.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E1B3663-A248-4EC8-9851-C27F3ACDF604}">
  <ds:schemaRef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6aed8e-0313-4d17-80ff-d0e5da4931c5"/>
    <ds:schemaRef ds:uri="3b34c8f0-1ef5-4d1e-bb66-517ce7fe7356"/>
    <ds:schemaRef ds:uri="http://www.w3.org/XML/1998/namespace"/>
    <ds:schemaRef ds:uri="http://purl.org/dc/dcmitype/"/>
  </ds:schemaRefs>
</ds:datastoreItem>
</file>

<file path=customXml/itemProps5.xml><?xml version="1.0" encoding="utf-8"?>
<ds:datastoreItem xmlns:ds="http://schemas.openxmlformats.org/officeDocument/2006/customXml" ds:itemID="{54069BF6-9249-4FD7-BABD-389EAD9127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11151</TotalTime>
  <Words>2168</Words>
  <Application>Microsoft Office PowerPoint</Application>
  <PresentationFormat>Widescreen</PresentationFormat>
  <Paragraphs>279</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MS Mincho</vt:lpstr>
      <vt:lpstr>等线</vt:lpstr>
      <vt:lpstr>宋体</vt:lpstr>
      <vt:lpstr>宋体</vt: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 (1/2)</vt:lpstr>
      <vt:lpstr>Way Forward – Scenario-B, Bi-directional (2/2)</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Jackson Wang (Samsung)</cp:lastModifiedBy>
  <cp:revision>464</cp:revision>
  <dcterms:created xsi:type="dcterms:W3CDTF">2017-01-18T06:26:21Z</dcterms:created>
  <dcterms:modified xsi:type="dcterms:W3CDTF">2021-04-19T16:47:44Z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363de20a-94b3-4621-8d3c-30d42665fc0d</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1617967587</vt:lpwstr>
  </property>
</Properties>
</file>