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comments/comment3.xml" ContentType="application/vnd.openxmlformats-officedocument.presentationml.comments+xml"/>
  <Override PartName="/ppt/notesSlides/notesSlide6.xml" ContentType="application/vnd.openxmlformats-officedocument.presentationml.notesSlide+xml"/>
  <Override PartName="/ppt/comments/comment4.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5.xml" ContentType="application/vnd.openxmlformats-officedocument.presentationml.comments+xml"/>
  <Override PartName="/ppt/notesSlides/notesSlide10.xml" ContentType="application/vnd.openxmlformats-officedocument.presentationml.notesSlide+xml"/>
  <Override PartName="/ppt/comments/comment6.xml" ContentType="application/vnd.openxmlformats-officedocument.presentationml.comments+xml"/>
  <Override PartName="/ppt/notesSlides/notesSlide11.xml" ContentType="application/vnd.openxmlformats-officedocument.presentationml.notesSlide+xml"/>
  <Override PartName="/ppt/comments/comment7.xml" ContentType="application/vnd.openxmlformats-officedocument.presentationml.comments+xml"/>
  <Override PartName="/ppt/notesSlides/notesSlide12.xml" ContentType="application/vnd.openxmlformats-officedocument.presentationml.notesSlide+xml"/>
  <Override PartName="/ppt/comments/comment8.xml" ContentType="application/vnd.openxmlformats-officedocument.presentationml.comments+xml"/>
  <Override PartName="/ppt/notesSlides/notesSlide13.xml" ContentType="application/vnd.openxmlformats-officedocument.presentationml.notesSlide+xml"/>
  <Override PartName="/ppt/comments/comment9.xml" ContentType="application/vnd.openxmlformats-officedocument.presentationml.comments+xml"/>
  <Override PartName="/ppt/notesSlides/notesSlide14.xml" ContentType="application/vnd.openxmlformats-officedocument.presentationml.notesSlide+xml"/>
  <Override PartName="/ppt/comments/comment10.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23"/>
  </p:notesMasterIdLst>
  <p:sldIdLst>
    <p:sldId id="256" r:id="rId7"/>
    <p:sldId id="274" r:id="rId8"/>
    <p:sldId id="279" r:id="rId9"/>
    <p:sldId id="280" r:id="rId10"/>
    <p:sldId id="281" r:id="rId11"/>
    <p:sldId id="283" r:id="rId12"/>
    <p:sldId id="282" r:id="rId13"/>
    <p:sldId id="284" r:id="rId14"/>
    <p:sldId id="285" r:id="rId15"/>
    <p:sldId id="290" r:id="rId16"/>
    <p:sldId id="286" r:id="rId17"/>
    <p:sldId id="287" r:id="rId18"/>
    <p:sldId id="288" r:id="rId19"/>
    <p:sldId id="289" r:id="rId20"/>
    <p:sldId id="278" r:id="rId21"/>
    <p:sldId id="26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Chapman" initials="TC" lastIdx="6" clrIdx="0">
    <p:extLst>
      <p:ext uri="{19B8F6BF-5375-455C-9EA6-DF929625EA0E}">
        <p15:presenceInfo xmlns:p15="http://schemas.microsoft.com/office/powerpoint/2012/main" userId="S::thomas.chapman@ericsson.com::62f56abd-8013-406a-a5cf-528bee683f35" providerId="AD"/>
      </p:ext>
    </p:extLst>
  </p:cmAuthor>
  <p:cmAuthor id="2" name="Intel" initials="i" lastIdx="5" clrIdx="1">
    <p:extLst>
      <p:ext uri="{19B8F6BF-5375-455C-9EA6-DF929625EA0E}">
        <p15:presenceInfo xmlns:p15="http://schemas.microsoft.com/office/powerpoint/2012/main" userId="Intel" providerId="None"/>
      </p:ext>
    </p:extLst>
  </p:cmAuthor>
  <p:cmAuthor id="3" name="Nokia" initials="Nokia" lastIdx="6" clrIdx="2">
    <p:extLst>
      <p:ext uri="{19B8F6BF-5375-455C-9EA6-DF929625EA0E}">
        <p15:presenceInfo xmlns:p15="http://schemas.microsoft.com/office/powerpoint/2012/main" userId="Nokia" providerId="None"/>
      </p:ext>
    </p:extLst>
  </p:cmAuthor>
  <p:cmAuthor id="4" name="Huawei" initials="HW" lastIdx="5" clrIdx="3">
    <p:extLst>
      <p:ext uri="{19B8F6BF-5375-455C-9EA6-DF929625EA0E}">
        <p15:presenceInfo xmlns:p15="http://schemas.microsoft.com/office/powerpoint/2012/main" userId="Huaw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12" autoAdjust="0"/>
    <p:restoredTop sz="95394" autoAdjust="0"/>
  </p:normalViewPr>
  <p:slideViewPr>
    <p:cSldViewPr snapToGrid="0">
      <p:cViewPr varScale="1">
        <p:scale>
          <a:sx n="79" d="100"/>
          <a:sy n="79" d="100"/>
        </p:scale>
        <p:origin x="77" y="216"/>
      </p:cViewPr>
      <p:guideLst>
        <p:guide orient="horz" pos="2160"/>
        <p:guide pos="3840"/>
      </p:guideLst>
    </p:cSldViewPr>
  </p:slideViewPr>
  <p:notesTextViewPr>
    <p:cViewPr>
      <p:scale>
        <a:sx n="66" d="100"/>
        <a:sy n="66"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rov, Dmitry (Nokia - FI/Espoo)" userId="e0f276f4-a4cb-4540-8cef-44a57418306b" providerId="ADAL" clId="{F2F1B4E8-3908-4692-A044-05114EC22665}"/>
    <pc:docChg chg="modSld">
      <pc:chgData name="Petrov, Dmitry (Nokia - FI/Espoo)" userId="e0f276f4-a4cb-4540-8cef-44a57418306b" providerId="ADAL" clId="{F2F1B4E8-3908-4692-A044-05114EC22665}" dt="2021-04-19T14:21:17.055" v="14" actId="207"/>
      <pc:docMkLst>
        <pc:docMk/>
      </pc:docMkLst>
      <pc:sldChg chg="modSp mod">
        <pc:chgData name="Petrov, Dmitry (Nokia - FI/Espoo)" userId="e0f276f4-a4cb-4540-8cef-44a57418306b" providerId="ADAL" clId="{F2F1B4E8-3908-4692-A044-05114EC22665}" dt="2021-04-19T14:21:17.055" v="14" actId="207"/>
        <pc:sldMkLst>
          <pc:docMk/>
          <pc:sldMk cId="1244035198" sldId="287"/>
        </pc:sldMkLst>
        <pc:spChg chg="mod">
          <ac:chgData name="Petrov, Dmitry (Nokia - FI/Espoo)" userId="e0f276f4-a4cb-4540-8cef-44a57418306b" providerId="ADAL" clId="{F2F1B4E8-3908-4692-A044-05114EC22665}" dt="2021-04-19T14:21:17.055" v="14" actId="207"/>
          <ac:spMkLst>
            <pc:docMk/>
            <pc:sldMk cId="1244035198" sldId="287"/>
            <ac:spMk id="4"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3" dt="2021-04-18T16:26:24.242" idx="1">
    <p:pos x="4506" y="2568"/>
    <p:text>In our opinion, JT/Full-SFN scheme cannot be excluded completely fro HST FR2 due to its benefits. We also can agree to keep FFS: the use of JT/Full-SFN for HST FR2.</p:text>
    <p:extLst>
      <p:ext uri="{C676402C-5697-4E1C-873F-D02D1690AC5C}">
        <p15:threadingInfo xmlns:p15="http://schemas.microsoft.com/office/powerpoint/2012/main" timeZoneBias="-180"/>
      </p:ext>
    </p:extLst>
  </p:cm>
  <p:cm authorId="3" dt="2021-04-18T17:51:50.977" idx="2">
    <p:pos x="7136" y="3320"/>
    <p:text>We think that it is importatnt to update the Note on the uni-directional operatoin that was not corect in the previous WF. Taking into account that there is an agreement that that "CPE to be equipped with two panels pointed forward and backward along the track", the explanation about another RRH panel is not needed.</p:text>
    <p:extLst>
      <p:ext uri="{C676402C-5697-4E1C-873F-D02D1690AC5C}">
        <p15:threadingInfo xmlns:p15="http://schemas.microsoft.com/office/powerpoint/2012/main" timeZoneBias="-18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2" dt="2021-04-16T21:25:44.330" idx="4">
    <p:pos x="3781" y="2469"/>
    <p:text>We still have concerns on that. We agree that the requirements should be defined for roof-mounted CPEs only. But in real network there can be other FR2 devices in the train. Typical placement of handheld devices in the train is near the windows. The penetration loss for windows is not so crucial, so they may be able to connect to the network. How will the network recognize them and differentiate from CPEs without any capability signalling?</p:text>
    <p:extLst>
      <p:ext uri="{C676402C-5697-4E1C-873F-D02D1690AC5C}">
        <p15:threadingInfo xmlns:p15="http://schemas.microsoft.com/office/powerpoint/2012/main" timeZoneBias="-180"/>
      </p:ext>
    </p:extLst>
  </p:cm>
  <p:cm authorId="2" dt="2021-04-19T13:32:12.035" idx="5">
    <p:pos x="4984" y="1815"/>
    <p:text>As we mentioned in the comment above, even though there are no LOW-SPEED NON-HST UEs in the network, FR2 UEs (like handheld devices) can still be present IN THE TRAIN and can connect to the network. 
We don't have such term as "roof-mounted CPE" in the spec so the ways to differentiate such UEs from other FR2 UEs need to be clarified. The most straightforward way is to define UE capability for HST FR2 support. Or if it is some cell barring mechanism, it shoiuld also be clarified and mentioned in WF.</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04-16T20:49:39.539" idx="1">
    <p:pos x="7420" y="2408"/>
    <p:text>We expect that the use of the second panel in uni-directional deployment is a corner case: CPE needs to use it for beam search only when it enters the network or deployment suddenly changes it's direction of service. 
We see that it is RRM related issue. RRM session already has discussion on how to handle cases which are not typical for HST FR2 CPE (e.g. IDLE mode, DRX mode). We think that the the issue of the number of panels for beam search can also be further discussed in RRM session.
Suggest to send current agreement to RRM session as it is</p:text>
    <p:extLst mod="1">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3" dt="2021-04-18T18:28:27.692" idx="4">
    <p:pos x="7072" y="1434"/>
    <p:text>In our opinion, Ds_offset value can be discussed only in terms of channle model for perfromance requirements.  RRH switching point cannot be defined as a part of deployment. It is result of deployment that also depend on a lagre number of many other factors.</p:text>
    <p:extLst>
      <p:ext uri="{C676402C-5697-4E1C-873F-D02D1690AC5C}">
        <p15:threadingInfo xmlns:p15="http://schemas.microsoft.com/office/powerpoint/2012/main" timeZoneBias="-180"/>
      </p:ext>
    </p:extLst>
  </p:cm>
  <p:cm authorId="4" dt="2021-04-19T20:10:21.002" idx="1">
    <p:pos x="3462" y="1895"/>
    <p:text>Ds_offset value is FFS, no need to limit to the specific range.</p:text>
    <p:extLst>
      <p:ext uri="{C676402C-5697-4E1C-873F-D02D1690AC5C}">
        <p15:threadingInfo xmlns:p15="http://schemas.microsoft.com/office/powerpoint/2012/main" timeZoneBias="-4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4-16T17:22:22.951" idx="1">
    <p:pos x="2248" y="2394"/>
    <p:text>We have agreed to assume Ds = 700m for this work. If another scenario with smaller Ds is to be considered, then it should be proposed and added to the list of scenarios</p:text>
    <p:extLst>
      <p:ext uri="{C676402C-5697-4E1C-873F-D02D1690AC5C}">
        <p15:threadingInfo xmlns:p15="http://schemas.microsoft.com/office/powerpoint/2012/main" timeZoneBias="-120"/>
      </p:ext>
    </p:extLst>
  </p:cm>
  <p:cm authorId="1" dt="2021-04-16T17:23:46.704" idx="2">
    <p:pos x="6454" y="1534"/>
    <p:text>We haven't seen this. The neighbour cell coverage is good for all of the H0 distance in our modelling. So we do not think that the WF should state that there is such a lack of coverage</p:text>
    <p:extLst mod="1">
      <p:ext uri="{C676402C-5697-4E1C-873F-D02D1690AC5C}">
        <p15:threadingInfo xmlns:p15="http://schemas.microsoft.com/office/powerpoint/2012/main" timeZoneBias="-120"/>
      </p:ext>
    </p:extLst>
  </p:cm>
  <p:cm authorId="3" dt="2021-04-18T18:11:01.413" idx="3">
    <p:pos x="6454" y="1630"/>
    <p:text>Agree with Ericsson. We do not oberve Handover issue in uni-direction Scenario A. Good coverage can be easily observed from the propogation maps. HO does not need to happen in the area next to the RRH site (CID=2).</p:text>
    <p:extLst mod="1">
      <p:ext uri="{C676402C-5697-4E1C-873F-D02D1690AC5C}">
        <p15:threadingInfo xmlns:p15="http://schemas.microsoft.com/office/powerpoint/2012/main" timeZoneBias="-180">
          <p15:parentCm authorId="1" idx="2"/>
        </p15:threadingInfo>
      </p:ext>
    </p:extLst>
  </p:cm>
  <p:cm authorId="1" dt="2021-04-16T17:26:00.540" idx="3">
    <p:pos x="926" y="2227"/>
    <p:text>We have not seen any handover issue; so there should first be a confirmation if an issue exists before discussing how to resolve it.</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6T21:12:28.020" idx="2">
    <p:pos x="6765" y="2702"/>
    <p:text>Same comment as for Scenario-A:
We expect that the use of the second panel in uni-directional deployment is a corner case: CPE needs to use it for beam search only when it enters the network or deployment suddenly changes it's direction of service. 
We see that it is RRM related issue. RRM session already has discussion on how to handle cases which are not typical for HST FR2 CPE (e.g. IDLE mode, DRX mode). We think that the the issue of the number of panels for beam search can also be further discussed in RRM session.
Suggest to send current agreement to RRM session as it is</p:text>
    <p:extLst>
      <p:ext uri="{C676402C-5697-4E1C-873F-D02D1690AC5C}">
        <p15:threadingInfo xmlns:p15="http://schemas.microsoft.com/office/powerpoint/2012/main" timeZoneBias="-180"/>
      </p:ext>
    </p:extLst>
  </p:cm>
  <p:cm authorId="3" dt="2021-04-18T18:31:27.914" idx="5">
    <p:pos x="5268" y="3231"/>
    <p:text>Same comment as in scednario A.</p:text>
    <p:extLst>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4" dt="2021-04-19T19:12:01.999" idx="3">
    <p:pos x="5213" y="910"/>
    <p:text>whether the coverage is an issue or not is dependent on the specific deployment scheme</p:text>
    <p:extLst>
      <p:ext uri="{C676402C-5697-4E1C-873F-D02D1690AC5C}">
        <p15:threadingInfo xmlns:p15="http://schemas.microsoft.com/office/powerpoint/2012/main" timeZoneBias="-4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1-04-16T17:28:31.978" idx="4">
    <p:pos x="6478" y="764"/>
    <p:text>We are also not yet convinced of the benefits of bi-directional for scenario B (but realize that there may be more likelihood of benefits than scenario A). The benefits should be confirmed.</p:text>
    <p:extLst>
      <p:ext uri="{C676402C-5697-4E1C-873F-D02D1690AC5C}">
        <p15:threadingInfo xmlns:p15="http://schemas.microsoft.com/office/powerpoint/2012/main" timeZoneBias="-120"/>
      </p:ext>
    </p:extLst>
  </p:cm>
  <p:cm authorId="4" dt="2021-04-19T20:55:52.530" idx="4">
    <p:pos x="5172" y="806"/>
    <p:text>As per our analysis, there is some benefits for bi-directional deployment comparing to uni-directional deployment.</p:text>
    <p:extLst>
      <p:ext uri="{C676402C-5697-4E1C-873F-D02D1690AC5C}">
        <p15:threadingInfo xmlns:p15="http://schemas.microsoft.com/office/powerpoint/2012/main" timeZoneBias="-480"/>
      </p:ext>
    </p:extLst>
  </p:cm>
  <p:cm authorId="4" dt="2021-04-19T20:56:09.795" idx="5">
    <p:pos x="5172" y="902"/>
    <p:text>e.g. There is larger timing jump when UE performs beam switching that is a very serious issue that needs to be handled for Uni-directional.</p:text>
    <p:extLst>
      <p:ext uri="{C676402C-5697-4E1C-873F-D02D1690AC5C}">
        <p15:threadingInfo xmlns:p15="http://schemas.microsoft.com/office/powerpoint/2012/main" timeZoneBias="-480">
          <p15:parentCm authorId="4" idx="4"/>
        </p15:threadingInfo>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3" dt="2021-04-18T18:32:45.491" idx="6">
    <p:pos x="6943" y="763"/>
    <p:text>Exacrly the same issues are already in discussion in the RRM thread. It will only add confusion if similar discussions continues in two different treads. We propose to focus only on the Demod aspect here.</p:text>
    <p:extLst>
      <p:ext uri="{C676402C-5697-4E1C-873F-D02D1690AC5C}">
        <p15:threadingInfo xmlns:p15="http://schemas.microsoft.com/office/powerpoint/2012/main" timeZoneBias="-18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1-04-16T17:30:58.363" idx="6">
    <p:pos x="1003" y="3993"/>
    <p:text>It is not so obvious where this ISI comes from if we do not have JT ? So reworded to firstly check whether there is a scenario with ISI. There is a need to deal with propagation delay changes for uni-directional.</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503E3-20A9-4D50-BE71-C5D0E0A6570F}" type="datetimeFigureOut">
              <a:rPr lang="zh-CN" altLang="en-US" smtClean="0"/>
              <a:t>2021/4/19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0B1468-B2A1-4F1F-A5ED-0426202DE1D6}" type="slidenum">
              <a:rPr lang="zh-CN" altLang="en-US" smtClean="0"/>
              <a:t>‹#›</a:t>
            </a:fld>
            <a:endParaRPr lang="zh-CN" altLang="en-US"/>
          </a:p>
        </p:txBody>
      </p:sp>
    </p:spTree>
    <p:extLst>
      <p:ext uri="{BB962C8B-B14F-4D97-AF65-F5344CB8AC3E}">
        <p14:creationId xmlns:p14="http://schemas.microsoft.com/office/powerpoint/2010/main" val="3728393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0B1468-B2A1-4F1F-A5ED-0426202DE1D6}" type="slidenum">
              <a:rPr lang="zh-CN" altLang="en-US" smtClean="0"/>
              <a:t>1</a:t>
            </a:fld>
            <a:endParaRPr lang="zh-CN" altLang="en-US"/>
          </a:p>
        </p:txBody>
      </p:sp>
    </p:spTree>
    <p:extLst>
      <p:ext uri="{BB962C8B-B14F-4D97-AF65-F5344CB8AC3E}">
        <p14:creationId xmlns:p14="http://schemas.microsoft.com/office/powerpoint/2010/main" val="2213544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10</a:t>
            </a:fld>
            <a:endParaRPr lang="zh-CN" altLang="en-US"/>
          </a:p>
        </p:txBody>
      </p:sp>
    </p:spTree>
    <p:extLst>
      <p:ext uri="{BB962C8B-B14F-4D97-AF65-F5344CB8AC3E}">
        <p14:creationId xmlns:p14="http://schemas.microsoft.com/office/powerpoint/2010/main" val="23090754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11</a:t>
            </a:fld>
            <a:endParaRPr lang="zh-CN" altLang="en-US"/>
          </a:p>
        </p:txBody>
      </p:sp>
    </p:spTree>
    <p:extLst>
      <p:ext uri="{BB962C8B-B14F-4D97-AF65-F5344CB8AC3E}">
        <p14:creationId xmlns:p14="http://schemas.microsoft.com/office/powerpoint/2010/main" val="103078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12</a:t>
            </a:fld>
            <a:endParaRPr lang="zh-CN" altLang="en-US"/>
          </a:p>
        </p:txBody>
      </p:sp>
    </p:spTree>
    <p:extLst>
      <p:ext uri="{BB962C8B-B14F-4D97-AF65-F5344CB8AC3E}">
        <p14:creationId xmlns:p14="http://schemas.microsoft.com/office/powerpoint/2010/main" val="3410571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13</a:t>
            </a:fld>
            <a:endParaRPr lang="zh-CN" altLang="en-US"/>
          </a:p>
        </p:txBody>
      </p:sp>
    </p:spTree>
    <p:extLst>
      <p:ext uri="{BB962C8B-B14F-4D97-AF65-F5344CB8AC3E}">
        <p14:creationId xmlns:p14="http://schemas.microsoft.com/office/powerpoint/2010/main" val="36995602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14</a:t>
            </a:fld>
            <a:endParaRPr lang="zh-CN" altLang="en-US"/>
          </a:p>
        </p:txBody>
      </p:sp>
    </p:spTree>
    <p:extLst>
      <p:ext uri="{BB962C8B-B14F-4D97-AF65-F5344CB8AC3E}">
        <p14:creationId xmlns:p14="http://schemas.microsoft.com/office/powerpoint/2010/main" val="250535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2</a:t>
            </a:fld>
            <a:endParaRPr lang="zh-CN" altLang="en-US"/>
          </a:p>
        </p:txBody>
      </p:sp>
    </p:spTree>
    <p:extLst>
      <p:ext uri="{BB962C8B-B14F-4D97-AF65-F5344CB8AC3E}">
        <p14:creationId xmlns:p14="http://schemas.microsoft.com/office/powerpoint/2010/main" val="2545285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3</a:t>
            </a:fld>
            <a:endParaRPr lang="zh-CN" altLang="en-US"/>
          </a:p>
        </p:txBody>
      </p:sp>
    </p:spTree>
    <p:extLst>
      <p:ext uri="{BB962C8B-B14F-4D97-AF65-F5344CB8AC3E}">
        <p14:creationId xmlns:p14="http://schemas.microsoft.com/office/powerpoint/2010/main" val="1508591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4</a:t>
            </a:fld>
            <a:endParaRPr lang="zh-CN" altLang="en-US"/>
          </a:p>
        </p:txBody>
      </p:sp>
    </p:spTree>
    <p:extLst>
      <p:ext uri="{BB962C8B-B14F-4D97-AF65-F5344CB8AC3E}">
        <p14:creationId xmlns:p14="http://schemas.microsoft.com/office/powerpoint/2010/main" val="2713292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5</a:t>
            </a:fld>
            <a:endParaRPr lang="zh-CN" altLang="en-US"/>
          </a:p>
        </p:txBody>
      </p:sp>
    </p:spTree>
    <p:extLst>
      <p:ext uri="{BB962C8B-B14F-4D97-AF65-F5344CB8AC3E}">
        <p14:creationId xmlns:p14="http://schemas.microsoft.com/office/powerpoint/2010/main" val="3602665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6</a:t>
            </a:fld>
            <a:endParaRPr lang="zh-CN" altLang="en-US"/>
          </a:p>
        </p:txBody>
      </p:sp>
    </p:spTree>
    <p:extLst>
      <p:ext uri="{BB962C8B-B14F-4D97-AF65-F5344CB8AC3E}">
        <p14:creationId xmlns:p14="http://schemas.microsoft.com/office/powerpoint/2010/main" val="1584775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7</a:t>
            </a:fld>
            <a:endParaRPr lang="zh-CN" altLang="en-US"/>
          </a:p>
        </p:txBody>
      </p:sp>
    </p:spTree>
    <p:extLst>
      <p:ext uri="{BB962C8B-B14F-4D97-AF65-F5344CB8AC3E}">
        <p14:creationId xmlns:p14="http://schemas.microsoft.com/office/powerpoint/2010/main" val="2698037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8</a:t>
            </a:fld>
            <a:endParaRPr lang="zh-CN" altLang="en-US"/>
          </a:p>
        </p:txBody>
      </p:sp>
    </p:spTree>
    <p:extLst>
      <p:ext uri="{BB962C8B-B14F-4D97-AF65-F5344CB8AC3E}">
        <p14:creationId xmlns:p14="http://schemas.microsoft.com/office/powerpoint/2010/main" val="622435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9</a:t>
            </a:fld>
            <a:endParaRPr lang="zh-CN" altLang="en-US"/>
          </a:p>
        </p:txBody>
      </p:sp>
    </p:spTree>
    <p:extLst>
      <p:ext uri="{BB962C8B-B14F-4D97-AF65-F5344CB8AC3E}">
        <p14:creationId xmlns:p14="http://schemas.microsoft.com/office/powerpoint/2010/main" val="312782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4B2BDBA-8D21-4348-B857-FE00F123F87B}"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5337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576EA3-A195-4EE7-B2F9-C2C63F2A6B6B}"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356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A5E727-2FC2-4B4E-8A5D-67FEC0B8D3BD}"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57634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7B6377-2916-4244-8450-228613DA8772}"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415994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093646-EC17-4C2A-92F0-51B23754707C}"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83399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7839A4-2C9C-48AD-A5D6-0DD89912A791}" type="datetime1">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880541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B3E266-2CAA-4396-ABD9-46560620A4B9}" type="datetime1">
              <a:rPr lang="en-US" smtClean="0"/>
              <a:t>4/19/2021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18808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00B19F-7C8E-4327-8BBD-46832673B841}" type="datetime1">
              <a:rPr lang="en-US" smtClean="0"/>
              <a:t>4/19/2021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0172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86547-5CFC-4DB8-A0CA-4F43A22A605D}" type="datetime1">
              <a:rPr lang="en-US" smtClean="0"/>
              <a:t>4/19/2021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3562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D161EC-0C3D-4DEC-A01E-DBB7D5C06AF8}" type="datetime1">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69639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09F34E-0E53-4C2C-8FD9-5248243230AC}" type="datetime1">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20821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8B3ED-734A-4E60-A3DB-C2DD811B2751}" type="datetime1">
              <a:rPr lang="en-US" smtClean="0"/>
              <a:t>4/19/2021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06805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comments" Target="../comments/comment6.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6.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comments" Target="../comments/comment4.xml"/><Relationship Id="rId5" Type="http://schemas.openxmlformats.org/officeDocument/2006/relationships/image" Target="../media/image3.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327" y="2031693"/>
            <a:ext cx="11236037" cy="2387600"/>
          </a:xfrm>
        </p:spPr>
        <p:txBody>
          <a:bodyPr anchor="ctr">
            <a:normAutofit/>
          </a:bodyPr>
          <a:lstStyle/>
          <a:p>
            <a:r>
              <a:rPr lang="en-US" altLang="zh-CN" sz="4800" dirty="0"/>
              <a:t>WF on FR2 HST </a:t>
            </a:r>
            <a:br>
              <a:rPr lang="en-US" altLang="zh-CN" sz="4800" dirty="0"/>
            </a:br>
            <a:r>
              <a:rPr lang="en-US" altLang="zh-CN" sz="4800" dirty="0"/>
              <a:t>Deployment Scenario Analysis</a:t>
            </a:r>
            <a:endParaRPr lang="en-US" sz="4800" dirty="0"/>
          </a:p>
        </p:txBody>
      </p:sp>
      <p:sp>
        <p:nvSpPr>
          <p:cNvPr id="3" name="Subtitle 2"/>
          <p:cNvSpPr>
            <a:spLocks noGrp="1"/>
          </p:cNvSpPr>
          <p:nvPr>
            <p:ph type="subTitle" idx="1"/>
          </p:nvPr>
        </p:nvSpPr>
        <p:spPr>
          <a:xfrm>
            <a:off x="1472485" y="4660425"/>
            <a:ext cx="9144000" cy="1280160"/>
          </a:xfrm>
        </p:spPr>
        <p:txBody>
          <a:bodyPr anchor="ctr">
            <a:normAutofit/>
          </a:bodyPr>
          <a:lstStyle/>
          <a:p>
            <a:r>
              <a:rPr lang="en-US" altLang="zh-CN" sz="2800" dirty="0"/>
              <a:t>Samsung</a:t>
            </a:r>
            <a:endParaRPr lang="en-US" sz="2800" dirty="0"/>
          </a:p>
        </p:txBody>
      </p:sp>
      <p:sp>
        <p:nvSpPr>
          <p:cNvPr id="4" name="Rectangle 3"/>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a:t>#98</a:t>
            </a:r>
            <a:r>
              <a:rPr lang="en-US" altLang="zh-CN" sz="2400" b="1" dirty="0"/>
              <a:t>-</a:t>
            </a:r>
            <a:r>
              <a:rPr lang="en-US" altLang="zh-CN" sz="2400" b="1" dirty="0" err="1"/>
              <a:t>bis</a:t>
            </a:r>
            <a:r>
              <a:rPr lang="en-US" altLang="zh-CN" sz="2400" b="1" dirty="0"/>
              <a:t>-e</a:t>
            </a:r>
            <a:r>
              <a:rPr lang="en-US" altLang="sv-SE" sz="2400" b="1" dirty="0">
                <a:cs typeface="Arial" panose="020B0604020202020204" pitchFamily="34" charset="0"/>
              </a:rPr>
              <a:t> Meeting                                                                R4-2106100</a:t>
            </a:r>
            <a:endParaRPr lang="en-US" altLang="zh-CN" sz="2400" b="1" dirty="0">
              <a:cs typeface="Arial" panose="020B0604020202020204" pitchFamily="34" charset="0"/>
            </a:endParaRPr>
          </a:p>
          <a:p>
            <a:pPr>
              <a:buNone/>
            </a:pPr>
            <a:r>
              <a:rPr lang="en-GB" altLang="zh-CN" sz="2400" b="1" dirty="0"/>
              <a:t>Electronic Meeting, </a:t>
            </a:r>
            <a:r>
              <a:rPr lang="en-US" altLang="zh-CN" sz="2400" b="1" dirty="0"/>
              <a:t>12th – 20th April, 2021</a:t>
            </a:r>
            <a:endParaRPr lang="sv-SE" altLang="sv-SE" sz="2400" b="1" dirty="0">
              <a:cs typeface="Arial" panose="020B0604020202020204" pitchFamily="34" charset="0"/>
            </a:endParaRPr>
          </a:p>
        </p:txBody>
      </p:sp>
      <p:sp>
        <p:nvSpPr>
          <p:cNvPr id="5" name="Slide Number Placeholder 4"/>
          <p:cNvSpPr>
            <a:spLocks noGrp="1"/>
          </p:cNvSpPr>
          <p:nvPr>
            <p:ph type="sldNum" sz="quarter" idx="12"/>
          </p:nvPr>
        </p:nvSpPr>
        <p:spPr/>
        <p:txBody>
          <a:bodyPr/>
          <a:lstStyle/>
          <a:p>
            <a:fld id="{486761FD-F8E2-4E66-831E-B238338A6D54}" type="slidenum">
              <a:rPr lang="en-US" smtClean="0"/>
              <a:pPr/>
              <a:t>1</a:t>
            </a:fld>
            <a:endParaRPr lang="en-US" dirty="0"/>
          </a:p>
        </p:txBody>
      </p:sp>
    </p:spTree>
    <p:extLst>
      <p:ext uri="{BB962C8B-B14F-4D97-AF65-F5344CB8AC3E}">
        <p14:creationId xmlns:p14="http://schemas.microsoft.com/office/powerpoint/2010/main" val="4168912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Scenario-B, Bi-directional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fontScale="77500" lnSpcReduction="20000"/>
          </a:bodyPr>
          <a:lstStyle/>
          <a:p>
            <a:pPr hangingPunct="0">
              <a:buFont typeface="Wingdings" panose="05000000000000000000" pitchFamily="2" charset="2"/>
              <a:buChar char="§"/>
            </a:pPr>
            <a:r>
              <a:rPr lang="en-US" sz="2400" dirty="0"/>
              <a:t>Background: </a:t>
            </a:r>
          </a:p>
          <a:p>
            <a:pPr lvl="1" hangingPunct="0">
              <a:lnSpc>
                <a:spcPct val="110000"/>
              </a:lnSpc>
              <a:buFont typeface="Courier New" panose="02070309020205020404" pitchFamily="49" charset="0"/>
              <a:buChar char="o"/>
            </a:pPr>
            <a:r>
              <a:rPr lang="en-US" sz="2000" dirty="0">
                <a:solidFill>
                  <a:srgbClr val="0000FF"/>
                </a:solidFill>
              </a:rPr>
              <a:t>Candidate</a:t>
            </a:r>
            <a:r>
              <a:rPr lang="en-US" sz="2000" dirty="0">
                <a:solidFill>
                  <a:srgbClr val="00B050"/>
                </a:solidFill>
              </a:rPr>
              <a:t> </a:t>
            </a:r>
            <a:r>
              <a:rPr lang="en-US" sz="2000" dirty="0"/>
              <a:t>schemes for Bi-directional deployment </a:t>
            </a:r>
            <a:r>
              <a:rPr lang="en-US" sz="2000" dirty="0">
                <a:solidFill>
                  <a:srgbClr val="0000FF"/>
                </a:solidFill>
              </a:rPr>
              <a:t>for further analysis</a:t>
            </a:r>
            <a:r>
              <a:rPr lang="en-US" sz="2000" dirty="0"/>
              <a:t>: </a:t>
            </a:r>
          </a:p>
          <a:p>
            <a:pPr lvl="2" hangingPunct="0">
              <a:lnSpc>
                <a:spcPct val="110000"/>
              </a:lnSpc>
              <a:buFont typeface="Courier New" panose="02070309020205020404" pitchFamily="49" charset="0"/>
              <a:buChar char="o"/>
            </a:pPr>
            <a:r>
              <a:rPr lang="en-US" sz="1600" dirty="0">
                <a:solidFill>
                  <a:srgbClr val="FF0000"/>
                </a:solidFill>
              </a:rPr>
              <a:t>In some companies’ contributions, </a:t>
            </a:r>
            <a:r>
              <a:rPr lang="en-US" sz="1600" dirty="0" smtClean="0">
                <a:solidFill>
                  <a:srgbClr val="FF0000"/>
                </a:solidFill>
              </a:rPr>
              <a:t>three</a:t>
            </a:r>
            <a:r>
              <a:rPr lang="en-US" sz="1600" dirty="0" smtClean="0">
                <a:solidFill>
                  <a:srgbClr val="FF0000"/>
                </a:solidFill>
              </a:rPr>
              <a:t> </a:t>
            </a:r>
            <a:r>
              <a:rPr lang="en-US" sz="1600" dirty="0"/>
              <a:t>schemes are proposed to solve “RRH-site” coverage issue for bi-directional deployment</a:t>
            </a:r>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marL="0" indent="0" hangingPunct="0">
              <a:buNone/>
            </a:pPr>
            <a:endParaRPr lang="en-US" sz="2400" dirty="0"/>
          </a:p>
          <a:p>
            <a:pPr hangingPunct="0">
              <a:buFont typeface="Wingdings" panose="05000000000000000000" pitchFamily="2" charset="2"/>
              <a:buChar char="§"/>
            </a:pPr>
            <a:r>
              <a:rPr lang="en-US" sz="2400" dirty="0"/>
              <a:t>For Scenario-B Bi-directional RRH deployment:</a:t>
            </a:r>
          </a:p>
          <a:p>
            <a:pPr lvl="1" hangingPunct="0">
              <a:lnSpc>
                <a:spcPct val="110000"/>
              </a:lnSpc>
              <a:buFont typeface="Courier New" panose="02070309020205020404" pitchFamily="49" charset="0"/>
              <a:buChar char="o"/>
            </a:pPr>
            <a:r>
              <a:rPr lang="en-US" sz="2000" strike="sngStrike" dirty="0">
                <a:solidFill>
                  <a:srgbClr val="FF0000"/>
                </a:solidFill>
              </a:rPr>
              <a:t>FFS the benefits with bi-directional deployment compared to </a:t>
            </a:r>
            <a:r>
              <a:rPr lang="en-US" sz="2000" strike="sngStrike" dirty="0" err="1">
                <a:solidFill>
                  <a:srgbClr val="FF0000"/>
                </a:solidFill>
              </a:rPr>
              <a:t>uni</a:t>
            </a:r>
            <a:r>
              <a:rPr lang="en-US" sz="2000" strike="sngStrike" dirty="0">
                <a:solidFill>
                  <a:srgbClr val="FF0000"/>
                </a:solidFill>
              </a:rPr>
              <a:t>-directional deployment;</a:t>
            </a:r>
          </a:p>
          <a:p>
            <a:pPr lvl="1" hangingPunct="0">
              <a:lnSpc>
                <a:spcPct val="110000"/>
              </a:lnSpc>
              <a:buFont typeface="Courier New" panose="02070309020205020404" pitchFamily="49" charset="0"/>
              <a:buChar char="o"/>
            </a:pPr>
            <a:r>
              <a:rPr lang="en-US" sz="2000" dirty="0">
                <a:solidFill>
                  <a:srgbClr val="0000FF"/>
                </a:solidFill>
              </a:rPr>
              <a:t>FFS the pros and cons between bi-directional deployment and </a:t>
            </a:r>
            <a:r>
              <a:rPr lang="en-US" sz="2000" dirty="0" err="1">
                <a:solidFill>
                  <a:srgbClr val="0000FF"/>
                </a:solidFill>
              </a:rPr>
              <a:t>uni</a:t>
            </a:r>
            <a:r>
              <a:rPr lang="en-US" sz="2000" dirty="0">
                <a:solidFill>
                  <a:srgbClr val="0000FF"/>
                </a:solidFill>
              </a:rPr>
              <a:t>-directional deployment</a:t>
            </a:r>
          </a:p>
          <a:p>
            <a:pPr lvl="1" hangingPunct="0">
              <a:lnSpc>
                <a:spcPct val="110000"/>
              </a:lnSpc>
              <a:buFont typeface="Courier New" panose="02070309020205020404" pitchFamily="49" charset="0"/>
              <a:buChar char="o"/>
            </a:pPr>
            <a:r>
              <a:rPr lang="en-US" sz="2000" dirty="0">
                <a:solidFill>
                  <a:srgbClr val="FF0000"/>
                </a:solidFill>
              </a:rPr>
              <a:t>FFS the potential issue of coverage when close to RRH locations. </a:t>
            </a:r>
          </a:p>
          <a:p>
            <a:pPr lvl="1" hangingPunct="0">
              <a:lnSpc>
                <a:spcPct val="110000"/>
              </a:lnSpc>
              <a:buFont typeface="Courier New" panose="02070309020205020404" pitchFamily="49" charset="0"/>
              <a:buChar char="o"/>
            </a:pPr>
            <a:r>
              <a:rPr lang="en-US" sz="2000" strike="sngStrike" dirty="0">
                <a:solidFill>
                  <a:srgbClr val="FF0000"/>
                </a:solidFill>
              </a:rPr>
              <a:t>Scheme-2 </a:t>
            </a:r>
            <a:r>
              <a:rPr lang="en-US" sz="2000" strike="sngStrike" dirty="0">
                <a:solidFill>
                  <a:srgbClr val="0000FF"/>
                </a:solidFill>
              </a:rPr>
              <a:t>and/or Scheme 3</a:t>
            </a:r>
            <a:r>
              <a:rPr lang="en-US" sz="2000" dirty="0">
                <a:solidFill>
                  <a:srgbClr val="0000FF"/>
                </a:solidFill>
              </a:rPr>
              <a:t> </a:t>
            </a:r>
            <a:r>
              <a:rPr lang="en-US" sz="2000" dirty="0" smtClean="0">
                <a:solidFill>
                  <a:srgbClr val="7030A0"/>
                </a:solidFill>
              </a:rPr>
              <a:t>Schemes above </a:t>
            </a:r>
            <a:r>
              <a:rPr lang="en-US" sz="2000" dirty="0" smtClean="0">
                <a:solidFill>
                  <a:srgbClr val="FF0000"/>
                </a:solidFill>
              </a:rPr>
              <a:t>can </a:t>
            </a:r>
            <a:r>
              <a:rPr lang="en-US" sz="2000" dirty="0">
                <a:solidFill>
                  <a:srgbClr val="FF0000"/>
                </a:solidFill>
              </a:rPr>
              <a:t>be used as starting points for further analysis</a:t>
            </a:r>
          </a:p>
          <a:p>
            <a:pPr lvl="1" hangingPunct="0">
              <a:lnSpc>
                <a:spcPct val="110000"/>
              </a:lnSpc>
              <a:buFont typeface="Courier New" panose="02070309020205020404" pitchFamily="49" charset="0"/>
              <a:buChar char="o"/>
            </a:pPr>
            <a:endParaRPr lang="en-US" sz="1800" dirty="0"/>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10</a:t>
            </a:fld>
            <a:endParaRPr lang="en-US" dirty="0"/>
          </a:p>
        </p:txBody>
      </p:sp>
      <p:pic>
        <p:nvPicPr>
          <p:cNvPr id="27" name="Picture 26"/>
          <p:cNvPicPr>
            <a:picLocks noChangeAspect="1"/>
          </p:cNvPicPr>
          <p:nvPr/>
        </p:nvPicPr>
        <p:blipFill>
          <a:blip r:embed="rId3"/>
          <a:stretch>
            <a:fillRect/>
          </a:stretch>
        </p:blipFill>
        <p:spPr>
          <a:xfrm>
            <a:off x="234696" y="2271784"/>
            <a:ext cx="3845594" cy="1718054"/>
          </a:xfrm>
          <a:prstGeom prst="rect">
            <a:avLst/>
          </a:prstGeom>
        </p:spPr>
      </p:pic>
      <p:pic>
        <p:nvPicPr>
          <p:cNvPr id="28" name="Picture 27"/>
          <p:cNvPicPr>
            <a:picLocks noChangeAspect="1"/>
          </p:cNvPicPr>
          <p:nvPr/>
        </p:nvPicPr>
        <p:blipFill>
          <a:blip r:embed="rId4"/>
          <a:stretch>
            <a:fillRect/>
          </a:stretch>
        </p:blipFill>
        <p:spPr>
          <a:xfrm>
            <a:off x="4144563" y="2196723"/>
            <a:ext cx="4030890" cy="1768095"/>
          </a:xfrm>
          <a:prstGeom prst="rect">
            <a:avLst/>
          </a:prstGeom>
        </p:spPr>
      </p:pic>
      <p:sp>
        <p:nvSpPr>
          <p:cNvPr id="29" name="Rectangle 28"/>
          <p:cNvSpPr/>
          <p:nvPr/>
        </p:nvSpPr>
        <p:spPr>
          <a:xfrm>
            <a:off x="469490" y="4138368"/>
            <a:ext cx="2859629" cy="28123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Scheme-1: Connecting to 2nd-Nearest RRH</a:t>
            </a:r>
            <a:endParaRPr lang="en-US" sz="1200" dirty="0">
              <a:effectLst/>
              <a:ea typeface="MS Mincho"/>
            </a:endParaRPr>
          </a:p>
        </p:txBody>
      </p:sp>
      <p:sp>
        <p:nvSpPr>
          <p:cNvPr id="30" name="Rectangle 29"/>
          <p:cNvSpPr/>
          <p:nvPr/>
        </p:nvSpPr>
        <p:spPr>
          <a:xfrm>
            <a:off x="3737789" y="4112245"/>
            <a:ext cx="3960636" cy="28995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Scheme-2: Connecting to Nearest RRH except Coverage Hole</a:t>
            </a:r>
            <a:endParaRPr lang="en-US" sz="1200" dirty="0">
              <a:effectLst/>
              <a:ea typeface="MS Mincho"/>
            </a:endParaRPr>
          </a:p>
        </p:txBody>
      </p:sp>
      <p:pic>
        <p:nvPicPr>
          <p:cNvPr id="10" name="图片 9"/>
          <p:cNvPicPr/>
          <p:nvPr/>
        </p:nvPicPr>
        <p:blipFill>
          <a:blip r:embed="rId5"/>
          <a:stretch>
            <a:fillRect/>
          </a:stretch>
        </p:blipFill>
        <p:spPr>
          <a:xfrm>
            <a:off x="8239726" y="2411595"/>
            <a:ext cx="3702158" cy="1374020"/>
          </a:xfrm>
          <a:prstGeom prst="rect">
            <a:avLst/>
          </a:prstGeom>
        </p:spPr>
      </p:pic>
      <p:sp>
        <p:nvSpPr>
          <p:cNvPr id="11" name="Rectangle 29"/>
          <p:cNvSpPr/>
          <p:nvPr/>
        </p:nvSpPr>
        <p:spPr>
          <a:xfrm>
            <a:off x="7738316" y="4112244"/>
            <a:ext cx="4487767" cy="28995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Scheme-3: Connecting to Nearest RRH except the area </a:t>
            </a:r>
            <a:r>
              <a:rPr lang="en-US" altLang="zh-CN" sz="1200" dirty="0">
                <a:ea typeface="宋体" panose="02010600030101010101" pitchFamily="2" charset="-122"/>
              </a:rPr>
              <a:t>under the RRH</a:t>
            </a:r>
            <a:endParaRPr lang="en-US" sz="1200" dirty="0">
              <a:effectLst/>
              <a:ea typeface="MS Mincho"/>
            </a:endParaRPr>
          </a:p>
        </p:txBody>
      </p:sp>
    </p:spTree>
    <p:extLst>
      <p:ext uri="{BB962C8B-B14F-4D97-AF65-F5344CB8AC3E}">
        <p14:creationId xmlns:p14="http://schemas.microsoft.com/office/powerpoint/2010/main" val="1392503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008"/>
            <a:ext cx="10515600" cy="899998"/>
          </a:xfrm>
        </p:spPr>
        <p:txBody>
          <a:bodyPr>
            <a:normAutofit/>
          </a:bodyPr>
          <a:lstStyle/>
          <a:p>
            <a:pPr algn="ctr"/>
            <a:r>
              <a:rPr lang="en-US" sz="4000" dirty="0"/>
              <a:t>Way Forward – </a:t>
            </a:r>
            <a:r>
              <a:rPr lang="en-US" altLang="zh-CN" sz="4000" dirty="0"/>
              <a:t>Scenario-B, Bi-directional (2/2)</a:t>
            </a:r>
            <a:endParaRPr lang="en-US" sz="4000" strike="sngStrike" dirty="0">
              <a:solidFill>
                <a:srgbClr val="FF0000"/>
              </a:solidFill>
            </a:endParaRPr>
          </a:p>
        </p:txBody>
      </p:sp>
      <p:sp>
        <p:nvSpPr>
          <p:cNvPr id="4" name="Content Placeholder 3"/>
          <p:cNvSpPr>
            <a:spLocks noGrp="1"/>
          </p:cNvSpPr>
          <p:nvPr>
            <p:ph idx="1"/>
          </p:nvPr>
        </p:nvSpPr>
        <p:spPr>
          <a:xfrm>
            <a:off x="729906" y="964006"/>
            <a:ext cx="10515600" cy="5254137"/>
          </a:xfrm>
        </p:spPr>
        <p:txBody>
          <a:bodyPr>
            <a:noAutofit/>
          </a:bodyPr>
          <a:lstStyle/>
          <a:p>
            <a:pPr hangingPunct="0">
              <a:lnSpc>
                <a:spcPct val="100000"/>
              </a:lnSpc>
              <a:buFont typeface="Wingdings" panose="05000000000000000000" pitchFamily="2" charset="2"/>
              <a:buChar char="§"/>
            </a:pPr>
            <a:r>
              <a:rPr lang="en-US" sz="1800" strike="sngStrike" dirty="0">
                <a:solidFill>
                  <a:srgbClr val="FF0000"/>
                </a:solidFill>
                <a:highlight>
                  <a:srgbClr val="FFFF00"/>
                </a:highlight>
              </a:rPr>
              <a:t>FFS the benefits with bi-directional deployment compared to </a:t>
            </a:r>
            <a:r>
              <a:rPr lang="en-US" sz="1800" strike="sngStrike" dirty="0" err="1">
                <a:solidFill>
                  <a:srgbClr val="FF0000"/>
                </a:solidFill>
                <a:highlight>
                  <a:srgbClr val="FFFF00"/>
                </a:highlight>
              </a:rPr>
              <a:t>uni</a:t>
            </a:r>
            <a:r>
              <a:rPr lang="en-US" sz="1800" strike="sngStrike" dirty="0">
                <a:solidFill>
                  <a:srgbClr val="FF0000"/>
                </a:solidFill>
                <a:highlight>
                  <a:srgbClr val="FFFF00"/>
                </a:highlight>
              </a:rPr>
              <a:t>-directional deployment</a:t>
            </a:r>
          </a:p>
          <a:p>
            <a:pPr hangingPunct="0">
              <a:lnSpc>
                <a:spcPct val="100000"/>
              </a:lnSpc>
              <a:buFont typeface="Wingdings" panose="05000000000000000000" pitchFamily="2" charset="2"/>
              <a:buChar char="§"/>
            </a:pPr>
            <a:r>
              <a:rPr lang="en-US" sz="1800" dirty="0">
                <a:solidFill>
                  <a:srgbClr val="0000FF"/>
                </a:solidFill>
                <a:highlight>
                  <a:srgbClr val="FFFF00"/>
                </a:highlight>
              </a:rPr>
              <a:t>FFS the pros and cons between di-directional and </a:t>
            </a:r>
            <a:r>
              <a:rPr lang="en-US" sz="1800" dirty="0" err="1">
                <a:solidFill>
                  <a:srgbClr val="0000FF"/>
                </a:solidFill>
                <a:highlight>
                  <a:srgbClr val="FFFF00"/>
                </a:highlight>
              </a:rPr>
              <a:t>uni</a:t>
            </a:r>
            <a:r>
              <a:rPr lang="en-US" sz="1800" dirty="0">
                <a:solidFill>
                  <a:srgbClr val="0000FF"/>
                </a:solidFill>
                <a:highlight>
                  <a:srgbClr val="FFFF00"/>
                </a:highlight>
              </a:rPr>
              <a:t>-directional deployment</a:t>
            </a:r>
          </a:p>
          <a:p>
            <a:pPr hangingPunct="0">
              <a:lnSpc>
                <a:spcPct val="100000"/>
              </a:lnSpc>
              <a:buFont typeface="Wingdings" panose="05000000000000000000" pitchFamily="2" charset="2"/>
              <a:buChar char="§"/>
            </a:pPr>
            <a:r>
              <a:rPr lang="en-US" sz="1800" dirty="0"/>
              <a:t>Schemes for Bi-directional deployment: </a:t>
            </a:r>
          </a:p>
          <a:p>
            <a:pPr lvl="1" hangingPunct="0">
              <a:lnSpc>
                <a:spcPct val="100000"/>
              </a:lnSpc>
              <a:buFont typeface="Courier New" panose="02070309020205020404" pitchFamily="49" charset="0"/>
              <a:buChar char="o"/>
            </a:pPr>
            <a:r>
              <a:rPr lang="en-US" sz="1400" dirty="0"/>
              <a:t>FFS how to solve coverage issue around RRH-site for bi-directional Scenario-B. </a:t>
            </a:r>
          </a:p>
          <a:p>
            <a:pPr hangingPunct="0">
              <a:lnSpc>
                <a:spcPct val="100000"/>
              </a:lnSpc>
              <a:buFont typeface="Wingdings" panose="05000000000000000000" pitchFamily="2" charset="2"/>
              <a:buChar char="§"/>
            </a:pPr>
            <a:r>
              <a:rPr lang="en-US" sz="1800" dirty="0"/>
              <a:t>Number of Beam for bi-directional RRH deployment, Scenario-B</a:t>
            </a:r>
          </a:p>
          <a:p>
            <a:pPr lvl="1" hangingPunct="0">
              <a:lnSpc>
                <a:spcPct val="100000"/>
              </a:lnSpc>
              <a:buFont typeface="Courier New" panose="02070309020205020404" pitchFamily="49" charset="0"/>
              <a:buChar char="o"/>
            </a:pPr>
            <a:r>
              <a:rPr lang="en-US" sz="1400" dirty="0"/>
              <a:t>For scenario-B, bi-directional, RRH parameter:</a:t>
            </a:r>
          </a:p>
          <a:p>
            <a:pPr lvl="2" hangingPunct="0">
              <a:lnSpc>
                <a:spcPct val="100000"/>
              </a:lnSpc>
            </a:pPr>
            <a:r>
              <a:rPr lang="en-US" sz="1200" dirty="0"/>
              <a:t>Option-1: 1 beam per RRH panel </a:t>
            </a:r>
          </a:p>
          <a:p>
            <a:pPr lvl="2" hangingPunct="0">
              <a:lnSpc>
                <a:spcPct val="100000"/>
              </a:lnSpc>
            </a:pPr>
            <a:r>
              <a:rPr lang="en-US" sz="1200" dirty="0"/>
              <a:t>Option-2: 2 beam per RRH panel </a:t>
            </a:r>
          </a:p>
          <a:p>
            <a:pPr lvl="2" hangingPunct="0">
              <a:lnSpc>
                <a:spcPct val="100000"/>
              </a:lnSpc>
            </a:pPr>
            <a:r>
              <a:rPr lang="en-US" sz="1200" dirty="0"/>
              <a:t>Option-3: 3 beam per RRH panel </a:t>
            </a:r>
          </a:p>
          <a:p>
            <a:pPr lvl="2" hangingPunct="0">
              <a:lnSpc>
                <a:spcPct val="100000"/>
              </a:lnSpc>
            </a:pPr>
            <a:r>
              <a:rPr lang="en-US" sz="1200" dirty="0"/>
              <a:t>Option-4: 4 beam per RRH panel </a:t>
            </a:r>
          </a:p>
          <a:p>
            <a:pPr lvl="2" hangingPunct="0">
              <a:lnSpc>
                <a:spcPct val="100000"/>
              </a:lnSpc>
            </a:pPr>
            <a:r>
              <a:rPr lang="en-US" sz="1200" dirty="0">
                <a:solidFill>
                  <a:srgbClr val="FF0000"/>
                </a:solidFill>
              </a:rPr>
              <a:t>Note: uneven separation between beams can be considered</a:t>
            </a:r>
          </a:p>
          <a:p>
            <a:pPr lvl="1" hangingPunct="0">
              <a:lnSpc>
                <a:spcPct val="100000"/>
              </a:lnSpc>
              <a:buFont typeface="Courier New" panose="02070309020205020404" pitchFamily="49" charset="0"/>
              <a:buChar char="o"/>
            </a:pPr>
            <a:r>
              <a:rPr lang="pt-BR" sz="1400" dirty="0"/>
              <a:t>For scenario-B, uni-directional, UE parameter:</a:t>
            </a:r>
          </a:p>
          <a:p>
            <a:pPr lvl="2" hangingPunct="0">
              <a:lnSpc>
                <a:spcPct val="100000"/>
              </a:lnSpc>
            </a:pPr>
            <a:r>
              <a:rPr lang="en-US" sz="1200" dirty="0">
                <a:solidFill>
                  <a:srgbClr val="FF0000"/>
                </a:solidFill>
              </a:rPr>
              <a:t>Number of beam(s) per UE panel</a:t>
            </a:r>
          </a:p>
          <a:p>
            <a:pPr lvl="3" hangingPunct="0">
              <a:lnSpc>
                <a:spcPct val="100000"/>
              </a:lnSpc>
            </a:pPr>
            <a:r>
              <a:rPr lang="en-US" sz="1100" dirty="0">
                <a:solidFill>
                  <a:srgbClr val="FF0000"/>
                </a:solidFill>
              </a:rPr>
              <a:t>Option 1: 1 beam per UE panel </a:t>
            </a:r>
          </a:p>
          <a:p>
            <a:pPr lvl="3" hangingPunct="0">
              <a:lnSpc>
                <a:spcPct val="100000"/>
              </a:lnSpc>
            </a:pPr>
            <a:r>
              <a:rPr lang="en-US" sz="1100" dirty="0">
                <a:solidFill>
                  <a:srgbClr val="FF0000"/>
                </a:solidFill>
              </a:rPr>
              <a:t>Option 2: 2 beams per UE panel </a:t>
            </a:r>
          </a:p>
          <a:p>
            <a:pPr lvl="3" hangingPunct="0">
              <a:lnSpc>
                <a:spcPct val="100000"/>
              </a:lnSpc>
            </a:pPr>
            <a:r>
              <a:rPr lang="en-US" sz="1100" dirty="0">
                <a:solidFill>
                  <a:srgbClr val="00B050"/>
                </a:solidFill>
              </a:rPr>
              <a:t>Option 3: 7 beams per UE panel</a:t>
            </a:r>
            <a:endParaRPr lang="en-US" sz="1100" dirty="0">
              <a:solidFill>
                <a:srgbClr val="FF0000"/>
              </a:solidFill>
            </a:endParaRPr>
          </a:p>
          <a:p>
            <a:pPr lvl="2" hangingPunct="0">
              <a:lnSpc>
                <a:spcPct val="100000"/>
              </a:lnSpc>
            </a:pPr>
            <a:r>
              <a:rPr lang="en-US" sz="1200" dirty="0">
                <a:solidFill>
                  <a:srgbClr val="FF0000"/>
                </a:solidFill>
              </a:rPr>
              <a:t>2 panels assumed to be implemented in the UE side; </a:t>
            </a:r>
          </a:p>
          <a:p>
            <a:pPr lvl="2" hangingPunct="0">
              <a:lnSpc>
                <a:spcPct val="100000"/>
              </a:lnSpc>
            </a:pPr>
            <a:r>
              <a:rPr lang="en-US" sz="1200" dirty="0">
                <a:solidFill>
                  <a:srgbClr val="FF0000"/>
                </a:solidFill>
              </a:rPr>
              <a:t>Only the one active panel per UE can be used for </a:t>
            </a:r>
            <a:r>
              <a:rPr lang="en-US" sz="1200" dirty="0" err="1">
                <a:solidFill>
                  <a:srgbClr val="FF0000"/>
                </a:solidFill>
              </a:rPr>
              <a:t>Tx</a:t>
            </a:r>
            <a:r>
              <a:rPr lang="en-US" sz="1200" dirty="0">
                <a:solidFill>
                  <a:srgbClr val="FF0000"/>
                </a:solidFill>
              </a:rPr>
              <a:t> and Rx; and FFS whether another panel can be used for beam search </a:t>
            </a:r>
            <a:endParaRPr lang="en-US" sz="1400" dirty="0"/>
          </a:p>
          <a:p>
            <a:pPr marL="228600" lvl="1" hangingPunct="0">
              <a:lnSpc>
                <a:spcPct val="100000"/>
              </a:lnSpc>
              <a:spcBef>
                <a:spcPts val="1000"/>
              </a:spcBef>
              <a:buFont typeface="Wingdings" panose="05000000000000000000" pitchFamily="2" charset="2"/>
              <a:buChar char="§"/>
            </a:pPr>
            <a:r>
              <a:rPr lang="en-US" sz="1800" dirty="0"/>
              <a:t>Beam dwelling time for </a:t>
            </a:r>
            <a:r>
              <a:rPr lang="en-US" altLang="zh-CN" sz="1800" dirty="0"/>
              <a:t>bi</a:t>
            </a:r>
            <a:r>
              <a:rPr lang="en-US" sz="1800" dirty="0"/>
              <a:t>-directional RRH deployment, Scenario-</a:t>
            </a:r>
            <a:r>
              <a:rPr lang="en-US" altLang="zh-CN" sz="1800" dirty="0"/>
              <a:t>B</a:t>
            </a:r>
            <a:r>
              <a:rPr lang="en-US" sz="1800" dirty="0"/>
              <a:t>:</a:t>
            </a:r>
          </a:p>
          <a:p>
            <a:pPr lvl="1" hangingPunct="0">
              <a:lnSpc>
                <a:spcPct val="100000"/>
              </a:lnSpc>
              <a:buFont typeface="Courier New" panose="02070309020205020404" pitchFamily="49" charset="0"/>
              <a:buChar char="o"/>
            </a:pPr>
            <a:r>
              <a:rPr lang="en-US" sz="1200" dirty="0"/>
              <a:t>FFS the beam dwelling time by assuming UE maximum speed of 350kmph.</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11</a:t>
            </a:fld>
            <a:endParaRPr lang="en-US" dirty="0"/>
          </a:p>
        </p:txBody>
      </p:sp>
    </p:spTree>
    <p:extLst>
      <p:ext uri="{BB962C8B-B14F-4D97-AF65-F5344CB8AC3E}">
        <p14:creationId xmlns:p14="http://schemas.microsoft.com/office/powerpoint/2010/main" val="355620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Necessity of Signaling</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3200" dirty="0">
                <a:solidFill>
                  <a:srgbClr val="FF0000"/>
                </a:solidFill>
              </a:rPr>
              <a:t>FFS the necessity of signaling for FR2 HST: </a:t>
            </a:r>
          </a:p>
          <a:p>
            <a:pPr lvl="1" hangingPunct="0">
              <a:lnSpc>
                <a:spcPct val="110000"/>
              </a:lnSpc>
              <a:buFont typeface="Courier New" panose="02070309020205020404" pitchFamily="49" charset="0"/>
              <a:buChar char="o"/>
            </a:pPr>
            <a:r>
              <a:rPr lang="en-US" dirty="0">
                <a:solidFill>
                  <a:srgbClr val="00B0F0"/>
                </a:solidFill>
              </a:rPr>
              <a:t>FFS UE capability signaling to support </a:t>
            </a:r>
            <a:r>
              <a:rPr lang="en-US" dirty="0" err="1">
                <a:solidFill>
                  <a:srgbClr val="00B0F0"/>
                </a:solidFill>
              </a:rPr>
              <a:t>uni</a:t>
            </a:r>
            <a:r>
              <a:rPr lang="en-US" dirty="0">
                <a:solidFill>
                  <a:srgbClr val="00B0F0"/>
                </a:solidFill>
              </a:rPr>
              <a:t>-/bi-directional RRH deployment</a:t>
            </a:r>
          </a:p>
          <a:p>
            <a:pPr lvl="1" hangingPunct="0">
              <a:lnSpc>
                <a:spcPct val="110000"/>
              </a:lnSpc>
              <a:buFont typeface="Courier New" panose="02070309020205020404" pitchFamily="49" charset="0"/>
              <a:buChar char="o"/>
            </a:pPr>
            <a:r>
              <a:rPr lang="en-US" dirty="0">
                <a:solidFill>
                  <a:srgbClr val="FF0000"/>
                </a:solidFill>
              </a:rPr>
              <a:t>FFS NW signaling to indicate </a:t>
            </a:r>
            <a:r>
              <a:rPr lang="en-US" dirty="0" err="1">
                <a:solidFill>
                  <a:srgbClr val="FF0000"/>
                </a:solidFill>
              </a:rPr>
              <a:t>uni</a:t>
            </a:r>
            <a:r>
              <a:rPr lang="en-US" dirty="0">
                <a:solidFill>
                  <a:srgbClr val="FF0000"/>
                </a:solidFill>
              </a:rPr>
              <a:t>-/bi-directional RRH deployment to assist</a:t>
            </a:r>
            <a:r>
              <a:rPr lang="en-US" strike="sngStrike" dirty="0">
                <a:solidFill>
                  <a:srgbClr val="00B0F0"/>
                </a:solidFill>
              </a:rPr>
              <a:t>ant</a:t>
            </a:r>
            <a:r>
              <a:rPr lang="en-US" dirty="0">
                <a:solidFill>
                  <a:srgbClr val="FF0000"/>
                </a:solidFill>
              </a:rPr>
              <a:t> </a:t>
            </a:r>
            <a:r>
              <a:rPr lang="en-US" dirty="0">
                <a:solidFill>
                  <a:srgbClr val="00B0F0"/>
                </a:solidFill>
              </a:rPr>
              <a:t>UE RRM and/or </a:t>
            </a:r>
            <a:r>
              <a:rPr lang="en-US" dirty="0" err="1">
                <a:solidFill>
                  <a:srgbClr val="FF0000"/>
                </a:solidFill>
              </a:rPr>
              <a:t>Demod</a:t>
            </a:r>
            <a:r>
              <a:rPr lang="en-US" dirty="0">
                <a:solidFill>
                  <a:srgbClr val="FF0000"/>
                </a:solidFill>
              </a:rPr>
              <a:t> operation</a:t>
            </a:r>
          </a:p>
          <a:p>
            <a:pPr lvl="1" hangingPunct="0">
              <a:lnSpc>
                <a:spcPct val="110000"/>
              </a:lnSpc>
              <a:buFont typeface="Courier New" panose="02070309020205020404" pitchFamily="49" charset="0"/>
              <a:buChar char="o"/>
            </a:pPr>
            <a:r>
              <a:rPr lang="en-US" dirty="0">
                <a:solidFill>
                  <a:srgbClr val="FF0000"/>
                </a:solidFill>
              </a:rPr>
              <a:t>Other options are not precluded. </a:t>
            </a:r>
            <a:endParaRPr lang="en-US" dirty="0" smtClean="0">
              <a:solidFill>
                <a:srgbClr val="FF0000"/>
              </a:solidFill>
            </a:endParaRPr>
          </a:p>
          <a:p>
            <a:pPr lvl="1" hangingPunct="0">
              <a:lnSpc>
                <a:spcPct val="110000"/>
              </a:lnSpc>
              <a:buFont typeface="Courier New" panose="02070309020205020404" pitchFamily="49" charset="0"/>
              <a:buChar char="o"/>
            </a:pPr>
            <a:endParaRPr lang="en-US" dirty="0">
              <a:solidFill>
                <a:srgbClr val="FF0000"/>
              </a:solidFill>
            </a:endParaRPr>
          </a:p>
          <a:p>
            <a:pPr marL="457200" lvl="1" indent="0" hangingPunct="0">
              <a:lnSpc>
                <a:spcPct val="110000"/>
              </a:lnSpc>
              <a:buNone/>
            </a:pPr>
            <a:endParaRPr lang="en-US" dirty="0">
              <a:solidFill>
                <a:srgbClr val="FF0000"/>
              </a:solidFill>
            </a:endParaRPr>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12</a:t>
            </a:fld>
            <a:endParaRPr lang="en-US" dirty="0"/>
          </a:p>
        </p:txBody>
      </p:sp>
    </p:spTree>
    <p:extLst>
      <p:ext uri="{BB962C8B-B14F-4D97-AF65-F5344CB8AC3E}">
        <p14:creationId xmlns:p14="http://schemas.microsoft.com/office/powerpoint/2010/main" val="1244035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Others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2400" dirty="0">
                <a:solidFill>
                  <a:srgbClr val="FF0000"/>
                </a:solidFill>
              </a:rPr>
              <a:t>Track curvature and impact on RRH separation: </a:t>
            </a:r>
          </a:p>
          <a:p>
            <a:pPr lvl="1" hangingPunct="0">
              <a:lnSpc>
                <a:spcPct val="110000"/>
              </a:lnSpc>
              <a:buFont typeface="Courier New" panose="02070309020205020404" pitchFamily="49" charset="0"/>
              <a:buChar char="o"/>
            </a:pPr>
            <a:r>
              <a:rPr lang="en-US" sz="1800" dirty="0">
                <a:solidFill>
                  <a:srgbClr val="FF0000"/>
                </a:solidFill>
              </a:rPr>
              <a:t>FFS its impact on performance. </a:t>
            </a:r>
          </a:p>
          <a:p>
            <a:pPr lvl="1" hangingPunct="0">
              <a:lnSpc>
                <a:spcPct val="110000"/>
              </a:lnSpc>
              <a:buFont typeface="Courier New" panose="02070309020205020404" pitchFamily="49" charset="0"/>
              <a:buChar char="o"/>
            </a:pPr>
            <a:endParaRPr lang="en-US" sz="1800" dirty="0">
              <a:solidFill>
                <a:srgbClr val="FF0000"/>
              </a:solidFill>
            </a:endParaRPr>
          </a:p>
          <a:p>
            <a:pPr marL="228600" lvl="1" hangingPunct="0">
              <a:spcBef>
                <a:spcPts val="1000"/>
              </a:spcBef>
              <a:buFont typeface="Wingdings" panose="05000000000000000000" pitchFamily="2" charset="2"/>
              <a:buChar char="§"/>
            </a:pPr>
            <a:r>
              <a:rPr lang="en-US" dirty="0">
                <a:solidFill>
                  <a:srgbClr val="FF0000"/>
                </a:solidFill>
              </a:rPr>
              <a:t>1 RRH site per BBU</a:t>
            </a:r>
          </a:p>
          <a:p>
            <a:pPr lvl="1" hangingPunct="0">
              <a:lnSpc>
                <a:spcPct val="110000"/>
              </a:lnSpc>
              <a:buFont typeface="Courier New" panose="02070309020205020404" pitchFamily="49" charset="0"/>
              <a:buChar char="o"/>
            </a:pPr>
            <a:r>
              <a:rPr lang="en-US" sz="1800" dirty="0">
                <a:solidFill>
                  <a:srgbClr val="FF0000"/>
                </a:solidFill>
              </a:rPr>
              <a:t>RAN4 </a:t>
            </a:r>
            <a:r>
              <a:rPr lang="en-US" sz="1800" strike="sngStrike" dirty="0">
                <a:solidFill>
                  <a:srgbClr val="FF0000"/>
                </a:solidFill>
              </a:rPr>
              <a:t>to consider </a:t>
            </a:r>
            <a:r>
              <a:rPr lang="en-US" sz="1800" dirty="0">
                <a:solidFill>
                  <a:srgbClr val="0000FF"/>
                </a:solidFill>
              </a:rPr>
              <a:t>can study </a:t>
            </a:r>
            <a:r>
              <a:rPr lang="en-US" sz="1800" dirty="0">
                <a:solidFill>
                  <a:srgbClr val="FF0000"/>
                </a:solidFill>
              </a:rPr>
              <a:t>regular (non-SFN/non-DPS) deployment with 1 RRH site per BBU: </a:t>
            </a:r>
          </a:p>
          <a:p>
            <a:pPr lvl="2" hangingPunct="0">
              <a:lnSpc>
                <a:spcPct val="110000"/>
              </a:lnSpc>
              <a:buFont typeface="Courier New" panose="02070309020205020404" pitchFamily="49" charset="0"/>
              <a:buChar char="o"/>
            </a:pPr>
            <a:r>
              <a:rPr lang="en-US" sz="1600" dirty="0">
                <a:solidFill>
                  <a:srgbClr val="FF0000"/>
                </a:solidFill>
              </a:rPr>
              <a:t>To be </a:t>
            </a:r>
            <a:r>
              <a:rPr lang="en-US" sz="1600" strike="sngStrike" dirty="0">
                <a:solidFill>
                  <a:srgbClr val="FF0000"/>
                </a:solidFill>
              </a:rPr>
              <a:t>considered</a:t>
            </a:r>
            <a:r>
              <a:rPr lang="en-US" sz="1600" dirty="0">
                <a:solidFill>
                  <a:srgbClr val="FF0000"/>
                </a:solidFill>
              </a:rPr>
              <a:t> </a:t>
            </a:r>
            <a:r>
              <a:rPr lang="en-US" sz="1600" dirty="0">
                <a:solidFill>
                  <a:srgbClr val="0000FF"/>
                </a:solidFill>
              </a:rPr>
              <a:t>studied</a:t>
            </a:r>
            <a:r>
              <a:rPr lang="en-US" sz="1600" dirty="0">
                <a:solidFill>
                  <a:srgbClr val="FF0000"/>
                </a:solidFill>
              </a:rPr>
              <a:t> with low priority; </a:t>
            </a:r>
          </a:p>
          <a:p>
            <a:pPr lvl="2" hangingPunct="0">
              <a:lnSpc>
                <a:spcPct val="110000"/>
              </a:lnSpc>
              <a:buFont typeface="Courier New" panose="02070309020205020404" pitchFamily="49" charset="0"/>
              <a:buChar char="o"/>
            </a:pPr>
            <a:r>
              <a:rPr lang="en-US" sz="1600" dirty="0">
                <a:solidFill>
                  <a:srgbClr val="FF0000"/>
                </a:solidFill>
              </a:rPr>
              <a:t>Analysis baseline is still 4 RRH site per BBU</a:t>
            </a:r>
          </a:p>
          <a:p>
            <a:pPr lvl="1" hangingPunct="0">
              <a:lnSpc>
                <a:spcPct val="110000"/>
              </a:lnSpc>
              <a:buFont typeface="Courier New" panose="02070309020205020404" pitchFamily="49" charset="0"/>
              <a:buChar char="o"/>
            </a:pPr>
            <a:endParaRPr lang="en-US" sz="1200" dirty="0"/>
          </a:p>
          <a:p>
            <a:pPr marL="228600" lvl="1" hangingPunct="0">
              <a:spcBef>
                <a:spcPts val="1000"/>
              </a:spcBef>
              <a:buFont typeface="Wingdings" panose="05000000000000000000" pitchFamily="2" charset="2"/>
              <a:buChar char="§"/>
            </a:pPr>
            <a:r>
              <a:rPr lang="en-US" dirty="0">
                <a:solidFill>
                  <a:srgbClr val="FF0000"/>
                </a:solidFill>
              </a:rPr>
              <a:t>High difference in propagation delays</a:t>
            </a:r>
          </a:p>
          <a:p>
            <a:pPr lvl="1" hangingPunct="0">
              <a:lnSpc>
                <a:spcPct val="110000"/>
              </a:lnSpc>
              <a:buFont typeface="Courier New" panose="02070309020205020404" pitchFamily="49" charset="0"/>
              <a:buChar char="o"/>
            </a:pPr>
            <a:r>
              <a:rPr lang="en-US" sz="1800" dirty="0">
                <a:solidFill>
                  <a:srgbClr val="FF0000"/>
                </a:solidFill>
              </a:rPr>
              <a:t>RAN4 to elaborate further on which deployment scenarios are exposed to the very different propagation delays. </a:t>
            </a:r>
          </a:p>
          <a:p>
            <a:pPr lvl="2" hangingPunct="0">
              <a:lnSpc>
                <a:spcPct val="110000"/>
              </a:lnSpc>
              <a:buFont typeface="Courier New" panose="02070309020205020404" pitchFamily="49" charset="0"/>
              <a:buChar char="o"/>
            </a:pPr>
            <a:r>
              <a:rPr lang="en-US" sz="1600" dirty="0" err="1">
                <a:solidFill>
                  <a:srgbClr val="FF0000"/>
                </a:solidFill>
              </a:rPr>
              <a:t>Quantitively</a:t>
            </a:r>
            <a:r>
              <a:rPr lang="en-US" sz="1600" dirty="0">
                <a:solidFill>
                  <a:srgbClr val="FF0000"/>
                </a:solidFill>
              </a:rPr>
              <a:t> evaluate the implications in these scenarios both from the demodulation and RRM perspectives.</a:t>
            </a:r>
          </a:p>
          <a:p>
            <a:pPr lvl="2" hangingPunct="0">
              <a:lnSpc>
                <a:spcPct val="110000"/>
              </a:lnSpc>
              <a:buFont typeface="Courier New" panose="02070309020205020404" pitchFamily="49" charset="0"/>
              <a:buChar char="o"/>
            </a:pPr>
            <a:r>
              <a:rPr lang="en-US" sz="1600" dirty="0">
                <a:solidFill>
                  <a:srgbClr val="FF0000"/>
                </a:solidFill>
                <a:highlight>
                  <a:srgbClr val="FFFF00"/>
                </a:highlight>
              </a:rPr>
              <a:t>RAN4 should study whether there is any scenario with ISI </a:t>
            </a:r>
            <a:r>
              <a:rPr lang="en-US" sz="1600" dirty="0">
                <a:solidFill>
                  <a:srgbClr val="00B050"/>
                </a:solidFill>
                <a:highlight>
                  <a:srgbClr val="FFFF00"/>
                </a:highlight>
              </a:rPr>
              <a:t>and signal power degradation</a:t>
            </a:r>
            <a:r>
              <a:rPr lang="en-US" sz="1600" dirty="0">
                <a:solidFill>
                  <a:srgbClr val="FF0000"/>
                </a:solidFill>
                <a:highlight>
                  <a:srgbClr val="FFFF00"/>
                </a:highlight>
              </a:rPr>
              <a:t>, and study a scheme to alleviate if needed. </a:t>
            </a:r>
            <a:r>
              <a:rPr lang="en-US" sz="1600" strike="sngStrike" dirty="0">
                <a:solidFill>
                  <a:srgbClr val="FF0000"/>
                </a:solidFill>
                <a:highlight>
                  <a:srgbClr val="FFFF00"/>
                </a:highlight>
              </a:rPr>
              <a:t>RAN4 needs to study the scheme to alleviate ISI and the requirement should take signal power degradation into consideration.</a:t>
            </a:r>
          </a:p>
          <a:p>
            <a:pPr lvl="1" hangingPunct="0">
              <a:lnSpc>
                <a:spcPct val="110000"/>
              </a:lnSpc>
              <a:buFont typeface="Courier New" panose="02070309020205020404" pitchFamily="49" charset="0"/>
              <a:buChar char="o"/>
            </a:pPr>
            <a:endParaRPr lang="en-US" sz="1600" dirty="0"/>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13</a:t>
            </a:fld>
            <a:endParaRPr lang="en-US" dirty="0"/>
          </a:p>
        </p:txBody>
      </p:sp>
    </p:spTree>
    <p:extLst>
      <p:ext uri="{BB962C8B-B14F-4D97-AF65-F5344CB8AC3E}">
        <p14:creationId xmlns:p14="http://schemas.microsoft.com/office/powerpoint/2010/main" val="2700927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Others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2400" dirty="0">
                <a:solidFill>
                  <a:srgbClr val="FF0000"/>
                </a:solidFill>
              </a:rPr>
              <a:t>Dedicated network for roof-mounted CPE: </a:t>
            </a:r>
          </a:p>
          <a:p>
            <a:pPr lvl="1" hangingPunct="0">
              <a:lnSpc>
                <a:spcPct val="110000"/>
              </a:lnSpc>
              <a:buFont typeface="Courier New" panose="02070309020205020404" pitchFamily="49" charset="0"/>
              <a:buChar char="o"/>
            </a:pPr>
            <a:r>
              <a:rPr lang="en-US" sz="1800" dirty="0">
                <a:solidFill>
                  <a:srgbClr val="FF0000"/>
                </a:solidFill>
              </a:rPr>
              <a:t>RAN4 to assume that in HST FR2 Scenario A, only high-speed CPEs installed on the roof of the train can be present in the network.</a:t>
            </a:r>
          </a:p>
          <a:p>
            <a:pPr lvl="1" hangingPunct="0">
              <a:lnSpc>
                <a:spcPct val="110000"/>
              </a:lnSpc>
              <a:buFont typeface="Courier New" panose="02070309020205020404" pitchFamily="49" charset="0"/>
              <a:buChar char="o"/>
            </a:pPr>
            <a:r>
              <a:rPr lang="en-US" sz="1800" dirty="0">
                <a:solidFill>
                  <a:srgbClr val="FF0000"/>
                </a:solidFill>
              </a:rPr>
              <a:t>FFS Scenario B.  </a:t>
            </a:r>
          </a:p>
          <a:p>
            <a:pPr lvl="2" hangingPunct="0">
              <a:lnSpc>
                <a:spcPct val="110000"/>
              </a:lnSpc>
              <a:buFont typeface="Courier New" panose="02070309020205020404" pitchFamily="49" charset="0"/>
              <a:buChar char="o"/>
            </a:pPr>
            <a:r>
              <a:rPr lang="en-US" sz="1400" dirty="0">
                <a:solidFill>
                  <a:srgbClr val="FF0000"/>
                </a:solidFill>
              </a:rPr>
              <a:t>RAN4 to clarify based on the operators’ input if regular (i.e., low-speed non-HST) UEs can be connected to the same cell together with a HST CPE moving at maximum speed.</a:t>
            </a:r>
          </a:p>
          <a:p>
            <a:pPr lvl="1" hangingPunct="0">
              <a:lnSpc>
                <a:spcPct val="110000"/>
              </a:lnSpc>
              <a:buFont typeface="Courier New" panose="02070309020205020404" pitchFamily="49" charset="0"/>
              <a:buChar char="o"/>
            </a:pPr>
            <a:r>
              <a:rPr lang="en-US" sz="1800" dirty="0">
                <a:solidFill>
                  <a:srgbClr val="0000FF"/>
                </a:solidFill>
              </a:rPr>
              <a:t>FFS the necessity, and if necessary how </a:t>
            </a:r>
            <a:r>
              <a:rPr lang="en-US" sz="1800" strike="sngStrike" dirty="0">
                <a:solidFill>
                  <a:srgbClr val="7030A0"/>
                </a:solidFill>
              </a:rPr>
              <a:t>the ways</a:t>
            </a:r>
            <a:r>
              <a:rPr lang="en-US" sz="1800" dirty="0">
                <a:solidFill>
                  <a:srgbClr val="7030A0"/>
                </a:solidFill>
              </a:rPr>
              <a:t> to differentiate roof-mounted CPE from other FR2 UEs</a:t>
            </a:r>
          </a:p>
          <a:p>
            <a:pPr marL="228600" lvl="1" hangingPunct="0">
              <a:spcBef>
                <a:spcPts val="1000"/>
              </a:spcBef>
              <a:buFont typeface="Wingdings" panose="05000000000000000000" pitchFamily="2" charset="2"/>
              <a:buChar char="§"/>
            </a:pPr>
            <a:r>
              <a:rPr lang="en-US" dirty="0">
                <a:solidFill>
                  <a:srgbClr val="FF0000"/>
                </a:solidFill>
              </a:rPr>
              <a:t>Handheld UE for FR2 HST</a:t>
            </a:r>
          </a:p>
          <a:p>
            <a:pPr lvl="1" hangingPunct="0">
              <a:lnSpc>
                <a:spcPct val="110000"/>
              </a:lnSpc>
              <a:buFont typeface="Courier New" panose="02070309020205020404" pitchFamily="49" charset="0"/>
              <a:buChar char="o"/>
            </a:pPr>
            <a:r>
              <a:rPr lang="en-US" sz="1800" dirty="0">
                <a:solidFill>
                  <a:srgbClr val="FF0000"/>
                </a:solidFill>
              </a:rPr>
              <a:t>RAN4 focus on roof-mounted CPE in Rel-17 WI. </a:t>
            </a:r>
          </a:p>
          <a:p>
            <a:pPr lvl="1" hangingPunct="0">
              <a:lnSpc>
                <a:spcPct val="110000"/>
              </a:lnSpc>
              <a:buFont typeface="Courier New" panose="02070309020205020404" pitchFamily="49" charset="0"/>
              <a:buChar char="o"/>
            </a:pPr>
            <a:endParaRPr lang="en-US" sz="1600" dirty="0"/>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14</a:t>
            </a:fld>
            <a:endParaRPr lang="en-US" dirty="0"/>
          </a:p>
        </p:txBody>
      </p:sp>
    </p:spTree>
    <p:extLst>
      <p:ext uri="{BB962C8B-B14F-4D97-AF65-F5344CB8AC3E}">
        <p14:creationId xmlns:p14="http://schemas.microsoft.com/office/powerpoint/2010/main" val="2758970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Contributions List in RAN4#98</a:t>
            </a:r>
            <a:r>
              <a:rPr lang="en-US" altLang="zh-CN" dirty="0"/>
              <a:t>-e</a:t>
            </a:r>
            <a:endParaRPr lang="en-US" dirty="0"/>
          </a:p>
        </p:txBody>
      </p:sp>
      <p:sp>
        <p:nvSpPr>
          <p:cNvPr id="3" name="Slide Number Placeholder 2"/>
          <p:cNvSpPr>
            <a:spLocks noGrp="1"/>
          </p:cNvSpPr>
          <p:nvPr>
            <p:ph type="sldNum" sz="quarter" idx="12"/>
          </p:nvPr>
        </p:nvSpPr>
        <p:spPr/>
        <p:txBody>
          <a:bodyPr/>
          <a:lstStyle/>
          <a:p>
            <a:fld id="{486761FD-F8E2-4E66-831E-B238338A6D54}" type="slidenum">
              <a:rPr lang="en-US" smtClean="0"/>
              <a:pPr/>
              <a:t>15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34290054"/>
              </p:ext>
            </p:extLst>
          </p:nvPr>
        </p:nvGraphicFramePr>
        <p:xfrm>
          <a:off x="1028603" y="1690688"/>
          <a:ext cx="10522226" cy="4572008"/>
        </p:xfrm>
        <a:graphic>
          <a:graphicData uri="http://schemas.openxmlformats.org/drawingml/2006/table">
            <a:tbl>
              <a:tblPr firstRow="1">
                <a:tableStyleId>{5C22544A-7EE6-4342-B048-85BDC9FD1C3A}</a:tableStyleId>
              </a:tblPr>
              <a:tblGrid>
                <a:gridCol w="1266362">
                  <a:extLst>
                    <a:ext uri="{9D8B030D-6E8A-4147-A177-3AD203B41FA5}">
                      <a16:colId xmlns:a16="http://schemas.microsoft.com/office/drawing/2014/main" xmlns="" val="20000"/>
                    </a:ext>
                  </a:extLst>
                </a:gridCol>
                <a:gridCol w="5943600">
                  <a:extLst>
                    <a:ext uri="{9D8B030D-6E8A-4147-A177-3AD203B41FA5}">
                      <a16:colId xmlns:a16="http://schemas.microsoft.com/office/drawing/2014/main" xmlns="" val="20001"/>
                    </a:ext>
                  </a:extLst>
                </a:gridCol>
                <a:gridCol w="3312264">
                  <a:extLst>
                    <a:ext uri="{9D8B030D-6E8A-4147-A177-3AD203B41FA5}">
                      <a16:colId xmlns:a16="http://schemas.microsoft.com/office/drawing/2014/main" xmlns="" val="20002"/>
                    </a:ext>
                  </a:extLst>
                </a:gridCol>
              </a:tblGrid>
              <a:tr h="266822">
                <a:tc>
                  <a:txBody>
                    <a:bodyPr/>
                    <a:lstStyle/>
                    <a:p>
                      <a:pPr algn="l" fontAlgn="t"/>
                      <a:r>
                        <a:rPr lang="en-US" sz="1600" b="0" i="0" u="none" strike="noStrike" dirty="0">
                          <a:solidFill>
                            <a:schemeClr val="bg1"/>
                          </a:solidFill>
                          <a:effectLst/>
                          <a:latin typeface="Arial" panose="020B0604020202020204" pitchFamily="34" charset="0"/>
                        </a:rPr>
                        <a:t>T-doc No.</a:t>
                      </a:r>
                    </a:p>
                  </a:txBody>
                  <a:tcPr marL="0" marR="0" marT="0" marB="0"/>
                </a:tc>
                <a:tc>
                  <a:txBody>
                    <a:bodyPr/>
                    <a:lstStyle/>
                    <a:p>
                      <a:pPr algn="l" fontAlgn="t"/>
                      <a:r>
                        <a:rPr lang="en-US" altLang="zh-CN" sz="1600" b="0" i="0" u="none" strike="noStrike" dirty="0">
                          <a:solidFill>
                            <a:schemeClr val="bg1"/>
                          </a:solidFill>
                          <a:effectLst/>
                          <a:latin typeface="Arial" panose="020B0604020202020204" pitchFamily="34" charset="0"/>
                        </a:rPr>
                        <a:t>Title</a:t>
                      </a:r>
                      <a:endParaRPr lang="en-US" sz="1600" b="0" i="0" u="none" strike="noStrike" dirty="0">
                        <a:solidFill>
                          <a:schemeClr val="bg1"/>
                        </a:solidFill>
                        <a:effectLst/>
                        <a:latin typeface="Arial" panose="020B0604020202020204" pitchFamily="34" charset="0"/>
                      </a:endParaRPr>
                    </a:p>
                  </a:txBody>
                  <a:tcPr marL="0" marR="0" marT="0" marB="0"/>
                </a:tc>
                <a:tc>
                  <a:txBody>
                    <a:bodyPr/>
                    <a:lstStyle/>
                    <a:p>
                      <a:pPr algn="l" fontAlgn="t"/>
                      <a:r>
                        <a:rPr lang="en-US" sz="1600" b="0" i="0" u="none" strike="noStrike" dirty="0">
                          <a:solidFill>
                            <a:schemeClr val="bg1"/>
                          </a:solidFill>
                          <a:effectLst/>
                          <a:latin typeface="Arial" panose="020B0604020202020204" pitchFamily="34" charset="0"/>
                        </a:rPr>
                        <a:t>Company</a:t>
                      </a:r>
                    </a:p>
                  </a:txBody>
                  <a:tcPr marL="0" marR="0" marT="0" marB="0"/>
                </a:tc>
                <a:extLst>
                  <a:ext uri="{0D108BD9-81ED-4DB2-BD59-A6C34878D82A}">
                    <a16:rowId xmlns:a16="http://schemas.microsoft.com/office/drawing/2014/main" xmlns="" val="10000"/>
                  </a:ext>
                </a:extLst>
              </a:tr>
              <a:tr h="239177">
                <a:tc>
                  <a:txBody>
                    <a:bodyPr/>
                    <a:lstStyle/>
                    <a:p>
                      <a:pPr algn="l" fontAlgn="b"/>
                      <a:r>
                        <a:rPr lang="en-US" sz="1400" b="0" i="0" u="none" strike="noStrike" dirty="0">
                          <a:solidFill>
                            <a:srgbClr val="000000"/>
                          </a:solidFill>
                          <a:effectLst/>
                          <a:latin typeface="+mn-lt"/>
                        </a:rPr>
                        <a:t>R4-2104905</a:t>
                      </a:r>
                    </a:p>
                  </a:txBody>
                  <a:tcPr marL="0" marR="0" marT="0" marB="0" anchor="ctr"/>
                </a:tc>
                <a:tc>
                  <a:txBody>
                    <a:bodyPr/>
                    <a:lstStyle/>
                    <a:p>
                      <a:pPr algn="l" fontAlgn="t"/>
                      <a:r>
                        <a:rPr lang="en-US" sz="1400" b="0" i="0" u="none" strike="noStrike" dirty="0">
                          <a:solidFill>
                            <a:srgbClr val="000000"/>
                          </a:solidFill>
                          <a:effectLst/>
                          <a:latin typeface="+mn-lt"/>
                        </a:rPr>
                        <a:t>FR2 HST deployment scenario discussion</a:t>
                      </a:r>
                    </a:p>
                  </a:txBody>
                  <a:tcPr marL="0" marR="0" marT="0" marB="0" anchor="ctr"/>
                </a:tc>
                <a:tc>
                  <a:txBody>
                    <a:bodyPr/>
                    <a:lstStyle/>
                    <a:p>
                      <a:pPr algn="l" fontAlgn="t"/>
                      <a:r>
                        <a:rPr lang="en-US" sz="1400" b="0" i="0" u="none" strike="noStrike">
                          <a:solidFill>
                            <a:srgbClr val="000000"/>
                          </a:solidFill>
                          <a:effectLst/>
                          <a:latin typeface="+mn-lt"/>
                        </a:rPr>
                        <a:t>Qualcomm, Inc.</a:t>
                      </a:r>
                    </a:p>
                  </a:txBody>
                  <a:tcPr marL="0" marR="0" marT="0" marB="0" anchor="ctr"/>
                </a:tc>
                <a:extLst>
                  <a:ext uri="{0D108BD9-81ED-4DB2-BD59-A6C34878D82A}">
                    <a16:rowId xmlns:a16="http://schemas.microsoft.com/office/drawing/2014/main" xmlns="" val="10001"/>
                  </a:ext>
                </a:extLst>
              </a:tr>
              <a:tr h="239177">
                <a:tc>
                  <a:txBody>
                    <a:bodyPr/>
                    <a:lstStyle/>
                    <a:p>
                      <a:pPr algn="l" fontAlgn="b"/>
                      <a:r>
                        <a:rPr lang="en-US" sz="1400" b="0" i="0" u="none" strike="noStrike">
                          <a:solidFill>
                            <a:srgbClr val="000000"/>
                          </a:solidFill>
                          <a:effectLst/>
                          <a:latin typeface="+mn-lt"/>
                        </a:rPr>
                        <a:t>R4-2104679</a:t>
                      </a:r>
                    </a:p>
                  </a:txBody>
                  <a:tcPr marL="0" marR="0" marT="0" marB="0" anchor="ctr"/>
                </a:tc>
                <a:tc>
                  <a:txBody>
                    <a:bodyPr/>
                    <a:lstStyle/>
                    <a:p>
                      <a:pPr algn="l" fontAlgn="t"/>
                      <a:r>
                        <a:rPr lang="en-US" sz="1400" b="0" i="0" u="none" strike="noStrike" dirty="0">
                          <a:solidFill>
                            <a:srgbClr val="000000"/>
                          </a:solidFill>
                          <a:effectLst/>
                          <a:latin typeface="+mn-lt"/>
                        </a:rPr>
                        <a:t>On HST deployment aspects in scenario A</a:t>
                      </a:r>
                    </a:p>
                  </a:txBody>
                  <a:tcPr marL="0" marR="0" marT="0" marB="0" anchor="ctr"/>
                </a:tc>
                <a:tc>
                  <a:txBody>
                    <a:bodyPr/>
                    <a:lstStyle/>
                    <a:p>
                      <a:pPr algn="l" fontAlgn="t"/>
                      <a:r>
                        <a:rPr lang="en-US" sz="1400" b="0" i="0" u="none" strike="noStrike">
                          <a:solidFill>
                            <a:srgbClr val="000000"/>
                          </a:solidFill>
                          <a:effectLst/>
                          <a:latin typeface="+mn-lt"/>
                        </a:rPr>
                        <a:t>Ericsson</a:t>
                      </a:r>
                    </a:p>
                  </a:txBody>
                  <a:tcPr marL="0" marR="0" marT="0" marB="0" anchor="ctr"/>
                </a:tc>
                <a:extLst>
                  <a:ext uri="{0D108BD9-81ED-4DB2-BD59-A6C34878D82A}">
                    <a16:rowId xmlns:a16="http://schemas.microsoft.com/office/drawing/2014/main" xmlns="" val="10007"/>
                  </a:ext>
                </a:extLst>
              </a:tr>
              <a:tr h="239177">
                <a:tc>
                  <a:txBody>
                    <a:bodyPr/>
                    <a:lstStyle/>
                    <a:p>
                      <a:pPr algn="l" fontAlgn="b"/>
                      <a:r>
                        <a:rPr lang="en-US" sz="1400" b="0" i="0" u="none" strike="noStrike">
                          <a:solidFill>
                            <a:srgbClr val="000000"/>
                          </a:solidFill>
                          <a:effectLst/>
                          <a:latin typeface="+mn-lt"/>
                        </a:rPr>
                        <a:t>R4-2104924</a:t>
                      </a:r>
                    </a:p>
                  </a:txBody>
                  <a:tcPr marL="0" marR="0" marT="0" marB="0" anchor="ctr"/>
                </a:tc>
                <a:tc>
                  <a:txBody>
                    <a:bodyPr/>
                    <a:lstStyle/>
                    <a:p>
                      <a:pPr algn="l" fontAlgn="t"/>
                      <a:r>
                        <a:rPr lang="en-US" sz="1400" b="0" i="0" u="none" strike="noStrike" dirty="0">
                          <a:solidFill>
                            <a:srgbClr val="000000"/>
                          </a:solidFill>
                          <a:effectLst/>
                          <a:latin typeface="+mn-lt"/>
                        </a:rPr>
                        <a:t>NR support for high speed train scenario in FR2 - Deployment Scenario-A</a:t>
                      </a:r>
                    </a:p>
                  </a:txBody>
                  <a:tcPr marL="0" marR="0" marT="0" marB="0" anchor="ctr"/>
                </a:tc>
                <a:tc>
                  <a:txBody>
                    <a:bodyPr/>
                    <a:lstStyle/>
                    <a:p>
                      <a:pPr algn="l" fontAlgn="t"/>
                      <a:r>
                        <a:rPr lang="en-US" sz="1400" b="0" i="0" u="none" strike="noStrike">
                          <a:solidFill>
                            <a:srgbClr val="000000"/>
                          </a:solidFill>
                          <a:effectLst/>
                          <a:latin typeface="+mn-lt"/>
                        </a:rPr>
                        <a:t>ZTE Corporation</a:t>
                      </a:r>
                    </a:p>
                  </a:txBody>
                  <a:tcPr marL="0" marR="0" marT="0" marB="0" anchor="ctr"/>
                </a:tc>
                <a:extLst>
                  <a:ext uri="{0D108BD9-81ED-4DB2-BD59-A6C34878D82A}">
                    <a16:rowId xmlns:a16="http://schemas.microsoft.com/office/drawing/2014/main" xmlns="" val="10008"/>
                  </a:ext>
                </a:extLst>
              </a:tr>
              <a:tr h="239177">
                <a:tc>
                  <a:txBody>
                    <a:bodyPr/>
                    <a:lstStyle/>
                    <a:p>
                      <a:pPr algn="l" fontAlgn="b"/>
                      <a:r>
                        <a:rPr lang="en-US" sz="1400" b="0" i="0" u="none" strike="noStrike">
                          <a:solidFill>
                            <a:srgbClr val="000000"/>
                          </a:solidFill>
                          <a:effectLst/>
                          <a:latin typeface="+mn-lt"/>
                        </a:rPr>
                        <a:t>R4-2105023</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Scenario-A</a:t>
                      </a:r>
                    </a:p>
                  </a:txBody>
                  <a:tcPr marL="0" marR="0" marT="0" marB="0" anchor="ctr"/>
                </a:tc>
                <a:tc>
                  <a:txBody>
                    <a:bodyPr/>
                    <a:lstStyle/>
                    <a:p>
                      <a:pPr algn="l" fontAlgn="t"/>
                      <a:r>
                        <a:rPr lang="en-US" sz="1400" b="0" i="0" u="none" strike="noStrike">
                          <a:solidFill>
                            <a:srgbClr val="000000"/>
                          </a:solidFill>
                          <a:effectLst/>
                          <a:latin typeface="+mn-lt"/>
                        </a:rPr>
                        <a:t>Samsung</a:t>
                      </a:r>
                    </a:p>
                  </a:txBody>
                  <a:tcPr marL="0" marR="0" marT="0" marB="0" anchor="ctr"/>
                </a:tc>
                <a:extLst>
                  <a:ext uri="{0D108BD9-81ED-4DB2-BD59-A6C34878D82A}">
                    <a16:rowId xmlns:a16="http://schemas.microsoft.com/office/drawing/2014/main" xmlns="" val="10009"/>
                  </a:ext>
                </a:extLst>
              </a:tr>
              <a:tr h="239177">
                <a:tc>
                  <a:txBody>
                    <a:bodyPr/>
                    <a:lstStyle/>
                    <a:p>
                      <a:pPr algn="l" fontAlgn="b"/>
                      <a:r>
                        <a:rPr lang="en-US" sz="1400" b="0" i="0" u="none" strike="noStrike">
                          <a:solidFill>
                            <a:srgbClr val="000000"/>
                          </a:solidFill>
                          <a:effectLst/>
                          <a:latin typeface="+mn-lt"/>
                        </a:rPr>
                        <a:t>R4-2106503</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aspects</a:t>
                      </a:r>
                    </a:p>
                  </a:txBody>
                  <a:tcPr marL="0" marR="0" marT="0" marB="0" anchor="ctr"/>
                </a:tc>
                <a:tc>
                  <a:txBody>
                    <a:bodyPr/>
                    <a:lstStyle/>
                    <a:p>
                      <a:pPr algn="l" fontAlgn="t"/>
                      <a:r>
                        <a:rPr lang="en-US" sz="1400" b="0" i="0" u="none" strike="noStrike">
                          <a:solidFill>
                            <a:srgbClr val="000000"/>
                          </a:solidFill>
                          <a:effectLst/>
                          <a:latin typeface="+mn-lt"/>
                        </a:rPr>
                        <a:t>Intel Corporation</a:t>
                      </a:r>
                    </a:p>
                  </a:txBody>
                  <a:tcPr marL="0" marR="0" marT="0" marB="0" anchor="ctr"/>
                </a:tc>
                <a:extLst>
                  <a:ext uri="{0D108BD9-81ED-4DB2-BD59-A6C34878D82A}">
                    <a16:rowId xmlns:a16="http://schemas.microsoft.com/office/drawing/2014/main" xmlns="" val="10010"/>
                  </a:ext>
                </a:extLst>
              </a:tr>
              <a:tr h="239177">
                <a:tc>
                  <a:txBody>
                    <a:bodyPr/>
                    <a:lstStyle/>
                    <a:p>
                      <a:pPr algn="l" fontAlgn="b"/>
                      <a:r>
                        <a:rPr lang="en-US" sz="1400" b="0" i="0" u="none" strike="noStrike">
                          <a:solidFill>
                            <a:srgbClr val="000000"/>
                          </a:solidFill>
                          <a:effectLst/>
                          <a:latin typeface="+mn-lt"/>
                        </a:rPr>
                        <a:t>R4-2106693</a:t>
                      </a:r>
                    </a:p>
                  </a:txBody>
                  <a:tcPr marL="0" marR="0" marT="0" marB="0" anchor="ctr"/>
                </a:tc>
                <a:tc>
                  <a:txBody>
                    <a:bodyPr/>
                    <a:lstStyle/>
                    <a:p>
                      <a:pPr algn="l" fontAlgn="t"/>
                      <a:r>
                        <a:rPr lang="en-US" sz="1400" b="0" i="0" u="none" strike="noStrike" dirty="0">
                          <a:solidFill>
                            <a:srgbClr val="000000"/>
                          </a:solidFill>
                          <a:effectLst/>
                          <a:latin typeface="+mn-lt"/>
                        </a:rPr>
                        <a:t>On HST FR2 Deployment Scenario A</a:t>
                      </a:r>
                    </a:p>
                  </a:txBody>
                  <a:tcPr marL="0" marR="0" marT="0" marB="0" anchor="ctr"/>
                </a:tc>
                <a:tc>
                  <a:txBody>
                    <a:bodyPr/>
                    <a:lstStyle/>
                    <a:p>
                      <a:pPr algn="l" fontAlgn="t"/>
                      <a:r>
                        <a:rPr lang="en-US" sz="1400" b="0" i="0" u="none" strike="noStrike">
                          <a:solidFill>
                            <a:srgbClr val="000000"/>
                          </a:solidFill>
                          <a:effectLst/>
                          <a:latin typeface="+mn-lt"/>
                        </a:rPr>
                        <a:t>Nokia, Nokia Shanghai Bell</a:t>
                      </a:r>
                    </a:p>
                  </a:txBody>
                  <a:tcPr marL="0" marR="0" marT="0" marB="0" anchor="ctr"/>
                </a:tc>
                <a:extLst>
                  <a:ext uri="{0D108BD9-81ED-4DB2-BD59-A6C34878D82A}">
                    <a16:rowId xmlns:a16="http://schemas.microsoft.com/office/drawing/2014/main" xmlns="" val="10011"/>
                  </a:ext>
                </a:extLst>
              </a:tr>
              <a:tr h="239177">
                <a:tc>
                  <a:txBody>
                    <a:bodyPr/>
                    <a:lstStyle/>
                    <a:p>
                      <a:pPr algn="l" fontAlgn="b"/>
                      <a:r>
                        <a:rPr lang="en-US" sz="1400" b="0" i="0" u="none" strike="noStrike">
                          <a:solidFill>
                            <a:srgbClr val="000000"/>
                          </a:solidFill>
                          <a:effectLst/>
                          <a:latin typeface="+mn-lt"/>
                        </a:rPr>
                        <a:t>R4-2106826</a:t>
                      </a:r>
                    </a:p>
                  </a:txBody>
                  <a:tcPr marL="0" marR="0" marT="0" marB="0" anchor="ctr"/>
                </a:tc>
                <a:tc>
                  <a:txBody>
                    <a:bodyPr/>
                    <a:lstStyle/>
                    <a:p>
                      <a:pPr algn="l" fontAlgn="t"/>
                      <a:r>
                        <a:rPr lang="en-US" sz="1400" b="0" i="0" u="none" strike="noStrike" dirty="0">
                          <a:solidFill>
                            <a:srgbClr val="000000"/>
                          </a:solidFill>
                          <a:effectLst/>
                          <a:latin typeface="+mn-lt"/>
                        </a:rPr>
                        <a:t>Discussion on NR FR2 HST deployment Scenario-A</a:t>
                      </a:r>
                    </a:p>
                  </a:txBody>
                  <a:tcPr marL="0" marR="0" marT="0" marB="0" anchor="ctr"/>
                </a:tc>
                <a:tc>
                  <a:txBody>
                    <a:bodyPr/>
                    <a:lstStyle/>
                    <a:p>
                      <a:pPr algn="l" fontAlgn="t"/>
                      <a:r>
                        <a:rPr lang="en-US" sz="1400" b="0" i="0" u="none" strike="noStrike">
                          <a:solidFill>
                            <a:srgbClr val="000000"/>
                          </a:solidFill>
                          <a:effectLst/>
                          <a:latin typeface="+mn-lt"/>
                        </a:rPr>
                        <a:t>Huawei, HiSilicon</a:t>
                      </a:r>
                    </a:p>
                  </a:txBody>
                  <a:tcPr marL="0" marR="0" marT="0" marB="0" anchor="ctr"/>
                </a:tc>
                <a:extLst>
                  <a:ext uri="{0D108BD9-81ED-4DB2-BD59-A6C34878D82A}">
                    <a16:rowId xmlns:a16="http://schemas.microsoft.com/office/drawing/2014/main" xmlns="" val="10013"/>
                  </a:ext>
                </a:extLst>
              </a:tr>
              <a:tr h="239177">
                <a:tc>
                  <a:txBody>
                    <a:bodyPr/>
                    <a:lstStyle/>
                    <a:p>
                      <a:pPr algn="l" fontAlgn="b"/>
                      <a:r>
                        <a:rPr lang="en-US" sz="1400" b="0" i="0" u="none" strike="noStrike">
                          <a:solidFill>
                            <a:srgbClr val="000000"/>
                          </a:solidFill>
                          <a:effectLst/>
                          <a:latin typeface="+mn-lt"/>
                        </a:rPr>
                        <a:t>R4-2104680</a:t>
                      </a:r>
                    </a:p>
                  </a:txBody>
                  <a:tcPr marL="0" marR="0" marT="0" marB="0" anchor="ctr"/>
                </a:tc>
                <a:tc>
                  <a:txBody>
                    <a:bodyPr/>
                    <a:lstStyle/>
                    <a:p>
                      <a:pPr algn="l" fontAlgn="t"/>
                      <a:r>
                        <a:rPr lang="en-US" sz="1400" b="0" i="0" u="none" strike="noStrike" dirty="0">
                          <a:solidFill>
                            <a:srgbClr val="000000"/>
                          </a:solidFill>
                          <a:effectLst/>
                          <a:latin typeface="+mn-lt"/>
                        </a:rPr>
                        <a:t>On HST deployment aspects in Scenario B</a:t>
                      </a:r>
                    </a:p>
                  </a:txBody>
                  <a:tcPr marL="0" marR="0" marT="0" marB="0" anchor="ctr"/>
                </a:tc>
                <a:tc>
                  <a:txBody>
                    <a:bodyPr/>
                    <a:lstStyle/>
                    <a:p>
                      <a:pPr algn="l" fontAlgn="t"/>
                      <a:r>
                        <a:rPr lang="en-US" sz="1400" b="0" i="0" u="none" strike="noStrike">
                          <a:solidFill>
                            <a:srgbClr val="000000"/>
                          </a:solidFill>
                          <a:effectLst/>
                          <a:latin typeface="+mn-lt"/>
                        </a:rPr>
                        <a:t>Ericsson</a:t>
                      </a:r>
                    </a:p>
                  </a:txBody>
                  <a:tcPr marL="0" marR="0" marT="0" marB="0" anchor="ctr"/>
                </a:tc>
                <a:extLst>
                  <a:ext uri="{0D108BD9-81ED-4DB2-BD59-A6C34878D82A}">
                    <a16:rowId xmlns:a16="http://schemas.microsoft.com/office/drawing/2014/main" xmlns="" val="10014"/>
                  </a:ext>
                </a:extLst>
              </a:tr>
              <a:tr h="239177">
                <a:tc>
                  <a:txBody>
                    <a:bodyPr/>
                    <a:lstStyle/>
                    <a:p>
                      <a:pPr algn="l" fontAlgn="b"/>
                      <a:r>
                        <a:rPr lang="en-US" sz="1400" b="0" i="0" u="none" strike="noStrike">
                          <a:solidFill>
                            <a:srgbClr val="000000"/>
                          </a:solidFill>
                          <a:effectLst/>
                          <a:latin typeface="+mn-lt"/>
                        </a:rPr>
                        <a:t>R4-2104926</a:t>
                      </a:r>
                    </a:p>
                  </a:txBody>
                  <a:tcPr marL="0" marR="0" marT="0" marB="0" anchor="ctr"/>
                </a:tc>
                <a:tc>
                  <a:txBody>
                    <a:bodyPr/>
                    <a:lstStyle/>
                    <a:p>
                      <a:pPr algn="l" fontAlgn="t"/>
                      <a:r>
                        <a:rPr lang="en-US" sz="1400" b="0" i="0" u="none" strike="noStrike" dirty="0">
                          <a:solidFill>
                            <a:srgbClr val="000000"/>
                          </a:solidFill>
                          <a:effectLst/>
                          <a:latin typeface="+mn-lt"/>
                        </a:rPr>
                        <a:t>NR support for high speed train scenario in FR2 - Deployment Scenario-B</a:t>
                      </a:r>
                    </a:p>
                  </a:txBody>
                  <a:tcPr marL="0" marR="0" marT="0" marB="0" anchor="ctr"/>
                </a:tc>
                <a:tc>
                  <a:txBody>
                    <a:bodyPr/>
                    <a:lstStyle/>
                    <a:p>
                      <a:pPr algn="l" fontAlgn="t"/>
                      <a:r>
                        <a:rPr lang="en-US" sz="1400" b="0" i="0" u="none" strike="noStrike" dirty="0">
                          <a:solidFill>
                            <a:srgbClr val="000000"/>
                          </a:solidFill>
                          <a:effectLst/>
                          <a:latin typeface="+mn-lt"/>
                        </a:rPr>
                        <a:t>ZTE Corporation</a:t>
                      </a:r>
                    </a:p>
                  </a:txBody>
                  <a:tcPr marL="0" marR="0" marT="0" marB="0" anchor="ctr"/>
                </a:tc>
                <a:extLst>
                  <a:ext uri="{0D108BD9-81ED-4DB2-BD59-A6C34878D82A}">
                    <a16:rowId xmlns:a16="http://schemas.microsoft.com/office/drawing/2014/main" xmlns="" val="10015"/>
                  </a:ext>
                </a:extLst>
              </a:tr>
              <a:tr h="239177">
                <a:tc>
                  <a:txBody>
                    <a:bodyPr/>
                    <a:lstStyle/>
                    <a:p>
                      <a:pPr algn="l" fontAlgn="b"/>
                      <a:r>
                        <a:rPr lang="en-US" sz="1400" b="0" i="0" u="none" strike="noStrike">
                          <a:solidFill>
                            <a:srgbClr val="000000"/>
                          </a:solidFill>
                          <a:effectLst/>
                          <a:latin typeface="+mn-lt"/>
                        </a:rPr>
                        <a:t>R4-2105024</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Scenario-B</a:t>
                      </a:r>
                    </a:p>
                  </a:txBody>
                  <a:tcPr marL="0" marR="0" marT="0" marB="0" anchor="ctr"/>
                </a:tc>
                <a:tc>
                  <a:txBody>
                    <a:bodyPr/>
                    <a:lstStyle/>
                    <a:p>
                      <a:pPr algn="l" fontAlgn="t"/>
                      <a:r>
                        <a:rPr lang="en-US" sz="1400" b="0" i="0" u="none" strike="noStrike" dirty="0">
                          <a:solidFill>
                            <a:srgbClr val="000000"/>
                          </a:solidFill>
                          <a:effectLst/>
                          <a:latin typeface="+mn-lt"/>
                        </a:rPr>
                        <a:t>Samsung</a:t>
                      </a:r>
                    </a:p>
                  </a:txBody>
                  <a:tcPr marL="0" marR="0" marT="0" marB="0" anchor="ctr"/>
                </a:tc>
                <a:extLst>
                  <a:ext uri="{0D108BD9-81ED-4DB2-BD59-A6C34878D82A}">
                    <a16:rowId xmlns:a16="http://schemas.microsoft.com/office/drawing/2014/main" xmlns="" val="10016"/>
                  </a:ext>
                </a:extLst>
              </a:tr>
              <a:tr h="239177">
                <a:tc>
                  <a:txBody>
                    <a:bodyPr/>
                    <a:lstStyle/>
                    <a:p>
                      <a:pPr algn="l" fontAlgn="b"/>
                      <a:r>
                        <a:rPr lang="en-US" sz="1400" b="0" i="0" u="none" strike="noStrike">
                          <a:solidFill>
                            <a:srgbClr val="000000"/>
                          </a:solidFill>
                          <a:effectLst/>
                          <a:latin typeface="+mn-lt"/>
                        </a:rPr>
                        <a:t>R4-2106694</a:t>
                      </a:r>
                    </a:p>
                  </a:txBody>
                  <a:tcPr marL="0" marR="0" marT="0" marB="0" anchor="ctr"/>
                </a:tc>
                <a:tc>
                  <a:txBody>
                    <a:bodyPr/>
                    <a:lstStyle/>
                    <a:p>
                      <a:pPr algn="l" fontAlgn="t"/>
                      <a:r>
                        <a:rPr lang="en-US" sz="1400" b="0" i="0" u="none" strike="noStrike" dirty="0">
                          <a:solidFill>
                            <a:srgbClr val="000000"/>
                          </a:solidFill>
                          <a:effectLst/>
                          <a:latin typeface="+mn-lt"/>
                        </a:rPr>
                        <a:t>On HST FR2 Deployment Scenario B</a:t>
                      </a:r>
                    </a:p>
                  </a:txBody>
                  <a:tcPr marL="0" marR="0" marT="0" marB="0" anchor="ctr"/>
                </a:tc>
                <a:tc>
                  <a:txBody>
                    <a:bodyPr/>
                    <a:lstStyle/>
                    <a:p>
                      <a:pPr algn="l" fontAlgn="t"/>
                      <a:r>
                        <a:rPr lang="en-US" sz="1400" b="0" i="0" u="none" strike="noStrike" dirty="0">
                          <a:solidFill>
                            <a:srgbClr val="000000"/>
                          </a:solidFill>
                          <a:effectLst/>
                          <a:latin typeface="+mn-lt"/>
                        </a:rPr>
                        <a:t>Nokia, Nokia Shanghai Bell</a:t>
                      </a:r>
                    </a:p>
                  </a:txBody>
                  <a:tcPr marL="0" marR="0" marT="0" marB="0" anchor="ctr"/>
                </a:tc>
                <a:extLst>
                  <a:ext uri="{0D108BD9-81ED-4DB2-BD59-A6C34878D82A}">
                    <a16:rowId xmlns:a16="http://schemas.microsoft.com/office/drawing/2014/main" xmlns="" val="10017"/>
                  </a:ext>
                </a:extLst>
              </a:tr>
              <a:tr h="239177">
                <a:tc>
                  <a:txBody>
                    <a:bodyPr/>
                    <a:lstStyle/>
                    <a:p>
                      <a:pPr algn="l" fontAlgn="b"/>
                      <a:r>
                        <a:rPr lang="en-US" sz="1400" b="0" i="0" u="none" strike="noStrike">
                          <a:solidFill>
                            <a:srgbClr val="000000"/>
                          </a:solidFill>
                          <a:effectLst/>
                          <a:latin typeface="+mn-lt"/>
                        </a:rPr>
                        <a:t>R4-2106827</a:t>
                      </a:r>
                    </a:p>
                  </a:txBody>
                  <a:tcPr marL="0" marR="0" marT="0" marB="0" anchor="ctr"/>
                </a:tc>
                <a:tc>
                  <a:txBody>
                    <a:bodyPr/>
                    <a:lstStyle/>
                    <a:p>
                      <a:pPr algn="l" fontAlgn="t"/>
                      <a:r>
                        <a:rPr lang="en-US" sz="1400" b="0" i="0" u="none" strike="noStrike" dirty="0">
                          <a:solidFill>
                            <a:srgbClr val="000000"/>
                          </a:solidFill>
                          <a:effectLst/>
                          <a:latin typeface="+mn-lt"/>
                        </a:rPr>
                        <a:t>Discussion on NR FR2 HST deployment Scenario-B</a:t>
                      </a:r>
                    </a:p>
                  </a:txBody>
                  <a:tcPr marL="0" marR="0" marT="0" marB="0" anchor="ctr"/>
                </a:tc>
                <a:tc>
                  <a:txBody>
                    <a:bodyPr/>
                    <a:lstStyle/>
                    <a:p>
                      <a:pPr algn="l" fontAlgn="t"/>
                      <a:r>
                        <a:rPr lang="en-US" sz="1400" b="0" i="0" u="none" strike="noStrike" dirty="0">
                          <a:solidFill>
                            <a:srgbClr val="000000"/>
                          </a:solidFill>
                          <a:effectLst/>
                          <a:latin typeface="+mn-lt"/>
                        </a:rPr>
                        <a:t>Huawei, </a:t>
                      </a:r>
                      <a:r>
                        <a:rPr lang="en-US" sz="1400" b="0" i="0" u="none" strike="noStrike" dirty="0" err="1">
                          <a:solidFill>
                            <a:srgbClr val="000000"/>
                          </a:solidFill>
                          <a:effectLst/>
                          <a:latin typeface="+mn-lt"/>
                        </a:rPr>
                        <a:t>HiSilicon</a:t>
                      </a:r>
                      <a:endParaRPr lang="en-US" sz="1400" b="0"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xmlns="" val="10018"/>
                  </a:ext>
                </a:extLst>
              </a:tr>
              <a:tr h="239177">
                <a:tc>
                  <a:txBody>
                    <a:bodyPr/>
                    <a:lstStyle/>
                    <a:p>
                      <a:pPr algn="l" fontAlgn="b"/>
                      <a:r>
                        <a:rPr lang="en-US" sz="1400" b="0" i="0" u="none" strike="noStrike">
                          <a:solidFill>
                            <a:srgbClr val="000000"/>
                          </a:solidFill>
                          <a:effectLst/>
                          <a:latin typeface="+mn-lt"/>
                        </a:rPr>
                        <a:t>R4-2104678</a:t>
                      </a:r>
                    </a:p>
                  </a:txBody>
                  <a:tcPr marL="0" marR="0" marT="0" marB="0" anchor="ctr"/>
                </a:tc>
                <a:tc>
                  <a:txBody>
                    <a:bodyPr/>
                    <a:lstStyle/>
                    <a:p>
                      <a:pPr algn="l" fontAlgn="t"/>
                      <a:r>
                        <a:rPr lang="en-US" sz="1400" b="0" i="0" u="none" strike="noStrike" dirty="0">
                          <a:solidFill>
                            <a:srgbClr val="000000"/>
                          </a:solidFill>
                          <a:effectLst/>
                          <a:latin typeface="+mn-lt"/>
                        </a:rPr>
                        <a:t>Channel model for FR2 HST scenario</a:t>
                      </a:r>
                    </a:p>
                  </a:txBody>
                  <a:tcPr marL="0" marR="0" marT="0" marB="0" anchor="ctr"/>
                </a:tc>
                <a:tc>
                  <a:txBody>
                    <a:bodyPr/>
                    <a:lstStyle/>
                    <a:p>
                      <a:pPr algn="l" fontAlgn="t"/>
                      <a:r>
                        <a:rPr lang="en-US" sz="1400" b="0" i="0" u="none" strike="noStrike" dirty="0">
                          <a:solidFill>
                            <a:srgbClr val="000000"/>
                          </a:solidFill>
                          <a:effectLst/>
                          <a:latin typeface="+mn-lt"/>
                        </a:rPr>
                        <a:t>Ericsson</a:t>
                      </a:r>
                    </a:p>
                  </a:txBody>
                  <a:tcPr marL="0" marR="0" marT="0" marB="0" anchor="ctr"/>
                </a:tc>
                <a:extLst>
                  <a:ext uri="{0D108BD9-81ED-4DB2-BD59-A6C34878D82A}">
                    <a16:rowId xmlns:a16="http://schemas.microsoft.com/office/drawing/2014/main" xmlns="" val="10012"/>
                  </a:ext>
                </a:extLst>
              </a:tr>
              <a:tr h="239177">
                <a:tc>
                  <a:txBody>
                    <a:bodyPr/>
                    <a:lstStyle/>
                    <a:p>
                      <a:pPr algn="l" fontAlgn="b"/>
                      <a:r>
                        <a:rPr lang="en-US" sz="1400" b="0" i="0" u="none" strike="noStrike">
                          <a:solidFill>
                            <a:srgbClr val="000000"/>
                          </a:solidFill>
                          <a:effectLst/>
                          <a:latin typeface="+mn-lt"/>
                        </a:rPr>
                        <a:t>R4-2105025</a:t>
                      </a:r>
                    </a:p>
                  </a:txBody>
                  <a:tcPr marL="0" marR="0" marT="0" marB="0" anchor="ctr"/>
                </a:tc>
                <a:tc>
                  <a:txBody>
                    <a:bodyPr/>
                    <a:lstStyle/>
                    <a:p>
                      <a:pPr algn="l" fontAlgn="t"/>
                      <a:r>
                        <a:rPr lang="en-US" sz="1400" b="0" i="0" u="none" strike="noStrike" dirty="0">
                          <a:solidFill>
                            <a:srgbClr val="000000"/>
                          </a:solidFill>
                          <a:effectLst/>
                          <a:latin typeface="+mn-lt"/>
                        </a:rPr>
                        <a:t>Channel modeling for FR2 HST and TP to TR 38.854</a:t>
                      </a:r>
                    </a:p>
                  </a:txBody>
                  <a:tcPr marL="0" marR="0" marT="0" marB="0" anchor="ctr"/>
                </a:tc>
                <a:tc>
                  <a:txBody>
                    <a:bodyPr/>
                    <a:lstStyle/>
                    <a:p>
                      <a:pPr algn="l" fontAlgn="t"/>
                      <a:r>
                        <a:rPr lang="en-US" sz="1400" b="0" i="0" u="none" strike="noStrike" dirty="0">
                          <a:solidFill>
                            <a:srgbClr val="000000"/>
                          </a:solidFill>
                          <a:effectLst/>
                          <a:latin typeface="+mn-lt"/>
                        </a:rPr>
                        <a:t>Samsung</a:t>
                      </a:r>
                    </a:p>
                  </a:txBody>
                  <a:tcPr marL="0" marR="0" marT="0" marB="0" anchor="ctr"/>
                </a:tc>
                <a:extLst>
                  <a:ext uri="{0D108BD9-81ED-4DB2-BD59-A6C34878D82A}">
                    <a16:rowId xmlns:a16="http://schemas.microsoft.com/office/drawing/2014/main" xmlns="" val="10002"/>
                  </a:ext>
                </a:extLst>
              </a:tr>
              <a:tr h="239177">
                <a:tc>
                  <a:txBody>
                    <a:bodyPr/>
                    <a:lstStyle/>
                    <a:p>
                      <a:pPr algn="l" fontAlgn="b"/>
                      <a:r>
                        <a:rPr lang="en-US" sz="1400" b="0" i="0" u="none" strike="noStrike">
                          <a:solidFill>
                            <a:srgbClr val="000000"/>
                          </a:solidFill>
                          <a:effectLst/>
                          <a:latin typeface="+mn-lt"/>
                        </a:rPr>
                        <a:t>R4-2106828</a:t>
                      </a:r>
                    </a:p>
                  </a:txBody>
                  <a:tcPr marL="0" marR="0" marT="0" marB="0" anchor="ctr"/>
                </a:tc>
                <a:tc>
                  <a:txBody>
                    <a:bodyPr/>
                    <a:lstStyle/>
                    <a:p>
                      <a:pPr algn="l" fontAlgn="t"/>
                      <a:r>
                        <a:rPr lang="en-US" sz="1400" b="0" i="0" u="none" strike="noStrike" dirty="0">
                          <a:solidFill>
                            <a:srgbClr val="000000"/>
                          </a:solidFill>
                          <a:effectLst/>
                          <a:latin typeface="+mn-lt"/>
                        </a:rPr>
                        <a:t>Discussion on channel modeling for NR FR2 HST</a:t>
                      </a:r>
                    </a:p>
                  </a:txBody>
                  <a:tcPr marL="0" marR="0" marT="0" marB="0" anchor="ctr"/>
                </a:tc>
                <a:tc>
                  <a:txBody>
                    <a:bodyPr/>
                    <a:lstStyle/>
                    <a:p>
                      <a:pPr algn="l" fontAlgn="t"/>
                      <a:r>
                        <a:rPr lang="en-US" sz="1400" b="0" i="0" u="none" strike="noStrike" dirty="0">
                          <a:solidFill>
                            <a:srgbClr val="000000"/>
                          </a:solidFill>
                          <a:effectLst/>
                          <a:latin typeface="+mn-lt"/>
                        </a:rPr>
                        <a:t>Huawei, </a:t>
                      </a:r>
                      <a:r>
                        <a:rPr lang="en-US" sz="1400" b="0" i="0" u="none" strike="noStrike" dirty="0" err="1">
                          <a:solidFill>
                            <a:srgbClr val="000000"/>
                          </a:solidFill>
                          <a:effectLst/>
                          <a:latin typeface="+mn-lt"/>
                        </a:rPr>
                        <a:t>HiSilicon</a:t>
                      </a:r>
                      <a:endParaRPr lang="en-US" sz="1400" b="0"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xmlns="" val="10003"/>
                  </a:ext>
                </a:extLst>
              </a:tr>
              <a:tr h="239177">
                <a:tc>
                  <a:txBody>
                    <a:bodyPr/>
                    <a:lstStyle/>
                    <a:p>
                      <a:pPr algn="l" fontAlgn="b"/>
                      <a:r>
                        <a:rPr lang="en-US" sz="1400" b="0" i="0" u="none" strike="noStrike">
                          <a:solidFill>
                            <a:srgbClr val="000000"/>
                          </a:solidFill>
                          <a:effectLst/>
                          <a:latin typeface="+mn-lt"/>
                        </a:rPr>
                        <a:t>R4-2106911</a:t>
                      </a:r>
                    </a:p>
                  </a:txBody>
                  <a:tcPr marL="0" marR="0" marT="0" marB="0" anchor="ctr"/>
                </a:tc>
                <a:tc>
                  <a:txBody>
                    <a:bodyPr/>
                    <a:lstStyle/>
                    <a:p>
                      <a:pPr algn="l" fontAlgn="t"/>
                      <a:r>
                        <a:rPr lang="en-US" sz="1400" b="0" i="0" u="none" strike="noStrike">
                          <a:solidFill>
                            <a:srgbClr val="000000"/>
                          </a:solidFill>
                          <a:effectLst/>
                          <a:latin typeface="+mn-lt"/>
                        </a:rPr>
                        <a:t>On HST FR2 Channel Modelling</a:t>
                      </a:r>
                    </a:p>
                  </a:txBody>
                  <a:tcPr marL="0" marR="0" marT="0" marB="0" anchor="ctr"/>
                </a:tc>
                <a:tc>
                  <a:txBody>
                    <a:bodyPr/>
                    <a:lstStyle/>
                    <a:p>
                      <a:pPr algn="l" fontAlgn="t"/>
                      <a:r>
                        <a:rPr lang="en-US" sz="1400" b="0" i="0" u="none" strike="noStrike" dirty="0">
                          <a:solidFill>
                            <a:srgbClr val="000000"/>
                          </a:solidFill>
                          <a:effectLst/>
                          <a:latin typeface="+mn-lt"/>
                        </a:rPr>
                        <a:t>Nokia, Nokia Shanghai Bell</a:t>
                      </a:r>
                    </a:p>
                  </a:txBody>
                  <a:tcPr marL="0" marR="0" marT="0" marB="0" anchor="ctr"/>
                </a:tc>
                <a:extLst>
                  <a:ext uri="{0D108BD9-81ED-4DB2-BD59-A6C34878D82A}">
                    <a16:rowId xmlns:a16="http://schemas.microsoft.com/office/drawing/2014/main" xmlns="" val="10004"/>
                  </a:ext>
                </a:extLst>
              </a:tr>
              <a:tr h="239177">
                <a:tc>
                  <a:txBody>
                    <a:bodyPr/>
                    <a:lstStyle/>
                    <a:p>
                      <a:pPr algn="l" fontAlgn="b"/>
                      <a:r>
                        <a:rPr lang="en-US" sz="1400" b="0" i="0" u="none" strike="noStrike">
                          <a:solidFill>
                            <a:srgbClr val="000000"/>
                          </a:solidFill>
                          <a:effectLst/>
                          <a:latin typeface="+mn-lt"/>
                        </a:rPr>
                        <a:t>R4-2104677</a:t>
                      </a:r>
                    </a:p>
                  </a:txBody>
                  <a:tcPr marL="0" marR="0" marT="0" marB="0" anchor="ctr"/>
                </a:tc>
                <a:tc>
                  <a:txBody>
                    <a:bodyPr/>
                    <a:lstStyle/>
                    <a:p>
                      <a:pPr algn="l" fontAlgn="t"/>
                      <a:r>
                        <a:rPr lang="en-US" sz="1400" b="0" i="0" u="none" strike="noStrike">
                          <a:solidFill>
                            <a:srgbClr val="000000"/>
                          </a:solidFill>
                          <a:effectLst/>
                          <a:latin typeface="+mn-lt"/>
                        </a:rPr>
                        <a:t>On available capacity and the number of UE per train</a:t>
                      </a:r>
                    </a:p>
                  </a:txBody>
                  <a:tcPr marL="0" marR="0" marT="0" marB="0" anchor="ctr"/>
                </a:tc>
                <a:tc>
                  <a:txBody>
                    <a:bodyPr/>
                    <a:lstStyle/>
                    <a:p>
                      <a:pPr algn="l" fontAlgn="t"/>
                      <a:r>
                        <a:rPr lang="en-US" sz="1400" b="0" i="0" u="none" strike="noStrike" dirty="0">
                          <a:solidFill>
                            <a:srgbClr val="000000"/>
                          </a:solidFill>
                          <a:effectLst/>
                          <a:latin typeface="+mn-lt"/>
                        </a:rPr>
                        <a:t>Ericsson</a:t>
                      </a:r>
                    </a:p>
                  </a:txBody>
                  <a:tcPr marL="0" marR="0" marT="0" marB="0" anchor="ctr"/>
                </a:tc>
                <a:extLst>
                  <a:ext uri="{0D108BD9-81ED-4DB2-BD59-A6C34878D82A}">
                    <a16:rowId xmlns:a16="http://schemas.microsoft.com/office/drawing/2014/main" xmlns="" val="10005"/>
                  </a:ext>
                </a:extLst>
              </a:tr>
              <a:tr h="239177">
                <a:tc>
                  <a:txBody>
                    <a:bodyPr/>
                    <a:lstStyle/>
                    <a:p>
                      <a:pPr algn="l" fontAlgn="b"/>
                      <a:r>
                        <a:rPr lang="en-US" sz="1400" b="0" i="0" u="none" strike="noStrike">
                          <a:solidFill>
                            <a:srgbClr val="000000"/>
                          </a:solidFill>
                          <a:effectLst/>
                          <a:latin typeface="+mn-lt"/>
                        </a:rPr>
                        <a:t>R4-2104925</a:t>
                      </a:r>
                    </a:p>
                  </a:txBody>
                  <a:tcPr marL="0" marR="0" marT="0" marB="0" anchor="ctr"/>
                </a:tc>
                <a:tc>
                  <a:txBody>
                    <a:bodyPr/>
                    <a:lstStyle/>
                    <a:p>
                      <a:pPr algn="l" fontAlgn="t"/>
                      <a:r>
                        <a:rPr lang="en-US" sz="1400" b="0" i="0" u="none" strike="noStrike">
                          <a:solidFill>
                            <a:srgbClr val="000000"/>
                          </a:solidFill>
                          <a:effectLst/>
                          <a:latin typeface="+mn-lt"/>
                        </a:rPr>
                        <a:t>Other considerations for HST_FR2</a:t>
                      </a:r>
                    </a:p>
                  </a:txBody>
                  <a:tcPr marL="0" marR="0" marT="0" marB="0" anchor="ctr"/>
                </a:tc>
                <a:tc>
                  <a:txBody>
                    <a:bodyPr/>
                    <a:lstStyle/>
                    <a:p>
                      <a:pPr algn="l" fontAlgn="t"/>
                      <a:r>
                        <a:rPr lang="en-US" sz="1400" b="0" i="0" u="none" strike="noStrike" dirty="0">
                          <a:solidFill>
                            <a:srgbClr val="000000"/>
                          </a:solidFill>
                          <a:effectLst/>
                          <a:latin typeface="+mn-lt"/>
                        </a:rPr>
                        <a:t>ZTE Corporation</a:t>
                      </a:r>
                    </a:p>
                  </a:txBody>
                  <a:tcPr marL="0" marR="0" marT="0" marB="0" anchor="ct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742465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a:t>
            </a:r>
          </a:p>
        </p:txBody>
      </p:sp>
      <p:sp>
        <p:nvSpPr>
          <p:cNvPr id="4" name="Content Placeholder 3"/>
          <p:cNvSpPr>
            <a:spLocks noGrp="1"/>
          </p:cNvSpPr>
          <p:nvPr>
            <p:ph idx="1"/>
          </p:nvPr>
        </p:nvSpPr>
        <p:spPr/>
        <p:txBody>
          <a:bodyPr>
            <a:normAutofit/>
          </a:bodyPr>
          <a:lstStyle/>
          <a:p>
            <a:pPr marL="365760" indent="-365760"/>
            <a:r>
              <a:rPr lang="en-US" altLang="zh-CN" sz="3200" dirty="0"/>
              <a:t>[1] R4-2106146, “Email discussion summary for [98-bis-e][322] NR_HST_FR2_Scenarios_Demod”, Samsung</a:t>
            </a:r>
          </a:p>
        </p:txBody>
      </p:sp>
      <p:sp>
        <p:nvSpPr>
          <p:cNvPr id="3" name="Slide Number Placeholder 2"/>
          <p:cNvSpPr>
            <a:spLocks noGrp="1"/>
          </p:cNvSpPr>
          <p:nvPr>
            <p:ph type="sldNum" sz="quarter" idx="12"/>
          </p:nvPr>
        </p:nvSpPr>
        <p:spPr/>
        <p:txBody>
          <a:bodyPr/>
          <a:lstStyle/>
          <a:p>
            <a:fld id="{486761FD-F8E2-4E66-831E-B238338A6D54}" type="slidenum">
              <a:rPr lang="en-US" smtClean="0"/>
              <a:pPr/>
              <a:t>16</a:t>
            </a:fld>
            <a:endParaRPr lang="en-US" dirty="0"/>
          </a:p>
        </p:txBody>
      </p:sp>
    </p:spTree>
    <p:extLst>
      <p:ext uri="{BB962C8B-B14F-4D97-AF65-F5344CB8AC3E}">
        <p14:creationId xmlns:p14="http://schemas.microsoft.com/office/powerpoint/2010/main" val="182378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General Assumption (1/2)</a:t>
            </a:r>
            <a:endParaRPr lang="en-US" sz="4000" strike="sngStrike" dirty="0">
              <a:solidFill>
                <a:srgbClr val="FF0000"/>
              </a:solidFill>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2</a:t>
            </a:fld>
            <a:endParaRPr lang="en-US" dirty="0"/>
          </a:p>
        </p:txBody>
      </p:sp>
      <p:sp>
        <p:nvSpPr>
          <p:cNvPr id="6" name="Content Placeholder 3"/>
          <p:cNvSpPr txBox="1">
            <a:spLocks/>
          </p:cNvSpPr>
          <p:nvPr/>
        </p:nvSpPr>
        <p:spPr>
          <a:xfrm>
            <a:off x="941742" y="1117136"/>
            <a:ext cx="10515600" cy="525413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hangingPunct="0">
              <a:buFont typeface="Wingdings" panose="05000000000000000000" pitchFamily="2" charset="2"/>
              <a:buChar char="§"/>
            </a:pPr>
            <a:r>
              <a:rPr lang="en-US" dirty="0"/>
              <a:t>RRH and UE Antenna Element Assumption</a:t>
            </a:r>
          </a:p>
          <a:p>
            <a:pPr lvl="1" hangingPunct="0">
              <a:lnSpc>
                <a:spcPct val="100000"/>
              </a:lnSpc>
              <a:buFont typeface="Courier New" panose="02070309020205020404" pitchFamily="49" charset="0"/>
              <a:buChar char="o"/>
            </a:pPr>
            <a:r>
              <a:rPr lang="en-US" sz="2200" dirty="0"/>
              <a:t>For each panel in UE: </a:t>
            </a:r>
          </a:p>
          <a:p>
            <a:pPr lvl="3" hangingPunct="0">
              <a:lnSpc>
                <a:spcPct val="100000"/>
              </a:lnSpc>
            </a:pPr>
            <a:r>
              <a:rPr lang="en-US" dirty="0"/>
              <a:t>Option-1: N=4, M=4 with 2 polarization</a:t>
            </a:r>
          </a:p>
          <a:p>
            <a:pPr lvl="3" hangingPunct="0">
              <a:lnSpc>
                <a:spcPct val="100000"/>
              </a:lnSpc>
            </a:pPr>
            <a:r>
              <a:rPr lang="en-US" dirty="0"/>
              <a:t>Option-2: N=8, M=4 with 2 polarization</a:t>
            </a:r>
          </a:p>
          <a:p>
            <a:pPr lvl="3" hangingPunct="0">
              <a:lnSpc>
                <a:spcPct val="100000"/>
              </a:lnSpc>
            </a:pPr>
            <a:r>
              <a:rPr lang="en-US" dirty="0"/>
              <a:t>Option-3: N=2, M=4 (or N=4, M=2) with 2 polarization</a:t>
            </a:r>
          </a:p>
          <a:p>
            <a:pPr lvl="1" hangingPunct="0">
              <a:lnSpc>
                <a:spcPct val="100000"/>
              </a:lnSpc>
              <a:buFont typeface="Courier New" panose="02070309020205020404" pitchFamily="49" charset="0"/>
              <a:buChar char="o"/>
            </a:pPr>
            <a:r>
              <a:rPr lang="en-US" sz="2200" dirty="0"/>
              <a:t>For antenna array configuration in RRH： </a:t>
            </a:r>
          </a:p>
          <a:p>
            <a:pPr lvl="3" hangingPunct="0">
              <a:lnSpc>
                <a:spcPct val="100000"/>
              </a:lnSpc>
            </a:pPr>
            <a:r>
              <a:rPr lang="en-US" dirty="0"/>
              <a:t>Option-1: [Mg, Ng, M, N, P]=[1, 1, 4, 8, 2]</a:t>
            </a:r>
          </a:p>
          <a:p>
            <a:pPr lvl="3" hangingPunct="0">
              <a:lnSpc>
                <a:spcPct val="100000"/>
              </a:lnSpc>
            </a:pPr>
            <a:r>
              <a:rPr lang="en-US" dirty="0"/>
              <a:t>Option-2: [Mg, Ng, M, N, P]=[1, 1, 8, 8, 2]</a:t>
            </a:r>
          </a:p>
          <a:p>
            <a:pPr lvl="3" hangingPunct="0">
              <a:lnSpc>
                <a:spcPct val="100000"/>
              </a:lnSpc>
            </a:pPr>
            <a:r>
              <a:rPr lang="en-US" dirty="0"/>
              <a:t>Option-3: [Mg, Ng, M, N, P]=[1, 1, 8, 16, 2]</a:t>
            </a:r>
          </a:p>
          <a:p>
            <a:pPr hangingPunct="0">
              <a:spcBef>
                <a:spcPts val="1800"/>
              </a:spcBef>
              <a:buFont typeface="Wingdings" panose="05000000000000000000" pitchFamily="2" charset="2"/>
              <a:buChar char="§"/>
            </a:pPr>
            <a:endParaRPr lang="en-US" dirty="0"/>
          </a:p>
          <a:p>
            <a:pPr hangingPunct="0">
              <a:spcBef>
                <a:spcPts val="1800"/>
              </a:spcBef>
              <a:buFont typeface="Wingdings" panose="05000000000000000000" pitchFamily="2" charset="2"/>
              <a:buChar char="§"/>
            </a:pPr>
            <a:r>
              <a:rPr lang="en-US" dirty="0"/>
              <a:t>Agreement in GTW Session (15th April, Thursday)</a:t>
            </a:r>
          </a:p>
          <a:p>
            <a:pPr marL="548640" lvl="1">
              <a:lnSpc>
                <a:spcPct val="107000"/>
              </a:lnSpc>
            </a:pPr>
            <a:r>
              <a:rPr lang="en-US" sz="2200" dirty="0">
                <a:highlight>
                  <a:srgbClr val="00FF00"/>
                </a:highlight>
                <a:latin typeface="Times New Roman" panose="02020603050405020304" pitchFamily="18" charset="0"/>
                <a:ea typeface="等线" panose="02010600030101010101" pitchFamily="2" charset="-122"/>
              </a:rPr>
              <a:t>RRH side: </a:t>
            </a:r>
            <a:endParaRPr lang="en-US" sz="2200" dirty="0">
              <a:latin typeface="Times New Roman" panose="02020603050405020304" pitchFamily="18" charset="0"/>
              <a:ea typeface="宋体" panose="02010600030101010101" pitchFamily="2" charset="-122"/>
            </a:endParaRP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Option-2: [Mg, Ng, M, N, P]=[1, 1, 8, 8, 2]</a:t>
            </a:r>
          </a:p>
          <a:p>
            <a:pPr marL="548640" lvl="1">
              <a:lnSpc>
                <a:spcPct val="107000"/>
              </a:lnSpc>
            </a:pPr>
            <a:r>
              <a:rPr lang="en-US" sz="2200" dirty="0">
                <a:highlight>
                  <a:srgbClr val="00FF00"/>
                </a:highlight>
                <a:latin typeface="Times New Roman" panose="02020603050405020304" pitchFamily="18" charset="0"/>
                <a:ea typeface="等线" panose="02010600030101010101" pitchFamily="2" charset="-122"/>
              </a:rPr>
              <a:t>UE side:</a:t>
            </a:r>
            <a:endParaRPr lang="en-US" sz="2200" dirty="0">
              <a:latin typeface="Times New Roman" panose="02020603050405020304" pitchFamily="18" charset="0"/>
              <a:ea typeface="宋体" panose="02010600030101010101" pitchFamily="2" charset="-122"/>
            </a:endParaRP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Option 1: N=4, M=4 with 2 polarizations as starting point, and other options not precluded pending on further discussion </a:t>
            </a: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RF session can trigger relevant discussion on RF requirements taking above agreements into account. </a:t>
            </a:r>
          </a:p>
          <a:p>
            <a:pPr marL="457200" lvl="1" indent="0">
              <a:lnSpc>
                <a:spcPct val="120000"/>
              </a:lnSpc>
              <a:buNone/>
            </a:pPr>
            <a:endParaRPr lang="en-US" altLang="zh-CN" dirty="0"/>
          </a:p>
        </p:txBody>
      </p:sp>
    </p:spTree>
    <p:extLst>
      <p:ext uri="{BB962C8B-B14F-4D97-AF65-F5344CB8AC3E}">
        <p14:creationId xmlns:p14="http://schemas.microsoft.com/office/powerpoint/2010/main" val="4199215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General Assumption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914978" cy="5254137"/>
          </a:xfrm>
        </p:spPr>
        <p:txBody>
          <a:bodyPr>
            <a:normAutofit fontScale="55000" lnSpcReduction="20000"/>
          </a:bodyPr>
          <a:lstStyle/>
          <a:p>
            <a:pPr hangingPunct="0">
              <a:buFont typeface="Wingdings" panose="05000000000000000000" pitchFamily="2" charset="2"/>
              <a:buChar char="§"/>
            </a:pPr>
            <a:r>
              <a:rPr lang="en-US" sz="2400" dirty="0"/>
              <a:t>UE antenna panel(s) for forward and backward directions</a:t>
            </a:r>
          </a:p>
          <a:p>
            <a:pPr lvl="1" hangingPunct="0">
              <a:buFont typeface="Courier New" panose="02070309020205020404" pitchFamily="49" charset="0"/>
              <a:buChar char="o"/>
            </a:pPr>
            <a:r>
              <a:rPr lang="en-US" sz="2000" dirty="0"/>
              <a:t>RAN4 to consider CPE to be equipped with two panels pointed forward and backward along the track. </a:t>
            </a:r>
          </a:p>
          <a:p>
            <a:pPr lvl="2" hangingPunct="0">
              <a:lnSpc>
                <a:spcPct val="100000"/>
              </a:lnSpc>
            </a:pPr>
            <a:r>
              <a:rPr lang="en-US" sz="1800" dirty="0"/>
              <a:t>Detailed </a:t>
            </a:r>
            <a:r>
              <a:rPr lang="en-US" sz="1800" dirty="0" err="1"/>
              <a:t>boresight</a:t>
            </a:r>
            <a:r>
              <a:rPr lang="en-US" sz="1800" dirty="0"/>
              <a:t> directions of each panel can be adjusted based on companies’ analysis. </a:t>
            </a:r>
          </a:p>
          <a:p>
            <a:pPr marL="0" indent="0" hangingPunct="0">
              <a:buNone/>
            </a:pPr>
            <a:endParaRPr lang="en-US" sz="2400" dirty="0"/>
          </a:p>
          <a:p>
            <a:pPr hangingPunct="0">
              <a:buFont typeface="Wingdings" panose="05000000000000000000" pitchFamily="2" charset="2"/>
              <a:buChar char="§"/>
            </a:pPr>
            <a:r>
              <a:rPr lang="en-US" sz="2400" dirty="0"/>
              <a:t>Number of CPE devices per train/carriage</a:t>
            </a:r>
          </a:p>
          <a:p>
            <a:pPr lvl="1" hangingPunct="0">
              <a:lnSpc>
                <a:spcPct val="100000"/>
              </a:lnSpc>
              <a:buFont typeface="Courier New" panose="02070309020205020404" pitchFamily="49" charset="0"/>
              <a:buChar char="o"/>
            </a:pPr>
            <a:r>
              <a:rPr lang="en-US" sz="2000" dirty="0"/>
              <a:t>RAN4 requirement can be defined based on the baseline of 1 CPE device per train</a:t>
            </a:r>
          </a:p>
          <a:p>
            <a:pPr hangingPunct="0"/>
            <a:endParaRPr lang="en-US" sz="2400" dirty="0"/>
          </a:p>
          <a:p>
            <a:pPr hangingPunct="0">
              <a:buFont typeface="Wingdings" panose="05000000000000000000" pitchFamily="2" charset="2"/>
              <a:buChar char="§"/>
            </a:pPr>
            <a:r>
              <a:rPr lang="en-US" sz="2400" dirty="0"/>
              <a:t>Necessity of JT in Scenario-A/B, for both </a:t>
            </a:r>
            <a:r>
              <a:rPr lang="en-US" sz="2400" dirty="0" err="1"/>
              <a:t>Uni</a:t>
            </a:r>
            <a:r>
              <a:rPr lang="en-US" sz="2400" dirty="0"/>
              <a:t>/Bi-directional RRH</a:t>
            </a:r>
          </a:p>
          <a:p>
            <a:pPr lvl="1" hangingPunct="0">
              <a:lnSpc>
                <a:spcPct val="110000"/>
              </a:lnSpc>
              <a:buFont typeface="Courier New" panose="02070309020205020404" pitchFamily="49" charset="0"/>
              <a:buChar char="o"/>
            </a:pPr>
            <a:r>
              <a:rPr lang="aa-ET" sz="2000" dirty="0">
                <a:solidFill>
                  <a:srgbClr val="0070C0"/>
                </a:solidFill>
              </a:rPr>
              <a:t>Option 1: </a:t>
            </a:r>
            <a:r>
              <a:rPr lang="en-US" sz="2000" dirty="0"/>
              <a:t>Only DPS transmission mode considered for FR2 HST</a:t>
            </a:r>
            <a:endParaRPr lang="aa-ET" sz="2000" dirty="0"/>
          </a:p>
          <a:p>
            <a:pPr lvl="2" hangingPunct="0">
              <a:lnSpc>
                <a:spcPct val="110000"/>
              </a:lnSpc>
              <a:buFont typeface="Courier New" panose="02070309020205020404" pitchFamily="49" charset="0"/>
              <a:buChar char="o"/>
            </a:pPr>
            <a:r>
              <a:rPr lang="en-US" sz="1400" strike="sngStrike" dirty="0">
                <a:solidFill>
                  <a:srgbClr val="0070C0"/>
                </a:solidFill>
              </a:rPr>
              <a:t>Joint Transmission (full SFN) is precluded. </a:t>
            </a:r>
            <a:endParaRPr lang="aa-ET" sz="1400" strike="sngStrike" dirty="0">
              <a:solidFill>
                <a:srgbClr val="0070C0"/>
              </a:solidFill>
            </a:endParaRPr>
          </a:p>
          <a:p>
            <a:pPr lvl="1" hangingPunct="0">
              <a:lnSpc>
                <a:spcPct val="110000"/>
              </a:lnSpc>
              <a:buFont typeface="Courier New" panose="02070309020205020404" pitchFamily="49" charset="0"/>
              <a:buChar char="o"/>
            </a:pPr>
            <a:r>
              <a:rPr lang="aa-ET" sz="2000" dirty="0">
                <a:solidFill>
                  <a:srgbClr val="0070C0"/>
                </a:solidFill>
              </a:rPr>
              <a:t>Option 2: Consider both DPS and JT/Full-SFN mode for HST FR2</a:t>
            </a:r>
            <a:endParaRPr lang="en-US" sz="2000" dirty="0">
              <a:solidFill>
                <a:srgbClr val="0070C0"/>
              </a:solidFill>
            </a:endParaRPr>
          </a:p>
          <a:p>
            <a:pPr lvl="2" hangingPunct="0">
              <a:lnSpc>
                <a:spcPct val="110000"/>
              </a:lnSpc>
              <a:buFont typeface="Courier New" panose="02070309020205020404" pitchFamily="49" charset="0"/>
              <a:buChar char="o"/>
            </a:pPr>
            <a:r>
              <a:rPr lang="en-US" sz="1600" dirty="0">
                <a:solidFill>
                  <a:srgbClr val="7030A0"/>
                </a:solidFill>
              </a:rPr>
              <a:t>The benefits of JT/Full-SFN mode for HST FR2 should be clarified.</a:t>
            </a:r>
          </a:p>
          <a:p>
            <a:pPr hangingPunct="0"/>
            <a:endParaRPr lang="en-US" dirty="0"/>
          </a:p>
          <a:p>
            <a:pPr hangingPunct="0">
              <a:buFont typeface="Wingdings" panose="05000000000000000000" pitchFamily="2" charset="2"/>
              <a:buChar char="§"/>
            </a:pPr>
            <a:r>
              <a:rPr lang="en-GB" sz="2500" dirty="0">
                <a:solidFill>
                  <a:srgbClr val="FF0000"/>
                </a:solidFill>
              </a:rPr>
              <a:t>RRH/UE </a:t>
            </a:r>
            <a:r>
              <a:rPr lang="en-GB" sz="2500" dirty="0" err="1">
                <a:solidFill>
                  <a:srgbClr val="FF0000"/>
                </a:solidFill>
              </a:rPr>
              <a:t>boresight</a:t>
            </a:r>
            <a:r>
              <a:rPr lang="en-GB" sz="2500" dirty="0">
                <a:solidFill>
                  <a:srgbClr val="FF0000"/>
                </a:solidFill>
              </a:rPr>
              <a:t> direction of Antenna Panel and beam direction</a:t>
            </a:r>
            <a:endParaRPr lang="en-US" sz="2500" dirty="0">
              <a:solidFill>
                <a:srgbClr val="FF0000"/>
              </a:solidFill>
            </a:endParaRPr>
          </a:p>
          <a:p>
            <a:pPr lvl="1" hangingPunct="0">
              <a:lnSpc>
                <a:spcPct val="110000"/>
              </a:lnSpc>
              <a:buFont typeface="Courier New" panose="02070309020205020404" pitchFamily="49" charset="0"/>
              <a:buChar char="o"/>
            </a:pPr>
            <a:r>
              <a:rPr lang="en-US" sz="2200" dirty="0">
                <a:solidFill>
                  <a:srgbClr val="FF0000"/>
                </a:solidFill>
              </a:rPr>
              <a:t>RAN4 may not need to specify RRH/UE boresight direction of antenna panel and beam direction for deployment scenario study, but left for companies’ choice:</a:t>
            </a:r>
          </a:p>
          <a:p>
            <a:pPr lvl="2" hangingPunct="0">
              <a:lnSpc>
                <a:spcPct val="110000"/>
              </a:lnSpc>
            </a:pPr>
            <a:r>
              <a:rPr lang="en-US" dirty="0">
                <a:solidFill>
                  <a:srgbClr val="FF0000"/>
                </a:solidFill>
              </a:rPr>
              <a:t>RRH/UE boresight direction of antenna panel and beam direction information can be provided by individual company to accompany their deployment scenario analysis result, which can be captured in TR.</a:t>
            </a:r>
            <a:endParaRPr lang="aa-ET" dirty="0">
              <a:solidFill>
                <a:srgbClr val="FF0000"/>
              </a:solidFill>
            </a:endParaRPr>
          </a:p>
          <a:p>
            <a:pPr lvl="2" hangingPunct="0">
              <a:lnSpc>
                <a:spcPct val="110000"/>
              </a:lnSpc>
            </a:pPr>
            <a:endParaRPr lang="aa-ET" sz="2800" dirty="0">
              <a:solidFill>
                <a:srgbClr val="FF0000"/>
              </a:solidFill>
            </a:endParaRPr>
          </a:p>
          <a:p>
            <a:pPr hangingPunct="0">
              <a:buFont typeface="Wingdings" panose="05000000000000000000" pitchFamily="2" charset="2"/>
              <a:buChar char="§"/>
            </a:pPr>
            <a:r>
              <a:rPr lang="aa-ET" sz="2400" dirty="0">
                <a:solidFill>
                  <a:srgbClr val="0070C0"/>
                </a:solidFill>
              </a:rPr>
              <a:t>Uni-directional </a:t>
            </a:r>
            <a:r>
              <a:rPr lang="aa-ET" sz="2400" dirty="0" smtClean="0">
                <a:solidFill>
                  <a:srgbClr val="0070C0"/>
                </a:solidFill>
              </a:rPr>
              <a:t>operation</a:t>
            </a:r>
            <a:r>
              <a:rPr lang="en-US" sz="2400" dirty="0" smtClean="0">
                <a:solidFill>
                  <a:srgbClr val="0070C0"/>
                </a:solidFill>
              </a:rPr>
              <a:t>: </a:t>
            </a:r>
            <a:r>
              <a:rPr lang="en-US" sz="2400" dirty="0" smtClean="0">
                <a:solidFill>
                  <a:srgbClr val="FF0000"/>
                </a:solidFill>
              </a:rPr>
              <a:t>to update Note in previous WF (R4-2103240)</a:t>
            </a:r>
            <a:endParaRPr lang="en-US" sz="2400" dirty="0">
              <a:solidFill>
                <a:srgbClr val="FF0000"/>
              </a:solidFill>
            </a:endParaRPr>
          </a:p>
          <a:p>
            <a:pPr lvl="1" hangingPunct="0">
              <a:lnSpc>
                <a:spcPct val="100000"/>
              </a:lnSpc>
              <a:buFont typeface="Courier New" panose="02070309020205020404" pitchFamily="49" charset="0"/>
              <a:buChar char="o"/>
            </a:pPr>
            <a:r>
              <a:rPr lang="aa-ET" sz="2000" dirty="0">
                <a:solidFill>
                  <a:srgbClr val="0070C0"/>
                </a:solidFill>
              </a:rPr>
              <a:t>NOTE: </a:t>
            </a:r>
            <a:r>
              <a:rPr lang="en-US" sz="2000" dirty="0">
                <a:solidFill>
                  <a:srgbClr val="0070C0"/>
                </a:solidFill>
              </a:rPr>
              <a:t>RAN4 focuses on 1 direction 1 train</a:t>
            </a:r>
            <a:r>
              <a:rPr lang="en-US" sz="2000" strike="sngStrike" dirty="0">
                <a:solidFill>
                  <a:srgbClr val="0070C0"/>
                </a:solidFill>
              </a:rPr>
              <a:t>, but we are aware of the fact that either another panel to serve train towards the other direction is needed or a CPE can use one of its panels from the appropriate direction</a:t>
            </a:r>
            <a:r>
              <a:rPr lang="en-US" sz="2000" dirty="0">
                <a:solidFill>
                  <a:srgbClr val="0070C0"/>
                </a:solidFill>
              </a:rPr>
              <a:t>. If this opposite direction is completely symmetric, the 1 direction study can apply directly.</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3</a:t>
            </a:fld>
            <a:endParaRPr lang="en-US" dirty="0"/>
          </a:p>
        </p:txBody>
      </p:sp>
    </p:spTree>
    <p:extLst>
      <p:ext uri="{BB962C8B-B14F-4D97-AF65-F5344CB8AC3E}">
        <p14:creationId xmlns:p14="http://schemas.microsoft.com/office/powerpoint/2010/main" val="979306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(1/3)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lnSpcReduction="10000"/>
          </a:bodyPr>
          <a:lstStyle/>
          <a:p>
            <a:pPr hangingPunct="0">
              <a:buFont typeface="Wingdings" panose="05000000000000000000" pitchFamily="2" charset="2"/>
              <a:buChar char="§"/>
            </a:pPr>
            <a:r>
              <a:rPr lang="en-US" dirty="0"/>
              <a:t>Number of Beam for </a:t>
            </a:r>
            <a:r>
              <a:rPr lang="en-US" dirty="0" err="1"/>
              <a:t>uni</a:t>
            </a:r>
            <a:r>
              <a:rPr lang="en-US" dirty="0"/>
              <a:t>-directional RRH deployment, Scenario-A</a:t>
            </a:r>
          </a:p>
          <a:p>
            <a:pPr lvl="1" hangingPunct="0">
              <a:lnSpc>
                <a:spcPct val="110000"/>
              </a:lnSpc>
              <a:buFont typeface="Courier New" panose="02070309020205020404" pitchFamily="49" charset="0"/>
              <a:buChar char="o"/>
            </a:pPr>
            <a:r>
              <a:rPr lang="en-US" dirty="0"/>
              <a:t>For scenario-A, </a:t>
            </a:r>
            <a:r>
              <a:rPr lang="en-US" dirty="0" err="1"/>
              <a:t>uni</a:t>
            </a:r>
            <a:r>
              <a:rPr lang="en-US" dirty="0"/>
              <a:t>-directional, RRH parameter:</a:t>
            </a:r>
          </a:p>
          <a:p>
            <a:pPr lvl="2" hangingPunct="0">
              <a:lnSpc>
                <a:spcPct val="110000"/>
              </a:lnSpc>
            </a:pPr>
            <a:r>
              <a:rPr lang="en-US" dirty="0"/>
              <a:t>1 beam per RRH panel </a:t>
            </a:r>
          </a:p>
          <a:p>
            <a:pPr lvl="1" hangingPunct="0">
              <a:lnSpc>
                <a:spcPct val="110000"/>
              </a:lnSpc>
              <a:buFont typeface="Courier New" panose="02070309020205020404" pitchFamily="49" charset="0"/>
              <a:buChar char="o"/>
            </a:pPr>
            <a:r>
              <a:rPr lang="pt-BR" dirty="0"/>
              <a:t>For scenario-A, uni-directional, UE parameter:</a:t>
            </a:r>
          </a:p>
          <a:p>
            <a:pPr lvl="2" hangingPunct="0">
              <a:lnSpc>
                <a:spcPct val="110000"/>
              </a:lnSpc>
            </a:pPr>
            <a:r>
              <a:rPr lang="en-US" dirty="0"/>
              <a:t>Agreement in GTW Session (15th April, Thursday)</a:t>
            </a: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1 beam per panel; </a:t>
            </a:r>
            <a:endParaRPr lang="en-US" sz="1600" dirty="0">
              <a:highlight>
                <a:srgbClr val="00FF00"/>
              </a:highlight>
              <a:latin typeface="Times New Roman" panose="02020603050405020304" pitchFamily="18" charset="0"/>
              <a:ea typeface="等线" panose="02010600030101010101" pitchFamily="2" charset="-122"/>
            </a:endParaRP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2 panels assumed to be implemented in the UE side; </a:t>
            </a:r>
            <a:endParaRPr lang="en-US" sz="1600" dirty="0">
              <a:highlight>
                <a:srgbClr val="00FF00"/>
              </a:highlight>
              <a:latin typeface="Times New Roman" panose="02020603050405020304" pitchFamily="18" charset="0"/>
              <a:ea typeface="等线" panose="02010600030101010101" pitchFamily="2" charset="-122"/>
            </a:endParaRP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Only the one active panel per UE can be used for </a:t>
            </a:r>
            <a:r>
              <a:rPr lang="en-GB" sz="1600" dirty="0" err="1">
                <a:highlight>
                  <a:srgbClr val="00FF00"/>
                </a:highlight>
                <a:latin typeface="Times New Roman" panose="02020603050405020304" pitchFamily="18" charset="0"/>
                <a:ea typeface="等线" panose="02010600030101010101" pitchFamily="2" charset="-122"/>
              </a:rPr>
              <a:t>Tx</a:t>
            </a:r>
            <a:r>
              <a:rPr lang="en-GB" sz="1600" dirty="0">
                <a:highlight>
                  <a:srgbClr val="00FF00"/>
                </a:highlight>
                <a:latin typeface="Times New Roman" panose="02020603050405020304" pitchFamily="18" charset="0"/>
                <a:ea typeface="等线" panose="02010600030101010101" pitchFamily="2" charset="-122"/>
              </a:rPr>
              <a:t> and Rx; and FFS whether another panel can be used for beam search </a:t>
            </a:r>
          </a:p>
          <a:p>
            <a:pPr marL="1463040" lvl="3">
              <a:lnSpc>
                <a:spcPct val="107000"/>
              </a:lnSpc>
            </a:pPr>
            <a:endParaRPr lang="en-GB" sz="1600" dirty="0">
              <a:highlight>
                <a:srgbClr val="00FF00"/>
              </a:highlight>
              <a:latin typeface="Times New Roman" panose="02020603050405020304" pitchFamily="18" charset="0"/>
              <a:ea typeface="等线" panose="02010600030101010101" pitchFamily="2" charset="-122"/>
            </a:endParaRPr>
          </a:p>
          <a:p>
            <a:pPr lvl="1" hangingPunct="0">
              <a:lnSpc>
                <a:spcPct val="110000"/>
              </a:lnSpc>
              <a:buFont typeface="Courier New" panose="02070309020205020404" pitchFamily="49" charset="0"/>
              <a:buChar char="o"/>
            </a:pPr>
            <a:r>
              <a:rPr lang="en-US" dirty="0" smtClean="0">
                <a:solidFill>
                  <a:srgbClr val="FF0000"/>
                </a:solidFill>
              </a:rPr>
              <a:t>Intel: </a:t>
            </a:r>
          </a:p>
          <a:p>
            <a:pPr lvl="2" hangingPunct="0">
              <a:lnSpc>
                <a:spcPct val="110000"/>
              </a:lnSpc>
              <a:buFont typeface="Courier New" panose="02070309020205020404" pitchFamily="49" charset="0"/>
              <a:buChar char="o"/>
            </a:pPr>
            <a:r>
              <a:rPr lang="en-US" dirty="0" smtClean="0">
                <a:solidFill>
                  <a:srgbClr val="FF0000"/>
                </a:solidFill>
              </a:rPr>
              <a:t>Suggest to change on last bullet of the agreement to: </a:t>
            </a:r>
          </a:p>
          <a:p>
            <a:pPr lvl="3" hangingPunct="0">
              <a:lnSpc>
                <a:spcPct val="110000"/>
              </a:lnSpc>
              <a:buFont typeface="Courier New" panose="02070309020205020404" pitchFamily="49" charset="0"/>
              <a:buChar char="o"/>
            </a:pPr>
            <a:r>
              <a:rPr lang="en-US" dirty="0">
                <a:solidFill>
                  <a:srgbClr val="FF0000"/>
                </a:solidFill>
              </a:rPr>
              <a:t>“Only the one active panel per UE can be used for </a:t>
            </a:r>
            <a:r>
              <a:rPr lang="en-US" dirty="0" err="1">
                <a:solidFill>
                  <a:srgbClr val="FF0000"/>
                </a:solidFill>
              </a:rPr>
              <a:t>Tx</a:t>
            </a:r>
            <a:r>
              <a:rPr lang="en-US" dirty="0">
                <a:solidFill>
                  <a:srgbClr val="FF0000"/>
                </a:solidFill>
              </a:rPr>
              <a:t> and Rx; and FFS further discuss in RRM session whether another panel can be used for beam </a:t>
            </a:r>
            <a:r>
              <a:rPr lang="en-US" dirty="0" smtClean="0">
                <a:solidFill>
                  <a:srgbClr val="FF0000"/>
                </a:solidFill>
              </a:rPr>
              <a:t>search. </a:t>
            </a:r>
            <a:r>
              <a:rPr lang="en-US" dirty="0" smtClean="0">
                <a:solidFill>
                  <a:srgbClr val="FF0000"/>
                </a:solidFill>
              </a:rPr>
              <a:t>”</a:t>
            </a:r>
          </a:p>
          <a:p>
            <a:pPr lvl="2" hangingPunct="0">
              <a:lnSpc>
                <a:spcPct val="110000"/>
              </a:lnSpc>
              <a:buFont typeface="Courier New" panose="02070309020205020404" pitchFamily="49" charset="0"/>
              <a:buChar char="o"/>
            </a:pPr>
            <a:endParaRPr lang="en-US" dirty="0">
              <a:solidFill>
                <a:srgbClr val="FF0000"/>
              </a:solidFill>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4</a:t>
            </a:fld>
            <a:endParaRPr lang="en-US" dirty="0"/>
          </a:p>
        </p:txBody>
      </p:sp>
    </p:spTree>
    <p:extLst>
      <p:ext uri="{BB962C8B-B14F-4D97-AF65-F5344CB8AC3E}">
        <p14:creationId xmlns:p14="http://schemas.microsoft.com/office/powerpoint/2010/main" val="384077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(2/3)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strike="sngStrike" dirty="0">
                <a:solidFill>
                  <a:srgbClr val="FF0000"/>
                </a:solidFill>
              </a:rPr>
              <a:t>Beam </a:t>
            </a:r>
            <a:r>
              <a:rPr lang="en-US" sz="2400" dirty="0">
                <a:solidFill>
                  <a:srgbClr val="FF0000"/>
                </a:solidFill>
              </a:rPr>
              <a:t>RRH </a:t>
            </a:r>
            <a:r>
              <a:rPr lang="en-US" sz="2400" dirty="0"/>
              <a:t>switching point for </a:t>
            </a:r>
            <a:r>
              <a:rPr lang="en-US" sz="2400" dirty="0" err="1"/>
              <a:t>uni</a:t>
            </a:r>
            <a:r>
              <a:rPr lang="en-US" sz="2400" dirty="0"/>
              <a:t>-directional RRH deployment, Scenario-A</a:t>
            </a:r>
          </a:p>
          <a:p>
            <a:pPr lvl="1" hangingPunct="0">
              <a:lnSpc>
                <a:spcPct val="110000"/>
              </a:lnSpc>
              <a:buFont typeface="Courier New" panose="02070309020205020404" pitchFamily="49" charset="0"/>
              <a:buChar char="o"/>
            </a:pPr>
            <a:r>
              <a:rPr lang="en-US" sz="2000" dirty="0">
                <a:solidFill>
                  <a:srgbClr val="00B050"/>
                </a:solidFill>
              </a:rPr>
              <a:t>RRH switching point is where the UE switches from the source RRH beam to the target </a:t>
            </a:r>
            <a:r>
              <a:rPr lang="en-US" sz="2000" strike="sngStrike" dirty="0">
                <a:solidFill>
                  <a:srgbClr val="FF0000"/>
                </a:solidFill>
              </a:rPr>
              <a:t>(nearest) </a:t>
            </a:r>
            <a:r>
              <a:rPr lang="en-US" sz="2000" dirty="0">
                <a:solidFill>
                  <a:srgbClr val="00B050"/>
                </a:solidFill>
              </a:rPr>
              <a:t>RRH beam based on maximizing SNR among detected beams.</a:t>
            </a:r>
          </a:p>
          <a:p>
            <a:pPr lvl="1" hangingPunct="0">
              <a:lnSpc>
                <a:spcPct val="110000"/>
              </a:lnSpc>
              <a:buFont typeface="Courier New" panose="02070309020205020404" pitchFamily="49" charset="0"/>
              <a:buChar char="o"/>
            </a:pPr>
            <a:r>
              <a:rPr lang="en-US" sz="2000" dirty="0" err="1">
                <a:solidFill>
                  <a:srgbClr val="FF0000"/>
                </a:solidFill>
              </a:rPr>
              <a:t>Ds_offset</a:t>
            </a:r>
            <a:r>
              <a:rPr lang="aa-ET" sz="2000" dirty="0">
                <a:solidFill>
                  <a:srgbClr val="FF0000"/>
                </a:solidFill>
              </a:rPr>
              <a:t> </a:t>
            </a:r>
            <a:r>
              <a:rPr lang="en-US" sz="2000" dirty="0">
                <a:solidFill>
                  <a:srgbClr val="0070C0"/>
                </a:solidFill>
              </a:rPr>
              <a:t>could be used </a:t>
            </a:r>
            <a:r>
              <a:rPr lang="aa-ET" sz="2000" dirty="0">
                <a:solidFill>
                  <a:srgbClr val="0070C0"/>
                </a:solidFill>
              </a:rPr>
              <a:t>as a </a:t>
            </a:r>
            <a:r>
              <a:rPr lang="en-US" sz="2000" dirty="0">
                <a:solidFill>
                  <a:srgbClr val="0070C0"/>
                </a:solidFill>
              </a:rPr>
              <a:t>performance requirement</a:t>
            </a:r>
            <a:r>
              <a:rPr lang="aa-ET" sz="2000" dirty="0">
                <a:solidFill>
                  <a:srgbClr val="0070C0"/>
                </a:solidFill>
              </a:rPr>
              <a:t>s </a:t>
            </a:r>
            <a:r>
              <a:rPr lang="en-US" sz="2000" dirty="0">
                <a:solidFill>
                  <a:srgbClr val="0070C0"/>
                </a:solidFill>
              </a:rPr>
              <a:t>channel model</a:t>
            </a:r>
            <a:r>
              <a:rPr lang="aa-ET" sz="2000" dirty="0">
                <a:solidFill>
                  <a:srgbClr val="0070C0"/>
                </a:solidFill>
              </a:rPr>
              <a:t> parameter describing</a:t>
            </a:r>
            <a:r>
              <a:rPr lang="en-US" sz="2000" dirty="0">
                <a:solidFill>
                  <a:srgbClr val="FF0000"/>
                </a:solidFill>
              </a:rPr>
              <a:t> the relative offset distance of RRH switching point to the nearest RRH site location</a:t>
            </a:r>
          </a:p>
          <a:p>
            <a:pPr lvl="2" hangingPunct="0">
              <a:lnSpc>
                <a:spcPct val="110000"/>
              </a:lnSpc>
              <a:buFont typeface="Courier New" panose="02070309020205020404" pitchFamily="49" charset="0"/>
              <a:buChar char="o"/>
            </a:pPr>
            <a:r>
              <a:rPr lang="en-US" sz="1800" strike="sngStrike" dirty="0" err="1"/>
              <a:t>Ds_offset</a:t>
            </a:r>
            <a:r>
              <a:rPr lang="en-US" sz="1800" strike="sngStrike" dirty="0"/>
              <a:t> is in the range of [40-81]m.</a:t>
            </a:r>
          </a:p>
          <a:p>
            <a:pPr lvl="2" hangingPunct="0">
              <a:lnSpc>
                <a:spcPct val="110000"/>
              </a:lnSpc>
              <a:buFont typeface="Courier New" panose="02070309020205020404" pitchFamily="49" charset="0"/>
              <a:buChar char="o"/>
            </a:pPr>
            <a:r>
              <a:rPr lang="en-US" sz="1800" dirty="0"/>
              <a:t>FFS the value of </a:t>
            </a:r>
            <a:r>
              <a:rPr lang="en-US" sz="1800" dirty="0" err="1"/>
              <a:t>Ds_offset</a:t>
            </a:r>
            <a:endParaRPr lang="en-US" sz="1800" dirty="0"/>
          </a:p>
          <a:p>
            <a:pPr lvl="2" hangingPunct="0">
              <a:lnSpc>
                <a:spcPct val="110000"/>
              </a:lnSpc>
              <a:buFont typeface="Courier New" panose="02070309020205020404" pitchFamily="49" charset="0"/>
              <a:buChar char="o"/>
            </a:pPr>
            <a:r>
              <a:rPr lang="en-US" sz="1800" strike="sngStrike" dirty="0" err="1">
                <a:solidFill>
                  <a:srgbClr val="0070C0"/>
                </a:solidFill>
              </a:rPr>
              <a:t>Ds_offset</a:t>
            </a:r>
            <a:r>
              <a:rPr lang="en-US" sz="1800" strike="sngStrike" dirty="0">
                <a:solidFill>
                  <a:srgbClr val="0070C0"/>
                </a:solidFill>
              </a:rPr>
              <a:t> could be used to derive channel model for performance requirement. </a:t>
            </a:r>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5</a:t>
            </a:fld>
            <a:endParaRPr lang="en-US"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8006" y="4444872"/>
            <a:ext cx="7215987" cy="2413128"/>
          </a:xfrm>
          <a:prstGeom prst="rect">
            <a:avLst/>
          </a:prstGeom>
          <a:noFill/>
          <a:ln>
            <a:noFill/>
          </a:ln>
        </p:spPr>
      </p:pic>
    </p:spTree>
    <p:extLst>
      <p:ext uri="{BB962C8B-B14F-4D97-AF65-F5344CB8AC3E}">
        <p14:creationId xmlns:p14="http://schemas.microsoft.com/office/powerpoint/2010/main" val="2699943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(3/3)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dirty="0"/>
              <a:t>Background: Potential Handover issue identified</a:t>
            </a:r>
          </a:p>
          <a:p>
            <a:pPr lvl="1" hangingPunct="0">
              <a:lnSpc>
                <a:spcPct val="110000"/>
              </a:lnSpc>
              <a:buFont typeface="Courier New" panose="02070309020205020404" pitchFamily="49" charset="0"/>
              <a:buChar char="o"/>
            </a:pPr>
            <a:r>
              <a:rPr lang="en-US" sz="2000" dirty="0">
                <a:solidFill>
                  <a:srgbClr val="FF0000"/>
                </a:solidFill>
              </a:rPr>
              <a:t>UE half cone coverage of antenna arrays on one panel is between 0 to 60 degrees on azimuthal plane, which</a:t>
            </a:r>
            <a:r>
              <a:rPr lang="aa-ET" sz="2000" dirty="0">
                <a:solidFill>
                  <a:srgbClr val="FF0000"/>
                </a:solidFill>
              </a:rPr>
              <a:t> </a:t>
            </a:r>
            <a:r>
              <a:rPr lang="aa-ET" sz="2000" dirty="0">
                <a:solidFill>
                  <a:srgbClr val="0070C0"/>
                </a:solidFill>
              </a:rPr>
              <a:t>might</a:t>
            </a:r>
            <a:r>
              <a:rPr lang="en-US" sz="2000" dirty="0">
                <a:solidFill>
                  <a:srgbClr val="FF0000"/>
                </a:solidFill>
              </a:rPr>
              <a:t> lead</a:t>
            </a:r>
            <a:r>
              <a:rPr lang="aa-ET" sz="2000" strike="sngStrike" dirty="0">
                <a:solidFill>
                  <a:srgbClr val="0070C0"/>
                </a:solidFill>
              </a:rPr>
              <a:t>s</a:t>
            </a:r>
            <a:r>
              <a:rPr lang="en-US" sz="2000" dirty="0">
                <a:solidFill>
                  <a:srgbClr val="FF0000"/>
                </a:solidFill>
              </a:rPr>
              <a:t> to coverage hole from RRH beams when UE is passing the RRH. </a:t>
            </a:r>
          </a:p>
          <a:p>
            <a:pPr lvl="1" hangingPunct="0">
              <a:lnSpc>
                <a:spcPct val="110000"/>
              </a:lnSpc>
              <a:buFont typeface="Courier New" panose="02070309020205020404" pitchFamily="49" charset="0"/>
              <a:buChar char="o"/>
            </a:pPr>
            <a:r>
              <a:rPr lang="en-US" altLang="zh-CN" sz="2000" strike="sngStrike" dirty="0">
                <a:solidFill>
                  <a:srgbClr val="FF0000"/>
                </a:solidFill>
              </a:rPr>
              <a:t>When UE pass </a:t>
            </a:r>
            <a:r>
              <a:rPr lang="en-US" sz="2000" strike="sngStrike" dirty="0">
                <a:solidFill>
                  <a:srgbClr val="FF0000"/>
                </a:solidFill>
              </a:rPr>
              <a:t>the coverage hole region, it lack of coverage from the neighboring cell until the neighboring cell suddenly has much larger power than the serving cell, which may fail the handover procedure.</a:t>
            </a:r>
          </a:p>
          <a:p>
            <a:pPr marL="228600" lvl="1" hangingPunct="0">
              <a:spcBef>
                <a:spcPts val="1000"/>
              </a:spcBef>
              <a:buFont typeface="Wingdings" panose="05000000000000000000" pitchFamily="2" charset="2"/>
              <a:buChar char="§"/>
            </a:pPr>
            <a:r>
              <a:rPr lang="en-US" dirty="0"/>
              <a:t>RAN4 to study </a:t>
            </a:r>
            <a:r>
              <a:rPr lang="en-US" strike="sngStrike" dirty="0"/>
              <a:t>the resolution to the potential </a:t>
            </a:r>
            <a:r>
              <a:rPr lang="en-US" dirty="0"/>
              <a:t>whether there is any handover issue in </a:t>
            </a:r>
            <a:r>
              <a:rPr lang="en-US" dirty="0" err="1"/>
              <a:t>uni</a:t>
            </a:r>
            <a:r>
              <a:rPr lang="en-US" dirty="0"/>
              <a:t>-directional model </a:t>
            </a:r>
            <a:r>
              <a:rPr lang="en-US" strike="sngStrike" dirty="0"/>
              <a:t>with small Ds</a:t>
            </a:r>
            <a:r>
              <a:rPr lang="en-US" dirty="0"/>
              <a:t>. . </a:t>
            </a:r>
            <a:r>
              <a:rPr lang="en-US" dirty="0">
                <a:highlight>
                  <a:srgbClr val="FFFF00"/>
                </a:highlight>
              </a:rPr>
              <a:t>In case a handover issue is confirmed, study how to resolve it.</a:t>
            </a:r>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6</a:t>
            </a:fld>
            <a:endParaRPr lang="en-US" dirty="0"/>
          </a:p>
        </p:txBody>
      </p:sp>
      <p:grpSp>
        <p:nvGrpSpPr>
          <p:cNvPr id="7" name="Group 6"/>
          <p:cNvGrpSpPr/>
          <p:nvPr/>
        </p:nvGrpSpPr>
        <p:grpSpPr>
          <a:xfrm>
            <a:off x="2701980" y="4781314"/>
            <a:ext cx="6788039" cy="1940161"/>
            <a:chOff x="0" y="0"/>
            <a:chExt cx="5114290" cy="1462190"/>
          </a:xfrm>
        </p:grpSpPr>
        <p:grpSp>
          <p:nvGrpSpPr>
            <p:cNvPr id="8" name="Group 7"/>
            <p:cNvGrpSpPr/>
            <p:nvPr/>
          </p:nvGrpSpPr>
          <p:grpSpPr>
            <a:xfrm>
              <a:off x="0" y="0"/>
              <a:ext cx="5114290" cy="1462190"/>
              <a:chOff x="0" y="0"/>
              <a:chExt cx="5114290" cy="1462190"/>
            </a:xfrm>
          </p:grpSpPr>
          <p:grpSp>
            <p:nvGrpSpPr>
              <p:cNvPr id="11" name="Group 10"/>
              <p:cNvGrpSpPr/>
              <p:nvPr/>
            </p:nvGrpSpPr>
            <p:grpSpPr>
              <a:xfrm>
                <a:off x="0" y="0"/>
                <a:ext cx="5114290" cy="1176021"/>
                <a:chOff x="0" y="0"/>
                <a:chExt cx="5114815" cy="1176296"/>
              </a:xfrm>
            </p:grpSpPr>
            <p:grpSp>
              <p:nvGrpSpPr>
                <p:cNvPr id="14" name="Group 13"/>
                <p:cNvGrpSpPr/>
                <p:nvPr/>
              </p:nvGrpSpPr>
              <p:grpSpPr>
                <a:xfrm>
                  <a:off x="23854" y="222637"/>
                  <a:ext cx="5090961" cy="953659"/>
                  <a:chOff x="0" y="0"/>
                  <a:chExt cx="5090961" cy="953659"/>
                </a:xfrm>
              </p:grpSpPr>
              <p:pic>
                <p:nvPicPr>
                  <p:cNvPr id="18" name="Graphic 238" descr="Cell Towe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178657" y="39756"/>
                    <a:ext cx="540385" cy="540385"/>
                  </a:xfrm>
                  <a:prstGeom prst="rect">
                    <a:avLst/>
                  </a:prstGeom>
                </p:spPr>
              </p:pic>
              <p:pic>
                <p:nvPicPr>
                  <p:cNvPr id="19" name="Graphic 247" descr="Cell Towe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0" y="0"/>
                    <a:ext cx="540385" cy="540385"/>
                  </a:xfrm>
                  <a:prstGeom prst="rect">
                    <a:avLst/>
                  </a:prstGeom>
                </p:spPr>
              </p:pic>
              <p:pic>
                <p:nvPicPr>
                  <p:cNvPr id="20" name="Graphic 250" descr="Cell Towe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4031311" y="47708"/>
                    <a:ext cx="540385" cy="540385"/>
                  </a:xfrm>
                  <a:prstGeom prst="rect">
                    <a:avLst/>
                  </a:prstGeom>
                </p:spPr>
              </p:pic>
              <p:cxnSp>
                <p:nvCxnSpPr>
                  <p:cNvPr id="21" name="Straight Arrow Connector 20"/>
                  <p:cNvCxnSpPr/>
                  <p:nvPr/>
                </p:nvCxnSpPr>
                <p:spPr>
                  <a:xfrm>
                    <a:off x="2790908" y="326003"/>
                    <a:ext cx="415593" cy="2067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36104" y="294198"/>
                    <a:ext cx="1503018" cy="21460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579951" y="302149"/>
                    <a:ext cx="511010" cy="206734"/>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2757446" y="302149"/>
                    <a:ext cx="1226157" cy="206652"/>
                  </a:xfrm>
                  <a:prstGeom prst="straightConnector1">
                    <a:avLst/>
                  </a:prstGeom>
                  <a:ln>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216757" y="704353"/>
                    <a:ext cx="469127" cy="0"/>
                  </a:xfrm>
                  <a:prstGeom prst="straightConnector1">
                    <a:avLst/>
                  </a:prstGeom>
                  <a:ln>
                    <a:solidFill>
                      <a:srgbClr val="00B05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Text Box 2"/>
                  <p:cNvSpPr txBox="1">
                    <a:spLocks noChangeArrowheads="1"/>
                  </p:cNvSpPr>
                  <p:nvPr/>
                </p:nvSpPr>
                <p:spPr bwMode="auto">
                  <a:xfrm>
                    <a:off x="2297927" y="667909"/>
                    <a:ext cx="421005" cy="285750"/>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T0</a:t>
                    </a:r>
                    <a:endParaRPr lang="en-US" sz="1000">
                      <a:effectLst/>
                      <a:latin typeface="Times New Roman" panose="02020603050405020304" pitchFamily="18" charset="0"/>
                      <a:ea typeface="宋体" panose="02010600030101010101" pitchFamily="2" charset="-122"/>
                    </a:endParaRPr>
                  </a:p>
                </p:txBody>
              </p:sp>
            </p:grpSp>
            <p:sp>
              <p:nvSpPr>
                <p:cNvPr id="15" name="Text Box 2"/>
                <p:cNvSpPr txBox="1">
                  <a:spLocks noChangeArrowheads="1"/>
                </p:cNvSpPr>
                <p:nvPr/>
              </p:nvSpPr>
              <p:spPr bwMode="auto">
                <a:xfrm>
                  <a:off x="0" y="0"/>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=1</a:t>
                  </a:r>
                  <a:endParaRPr lang="en-US" sz="1000">
                    <a:effectLst/>
                    <a:latin typeface="Times New Roman" panose="02020603050405020304" pitchFamily="18" charset="0"/>
                    <a:ea typeface="宋体" panose="02010600030101010101" pitchFamily="2" charset="-122"/>
                  </a:endParaRPr>
                </a:p>
              </p:txBody>
            </p:sp>
            <p:sp>
              <p:nvSpPr>
                <p:cNvPr id="16" name="Text Box 2"/>
                <p:cNvSpPr txBox="1">
                  <a:spLocks noChangeArrowheads="1"/>
                </p:cNvSpPr>
                <p:nvPr/>
              </p:nvSpPr>
              <p:spPr bwMode="auto">
                <a:xfrm>
                  <a:off x="2186608" y="71562"/>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=2</a:t>
                  </a:r>
                  <a:endParaRPr lang="en-US" sz="1000">
                    <a:effectLst/>
                    <a:latin typeface="Times New Roman" panose="02020603050405020304" pitchFamily="18" charset="0"/>
                    <a:ea typeface="宋体" panose="02010600030101010101" pitchFamily="2" charset="-122"/>
                  </a:endParaRPr>
                </a:p>
              </p:txBody>
            </p:sp>
            <p:sp>
              <p:nvSpPr>
                <p:cNvPr id="17" name="Text Box 2"/>
                <p:cNvSpPr txBox="1">
                  <a:spLocks noChangeArrowheads="1"/>
                </p:cNvSpPr>
                <p:nvPr/>
              </p:nvSpPr>
              <p:spPr bwMode="auto">
                <a:xfrm>
                  <a:off x="4086970" y="71562"/>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=2</a:t>
                  </a:r>
                  <a:endParaRPr lang="en-US" sz="1000">
                    <a:effectLst/>
                    <a:latin typeface="Times New Roman" panose="02020603050405020304" pitchFamily="18" charset="0"/>
                    <a:ea typeface="宋体" panose="02010600030101010101" pitchFamily="2" charset="-122"/>
                  </a:endParaRPr>
                </a:p>
              </p:txBody>
            </p:sp>
          </p:grpSp>
          <p:cxnSp>
            <p:nvCxnSpPr>
              <p:cNvPr id="12" name="Straight Connector 11"/>
              <p:cNvCxnSpPr/>
              <p:nvPr/>
            </p:nvCxnSpPr>
            <p:spPr>
              <a:xfrm flipH="1">
                <a:off x="2472855" y="7952"/>
                <a:ext cx="1270" cy="1271270"/>
              </a:xfrm>
              <a:prstGeom prst="line">
                <a:avLst/>
              </a:prstGeom>
              <a:ln w="1270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13" name="Text Box 2"/>
              <p:cNvSpPr txBox="1">
                <a:spLocks noChangeArrowheads="1"/>
              </p:cNvSpPr>
              <p:nvPr/>
            </p:nvSpPr>
            <p:spPr bwMode="auto">
              <a:xfrm>
                <a:off x="2289975" y="1176793"/>
                <a:ext cx="420970" cy="285397"/>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HO</a:t>
                </a:r>
                <a:endParaRPr lang="en-US" sz="1000">
                  <a:effectLst/>
                  <a:latin typeface="Times New Roman" panose="02020603050405020304" pitchFamily="18" charset="0"/>
                  <a:ea typeface="宋体" panose="02010600030101010101" pitchFamily="2" charset="-122"/>
                </a:endParaRPr>
              </a:p>
            </p:txBody>
          </p:sp>
        </p:grpSp>
        <p:pic>
          <p:nvPicPr>
            <p:cNvPr id="9" name="Graphic 207" descr="Streetca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103367" y="890546"/>
              <a:ext cx="413385" cy="413385"/>
            </a:xfrm>
            <a:prstGeom prst="rect">
              <a:avLst/>
            </a:prstGeom>
          </p:spPr>
        </p:pic>
        <p:cxnSp>
          <p:nvCxnSpPr>
            <p:cNvPr id="10" name="Straight Arrow Connector 9"/>
            <p:cNvCxnSpPr/>
            <p:nvPr/>
          </p:nvCxnSpPr>
          <p:spPr>
            <a:xfrm>
              <a:off x="580446" y="1054211"/>
              <a:ext cx="540688" cy="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53522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Bi-directional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fontScale="85000" lnSpcReduction="10000"/>
          </a:bodyPr>
          <a:lstStyle/>
          <a:p>
            <a:pPr hangingPunct="0">
              <a:buFont typeface="Wingdings" panose="05000000000000000000" pitchFamily="2" charset="2"/>
              <a:buChar char="§"/>
            </a:pPr>
            <a:r>
              <a:rPr lang="en-US" sz="2400" dirty="0"/>
              <a:t>Background: </a:t>
            </a:r>
          </a:p>
          <a:p>
            <a:pPr lvl="1" hangingPunct="0">
              <a:lnSpc>
                <a:spcPct val="110000"/>
              </a:lnSpc>
              <a:buFont typeface="Courier New" panose="02070309020205020404" pitchFamily="49" charset="0"/>
              <a:buChar char="o"/>
            </a:pPr>
            <a:r>
              <a:rPr lang="en-US" sz="2000" dirty="0"/>
              <a:t>Candidate schemes for Bi-directional deployment for further analysis: </a:t>
            </a:r>
          </a:p>
          <a:p>
            <a:pPr lvl="2" hangingPunct="0">
              <a:lnSpc>
                <a:spcPct val="110000"/>
              </a:lnSpc>
              <a:buFont typeface="Courier New" panose="02070309020205020404" pitchFamily="49" charset="0"/>
              <a:buChar char="o"/>
            </a:pPr>
            <a:r>
              <a:rPr lang="en-US" sz="1600" dirty="0" smtClean="0">
                <a:solidFill>
                  <a:srgbClr val="FF0000"/>
                </a:solidFill>
              </a:rPr>
              <a:t>In some companies’ contributions, </a:t>
            </a:r>
            <a:r>
              <a:rPr lang="en-US" sz="1600" dirty="0" smtClean="0"/>
              <a:t>two </a:t>
            </a:r>
            <a:r>
              <a:rPr lang="en-US" sz="1600" dirty="0"/>
              <a:t>schemes are proposed to solve “RRH-site” coverage issue for bi-directional deployment</a:t>
            </a:r>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r>
              <a:rPr lang="en-US" sz="2400" dirty="0"/>
              <a:t>For Scenario-A Bi-directional RRH deployment:</a:t>
            </a:r>
          </a:p>
          <a:p>
            <a:pPr lvl="1" hangingPunct="0">
              <a:lnSpc>
                <a:spcPct val="110000"/>
              </a:lnSpc>
              <a:buFont typeface="Courier New" panose="02070309020205020404" pitchFamily="49" charset="0"/>
              <a:buChar char="o"/>
            </a:pPr>
            <a:r>
              <a:rPr lang="en-US" sz="2000" strike="sngStrike" dirty="0">
                <a:solidFill>
                  <a:srgbClr val="FF0000"/>
                </a:solidFill>
              </a:rPr>
              <a:t>FFS the benefits with bi-directional deployment compared to </a:t>
            </a:r>
            <a:r>
              <a:rPr lang="en-US" sz="2000" strike="sngStrike" dirty="0" err="1">
                <a:solidFill>
                  <a:srgbClr val="FF0000"/>
                </a:solidFill>
              </a:rPr>
              <a:t>uni</a:t>
            </a:r>
            <a:r>
              <a:rPr lang="en-US" sz="2000" strike="sngStrike" dirty="0">
                <a:solidFill>
                  <a:srgbClr val="FF0000"/>
                </a:solidFill>
              </a:rPr>
              <a:t>-directional deployment;</a:t>
            </a:r>
          </a:p>
          <a:p>
            <a:pPr lvl="1" hangingPunct="0">
              <a:lnSpc>
                <a:spcPct val="110000"/>
              </a:lnSpc>
              <a:buFont typeface="Courier New" panose="02070309020205020404" pitchFamily="49" charset="0"/>
              <a:buChar char="o"/>
            </a:pPr>
            <a:r>
              <a:rPr lang="en-US" sz="2000" dirty="0">
                <a:solidFill>
                  <a:srgbClr val="0000FF"/>
                </a:solidFill>
              </a:rPr>
              <a:t>FFS the pros and cons between bi-directional deployment and </a:t>
            </a:r>
            <a:r>
              <a:rPr lang="en-US" sz="2000" dirty="0" err="1">
                <a:solidFill>
                  <a:srgbClr val="0000FF"/>
                </a:solidFill>
              </a:rPr>
              <a:t>uni</a:t>
            </a:r>
            <a:r>
              <a:rPr lang="en-US" sz="2000" dirty="0">
                <a:solidFill>
                  <a:srgbClr val="0000FF"/>
                </a:solidFill>
              </a:rPr>
              <a:t>-directional deployment.</a:t>
            </a:r>
          </a:p>
          <a:p>
            <a:pPr lvl="1" hangingPunct="0">
              <a:lnSpc>
                <a:spcPct val="110000"/>
              </a:lnSpc>
              <a:buFont typeface="Courier New" panose="02070309020205020404" pitchFamily="49" charset="0"/>
              <a:buChar char="o"/>
            </a:pPr>
            <a:r>
              <a:rPr lang="en-US" sz="2000" dirty="0">
                <a:solidFill>
                  <a:srgbClr val="FF0000"/>
                </a:solidFill>
              </a:rPr>
              <a:t>FFS the potential issue of coverage when close to RRH locations. </a:t>
            </a:r>
          </a:p>
          <a:p>
            <a:pPr lvl="1" hangingPunct="0">
              <a:lnSpc>
                <a:spcPct val="110000"/>
              </a:lnSpc>
              <a:buFont typeface="Courier New" panose="02070309020205020404" pitchFamily="49" charset="0"/>
              <a:buChar char="o"/>
            </a:pPr>
            <a:r>
              <a:rPr lang="en-US" sz="2000" dirty="0">
                <a:solidFill>
                  <a:srgbClr val="FF0000"/>
                </a:solidFill>
              </a:rPr>
              <a:t>Scheme-2 can be used as starting points for further analysis</a:t>
            </a:r>
          </a:p>
          <a:p>
            <a:pPr lvl="1" hangingPunct="0">
              <a:lnSpc>
                <a:spcPct val="110000"/>
              </a:lnSpc>
              <a:buFont typeface="Courier New" panose="02070309020205020404" pitchFamily="49" charset="0"/>
              <a:buChar char="o"/>
            </a:pPr>
            <a:endParaRPr lang="en-US" sz="1800" dirty="0"/>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7</a:t>
            </a:fld>
            <a:endParaRPr lang="en-US" dirty="0"/>
          </a:p>
        </p:txBody>
      </p:sp>
      <p:pic>
        <p:nvPicPr>
          <p:cNvPr id="27" name="Picture 26"/>
          <p:cNvPicPr>
            <a:picLocks noChangeAspect="1"/>
          </p:cNvPicPr>
          <p:nvPr/>
        </p:nvPicPr>
        <p:blipFill>
          <a:blip r:embed="rId3"/>
          <a:stretch>
            <a:fillRect/>
          </a:stretch>
        </p:blipFill>
        <p:spPr>
          <a:xfrm>
            <a:off x="1486157" y="2327072"/>
            <a:ext cx="4683794" cy="2092528"/>
          </a:xfrm>
          <a:prstGeom prst="rect">
            <a:avLst/>
          </a:prstGeom>
        </p:spPr>
      </p:pic>
      <p:pic>
        <p:nvPicPr>
          <p:cNvPr id="28" name="Picture 27"/>
          <p:cNvPicPr>
            <a:picLocks noChangeAspect="1"/>
          </p:cNvPicPr>
          <p:nvPr/>
        </p:nvPicPr>
        <p:blipFill>
          <a:blip r:embed="rId4"/>
          <a:stretch>
            <a:fillRect/>
          </a:stretch>
        </p:blipFill>
        <p:spPr>
          <a:xfrm>
            <a:off x="6630778" y="2327072"/>
            <a:ext cx="4651304" cy="2040231"/>
          </a:xfrm>
          <a:prstGeom prst="rect">
            <a:avLst/>
          </a:prstGeom>
        </p:spPr>
      </p:pic>
      <p:sp>
        <p:nvSpPr>
          <p:cNvPr id="29" name="Rectangle 28"/>
          <p:cNvSpPr/>
          <p:nvPr/>
        </p:nvSpPr>
        <p:spPr>
          <a:xfrm>
            <a:off x="2280002" y="4419600"/>
            <a:ext cx="2859629" cy="28123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Scheme-1: Connecting to 2nd-Nearest RRH</a:t>
            </a:r>
            <a:endParaRPr lang="en-US" sz="1200" dirty="0">
              <a:effectLst/>
              <a:ea typeface="MS Mincho"/>
            </a:endParaRPr>
          </a:p>
        </p:txBody>
      </p:sp>
      <p:sp>
        <p:nvSpPr>
          <p:cNvPr id="30" name="Rectangle 29"/>
          <p:cNvSpPr/>
          <p:nvPr/>
        </p:nvSpPr>
        <p:spPr>
          <a:xfrm>
            <a:off x="6802411" y="4419599"/>
            <a:ext cx="3960636" cy="28995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Scheme-2: Connecting to Nearest RRH except Coverage Hole</a:t>
            </a:r>
            <a:endParaRPr lang="en-US" sz="1200" dirty="0">
              <a:effectLst/>
              <a:ea typeface="MS Mincho"/>
            </a:endParaRPr>
          </a:p>
        </p:txBody>
      </p:sp>
    </p:spTree>
    <p:extLst>
      <p:ext uri="{BB962C8B-B14F-4D97-AF65-F5344CB8AC3E}">
        <p14:creationId xmlns:p14="http://schemas.microsoft.com/office/powerpoint/2010/main" val="1947711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Bi-directional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dirty="0"/>
              <a:t>Number of Beam for bi-directional RRH deployment, Scenario-A:</a:t>
            </a:r>
          </a:p>
          <a:p>
            <a:pPr lvl="1" hangingPunct="0">
              <a:lnSpc>
                <a:spcPct val="110000"/>
              </a:lnSpc>
              <a:buFont typeface="Courier New" panose="02070309020205020404" pitchFamily="49" charset="0"/>
              <a:buChar char="o"/>
            </a:pPr>
            <a:r>
              <a:rPr lang="en-US" sz="2000" dirty="0"/>
              <a:t>For scenario-A, bi-directional, RRH parameter: </a:t>
            </a:r>
          </a:p>
          <a:p>
            <a:pPr lvl="2" hangingPunct="0">
              <a:lnSpc>
                <a:spcPct val="110000"/>
              </a:lnSpc>
              <a:buFont typeface="Wingdings" panose="05000000000000000000" pitchFamily="2" charset="2"/>
              <a:buChar char="§"/>
            </a:pPr>
            <a:r>
              <a:rPr lang="en-US" sz="1600" dirty="0">
                <a:solidFill>
                  <a:srgbClr val="FF0000"/>
                </a:solidFill>
              </a:rPr>
              <a:t>1 beam per RRH panel, two panels in opposite directions</a:t>
            </a:r>
          </a:p>
          <a:p>
            <a:pPr lvl="2" hangingPunct="0">
              <a:lnSpc>
                <a:spcPct val="110000"/>
              </a:lnSpc>
              <a:buFont typeface="Wingdings" panose="05000000000000000000" pitchFamily="2" charset="2"/>
              <a:buChar char="§"/>
            </a:pPr>
            <a:r>
              <a:rPr lang="en-US" sz="1600" dirty="0">
                <a:solidFill>
                  <a:srgbClr val="FF0000"/>
                </a:solidFill>
              </a:rPr>
              <a:t>FFS one additional beam per RRH site needed to cover neighboring RRH site. </a:t>
            </a:r>
          </a:p>
          <a:p>
            <a:pPr lvl="1" hangingPunct="0">
              <a:lnSpc>
                <a:spcPct val="110000"/>
              </a:lnSpc>
              <a:buFont typeface="Courier New" panose="02070309020205020404" pitchFamily="49" charset="0"/>
              <a:buChar char="o"/>
            </a:pPr>
            <a:r>
              <a:rPr lang="en-US" sz="2000" dirty="0"/>
              <a:t>For scenario-A, bi-directional, UE parameter:</a:t>
            </a:r>
          </a:p>
          <a:p>
            <a:pPr lvl="2" hangingPunct="0">
              <a:lnSpc>
                <a:spcPct val="110000"/>
              </a:lnSpc>
              <a:buFont typeface="Wingdings" panose="05000000000000000000" pitchFamily="2" charset="2"/>
              <a:buChar char="§"/>
            </a:pPr>
            <a:r>
              <a:rPr lang="en-US" sz="1600" dirty="0"/>
              <a:t>1 beam per UE panel (i.e., 2 beam per UE)</a:t>
            </a:r>
          </a:p>
          <a:p>
            <a:pPr lvl="2" hangingPunct="0">
              <a:lnSpc>
                <a:spcPct val="110000"/>
              </a:lnSpc>
              <a:buFont typeface="Wingdings" panose="05000000000000000000" pitchFamily="2" charset="2"/>
              <a:buChar char="§"/>
            </a:pPr>
            <a:endParaRPr lang="en-US" sz="1600" dirty="0"/>
          </a:p>
          <a:p>
            <a:pPr hangingPunct="0">
              <a:buFont typeface="Wingdings" panose="05000000000000000000" pitchFamily="2" charset="2"/>
              <a:buChar char="§"/>
            </a:pPr>
            <a:r>
              <a:rPr lang="en-US" sz="2400" dirty="0"/>
              <a:t>Beam dwelling time for bi-directional RRH deployment, Scenario-A:</a:t>
            </a:r>
          </a:p>
          <a:p>
            <a:pPr lvl="1" hangingPunct="0">
              <a:lnSpc>
                <a:spcPct val="110000"/>
              </a:lnSpc>
              <a:buFont typeface="Courier New" panose="02070309020205020404" pitchFamily="49" charset="0"/>
              <a:buChar char="o"/>
            </a:pPr>
            <a:r>
              <a:rPr lang="en-US" sz="2000" dirty="0">
                <a:solidFill>
                  <a:srgbClr val="FF0000"/>
                </a:solidFill>
              </a:rPr>
              <a:t>FFS the beam dwelling time by assuming UE maximum speed of 350kmph.</a:t>
            </a:r>
            <a:endParaRPr lang="en-US" sz="1800" dirty="0">
              <a:solidFill>
                <a:srgbClr val="FF0000"/>
              </a:solidFill>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8</a:t>
            </a:fld>
            <a:endParaRPr lang="en-US" dirty="0"/>
          </a:p>
        </p:txBody>
      </p:sp>
    </p:spTree>
    <p:extLst>
      <p:ext uri="{BB962C8B-B14F-4D97-AF65-F5344CB8AC3E}">
        <p14:creationId xmlns:p14="http://schemas.microsoft.com/office/powerpoint/2010/main" val="1780674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Scenario-B, </a:t>
            </a:r>
            <a:r>
              <a:rPr lang="en-US" altLang="zh-CN" sz="4000" dirty="0" err="1"/>
              <a:t>Uni</a:t>
            </a:r>
            <a:r>
              <a:rPr lang="en-US" altLang="zh-CN" sz="4000" dirty="0"/>
              <a:t>-directional</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686730"/>
          </a:xfrm>
        </p:spPr>
        <p:txBody>
          <a:bodyPr>
            <a:normAutofit fontScale="62500" lnSpcReduction="20000"/>
          </a:bodyPr>
          <a:lstStyle/>
          <a:p>
            <a:pPr hangingPunct="0">
              <a:buFont typeface="Wingdings" panose="05000000000000000000" pitchFamily="2" charset="2"/>
              <a:buChar char="§"/>
            </a:pPr>
            <a:r>
              <a:rPr lang="en-US" dirty="0"/>
              <a:t>Number of Beam for </a:t>
            </a:r>
            <a:r>
              <a:rPr lang="en-US" dirty="0" err="1"/>
              <a:t>uni</a:t>
            </a:r>
            <a:r>
              <a:rPr lang="en-US" dirty="0"/>
              <a:t>-directional RRH deployment, Scenario-B</a:t>
            </a:r>
          </a:p>
          <a:p>
            <a:pPr lvl="1" hangingPunct="0">
              <a:lnSpc>
                <a:spcPct val="110000"/>
              </a:lnSpc>
              <a:buFont typeface="Courier New" panose="02070309020205020404" pitchFamily="49" charset="0"/>
              <a:buChar char="o"/>
            </a:pPr>
            <a:r>
              <a:rPr lang="en-US" dirty="0"/>
              <a:t>For scenario-B, </a:t>
            </a:r>
            <a:r>
              <a:rPr lang="en-US" dirty="0" err="1"/>
              <a:t>uni</a:t>
            </a:r>
            <a:r>
              <a:rPr lang="en-US" dirty="0"/>
              <a:t>-directional, RRH parameter:</a:t>
            </a:r>
          </a:p>
          <a:p>
            <a:pPr lvl="2" hangingPunct="0">
              <a:lnSpc>
                <a:spcPct val="110000"/>
              </a:lnSpc>
            </a:pPr>
            <a:r>
              <a:rPr lang="en-US" dirty="0"/>
              <a:t>Option-1: 1 beam per RRH panel </a:t>
            </a:r>
          </a:p>
          <a:p>
            <a:pPr lvl="2" hangingPunct="0">
              <a:lnSpc>
                <a:spcPct val="110000"/>
              </a:lnSpc>
            </a:pPr>
            <a:r>
              <a:rPr lang="en-US" dirty="0"/>
              <a:t>Option-2: 2 beam per RRH panel </a:t>
            </a:r>
          </a:p>
          <a:p>
            <a:pPr lvl="2" hangingPunct="0">
              <a:lnSpc>
                <a:spcPct val="110000"/>
              </a:lnSpc>
            </a:pPr>
            <a:r>
              <a:rPr lang="en-US" dirty="0"/>
              <a:t>Option-3: 3 beam per RRH panel </a:t>
            </a:r>
          </a:p>
          <a:p>
            <a:pPr lvl="2" hangingPunct="0">
              <a:lnSpc>
                <a:spcPct val="110000"/>
              </a:lnSpc>
            </a:pPr>
            <a:r>
              <a:rPr lang="en-US" dirty="0"/>
              <a:t>Option-4: 4 beam per RRH panel </a:t>
            </a:r>
          </a:p>
          <a:p>
            <a:pPr lvl="2" hangingPunct="0">
              <a:lnSpc>
                <a:spcPct val="110000"/>
              </a:lnSpc>
            </a:pPr>
            <a:r>
              <a:rPr lang="en-US" dirty="0">
                <a:solidFill>
                  <a:srgbClr val="FF0000"/>
                </a:solidFill>
              </a:rPr>
              <a:t>Note: uneven separation between beams can be considered</a:t>
            </a:r>
          </a:p>
          <a:p>
            <a:pPr lvl="1" hangingPunct="0">
              <a:lnSpc>
                <a:spcPct val="110000"/>
              </a:lnSpc>
              <a:buFont typeface="Courier New" panose="02070309020205020404" pitchFamily="49" charset="0"/>
              <a:buChar char="o"/>
            </a:pPr>
            <a:r>
              <a:rPr lang="pt-BR" dirty="0"/>
              <a:t>For scenario-B, uni-directional, UE parameter:</a:t>
            </a:r>
          </a:p>
          <a:p>
            <a:pPr lvl="2" hangingPunct="0">
              <a:lnSpc>
                <a:spcPct val="110000"/>
              </a:lnSpc>
            </a:pPr>
            <a:r>
              <a:rPr lang="en-US" dirty="0">
                <a:solidFill>
                  <a:srgbClr val="FF0000"/>
                </a:solidFill>
              </a:rPr>
              <a:t>Number of beam(s) per UE panel</a:t>
            </a:r>
          </a:p>
          <a:p>
            <a:pPr lvl="3" hangingPunct="0">
              <a:lnSpc>
                <a:spcPct val="110000"/>
              </a:lnSpc>
            </a:pPr>
            <a:r>
              <a:rPr lang="en-US" dirty="0">
                <a:solidFill>
                  <a:srgbClr val="FF0000"/>
                </a:solidFill>
              </a:rPr>
              <a:t>Option 1: 1 beam per UE panel </a:t>
            </a:r>
          </a:p>
          <a:p>
            <a:pPr lvl="3" hangingPunct="0">
              <a:lnSpc>
                <a:spcPct val="110000"/>
              </a:lnSpc>
            </a:pPr>
            <a:r>
              <a:rPr lang="en-US" dirty="0">
                <a:solidFill>
                  <a:srgbClr val="FF0000"/>
                </a:solidFill>
              </a:rPr>
              <a:t>Option 2: 2 beams per UE panel </a:t>
            </a:r>
          </a:p>
          <a:p>
            <a:pPr lvl="3" hangingPunct="0">
              <a:lnSpc>
                <a:spcPct val="110000"/>
              </a:lnSpc>
            </a:pPr>
            <a:r>
              <a:rPr lang="en-US" dirty="0">
                <a:solidFill>
                  <a:srgbClr val="00B050"/>
                </a:solidFill>
              </a:rPr>
              <a:t>Option 3: 7 beams per UE panel</a:t>
            </a:r>
          </a:p>
          <a:p>
            <a:pPr lvl="2" hangingPunct="0">
              <a:lnSpc>
                <a:spcPct val="110000"/>
              </a:lnSpc>
            </a:pPr>
            <a:r>
              <a:rPr lang="en-US" dirty="0">
                <a:solidFill>
                  <a:srgbClr val="FF0000"/>
                </a:solidFill>
              </a:rPr>
              <a:t>2 panels assumed to be implemented in the UE side; </a:t>
            </a:r>
          </a:p>
          <a:p>
            <a:pPr lvl="2" hangingPunct="0">
              <a:lnSpc>
                <a:spcPct val="110000"/>
              </a:lnSpc>
            </a:pPr>
            <a:r>
              <a:rPr lang="en-US" dirty="0">
                <a:solidFill>
                  <a:srgbClr val="FF0000"/>
                </a:solidFill>
              </a:rPr>
              <a:t>Only the one active panel per UE can be used for Tx and Rx; and </a:t>
            </a:r>
            <a:r>
              <a:rPr lang="en-GB" strike="sngStrike" dirty="0">
                <a:solidFill>
                  <a:srgbClr val="7030A0"/>
                </a:solidFill>
                <a:latin typeface="Times New Roman" panose="02020603050405020304" pitchFamily="18" charset="0"/>
                <a:ea typeface="等线" panose="02010600030101010101" pitchFamily="2" charset="-122"/>
              </a:rPr>
              <a:t>FFS</a:t>
            </a:r>
            <a:r>
              <a:rPr lang="en-GB" dirty="0">
                <a:latin typeface="Times New Roman" panose="02020603050405020304" pitchFamily="18" charset="0"/>
                <a:ea typeface="等线" panose="02010600030101010101" pitchFamily="2" charset="-122"/>
              </a:rPr>
              <a:t> </a:t>
            </a:r>
            <a:r>
              <a:rPr lang="en-GB" dirty="0">
                <a:solidFill>
                  <a:srgbClr val="7030A0"/>
                </a:solidFill>
                <a:latin typeface="Times New Roman" panose="02020603050405020304" pitchFamily="18" charset="0"/>
                <a:ea typeface="等线" panose="02010600030101010101" pitchFamily="2" charset="-122"/>
              </a:rPr>
              <a:t>further discuss in RRM session</a:t>
            </a:r>
            <a:r>
              <a:rPr lang="en-US" dirty="0">
                <a:solidFill>
                  <a:srgbClr val="FF0000"/>
                </a:solidFill>
              </a:rPr>
              <a:t> whether another panel can be used for beam search</a:t>
            </a:r>
            <a:r>
              <a:rPr lang="en-US" dirty="0">
                <a:solidFill>
                  <a:srgbClr val="FF0000"/>
                </a:solidFill>
                <a:highlight>
                  <a:srgbClr val="FFFF00"/>
                </a:highlight>
              </a:rPr>
              <a:t> </a:t>
            </a:r>
            <a:endParaRPr lang="en-US" sz="2400" dirty="0">
              <a:highlight>
                <a:srgbClr val="FFFF00"/>
              </a:highlight>
            </a:endParaRPr>
          </a:p>
          <a:p>
            <a:pPr hangingPunct="0">
              <a:buFont typeface="Wingdings" panose="05000000000000000000" pitchFamily="2" charset="2"/>
              <a:buChar char="§"/>
            </a:pPr>
            <a:r>
              <a:rPr lang="en-US" sz="2900" dirty="0"/>
              <a:t>RRH Beam switching point for </a:t>
            </a:r>
            <a:r>
              <a:rPr lang="en-US" sz="2900" dirty="0" err="1"/>
              <a:t>uni</a:t>
            </a:r>
            <a:r>
              <a:rPr lang="en-US" sz="2900" dirty="0"/>
              <a:t>-directional RRH deployment, Scenario-B</a:t>
            </a:r>
          </a:p>
          <a:p>
            <a:pPr lvl="1" hangingPunct="0">
              <a:lnSpc>
                <a:spcPct val="110000"/>
              </a:lnSpc>
              <a:buFont typeface="Courier New" panose="02070309020205020404" pitchFamily="49" charset="0"/>
              <a:buChar char="o"/>
            </a:pPr>
            <a:r>
              <a:rPr lang="en-US" sz="2000" dirty="0" err="1"/>
              <a:t>Ds_offset</a:t>
            </a:r>
            <a:r>
              <a:rPr lang="en-US" sz="2000" strike="sngStrike" dirty="0">
                <a:solidFill>
                  <a:srgbClr val="0070C0"/>
                </a:solidFill>
              </a:rPr>
              <a:t>:</a:t>
            </a:r>
            <a:r>
              <a:rPr lang="en-US" sz="2000" dirty="0">
                <a:solidFill>
                  <a:srgbClr val="0070C0"/>
                </a:solidFill>
              </a:rPr>
              <a:t> could be used </a:t>
            </a:r>
            <a:r>
              <a:rPr lang="aa-ET" sz="2000" dirty="0">
                <a:solidFill>
                  <a:srgbClr val="0070C0"/>
                </a:solidFill>
              </a:rPr>
              <a:t>as a </a:t>
            </a:r>
            <a:r>
              <a:rPr lang="en-US" sz="2000" dirty="0">
                <a:solidFill>
                  <a:srgbClr val="0070C0"/>
                </a:solidFill>
              </a:rPr>
              <a:t>performance requirement</a:t>
            </a:r>
            <a:r>
              <a:rPr lang="aa-ET" sz="2000" dirty="0">
                <a:solidFill>
                  <a:srgbClr val="0070C0"/>
                </a:solidFill>
              </a:rPr>
              <a:t>s </a:t>
            </a:r>
            <a:r>
              <a:rPr lang="en-US" sz="2000" dirty="0">
                <a:solidFill>
                  <a:srgbClr val="0070C0"/>
                </a:solidFill>
              </a:rPr>
              <a:t>channel model</a:t>
            </a:r>
            <a:r>
              <a:rPr lang="aa-ET" sz="2000" dirty="0">
                <a:solidFill>
                  <a:srgbClr val="0070C0"/>
                </a:solidFill>
              </a:rPr>
              <a:t> parameter describing</a:t>
            </a:r>
            <a:r>
              <a:rPr lang="en-US" sz="2000" dirty="0">
                <a:solidFill>
                  <a:srgbClr val="FF0000"/>
                </a:solidFill>
              </a:rPr>
              <a:t> </a:t>
            </a:r>
            <a:r>
              <a:rPr lang="en-US" sz="2000" dirty="0"/>
              <a:t>the relative offset distance of RRH switching point to the nearest RRH site location</a:t>
            </a:r>
          </a:p>
          <a:p>
            <a:pPr lvl="2" hangingPunct="0">
              <a:lnSpc>
                <a:spcPct val="110000"/>
              </a:lnSpc>
              <a:buFont typeface="Courier New" panose="02070309020205020404" pitchFamily="49" charset="0"/>
              <a:buChar char="o"/>
            </a:pPr>
            <a:r>
              <a:rPr lang="en-US" sz="1800" dirty="0"/>
              <a:t>FFS the value of </a:t>
            </a:r>
            <a:r>
              <a:rPr lang="en-US" sz="1800" dirty="0" err="1"/>
              <a:t>Ds_offset</a:t>
            </a:r>
            <a:endParaRPr lang="en-US" sz="1800" dirty="0"/>
          </a:p>
          <a:p>
            <a:pPr lvl="2" hangingPunct="0">
              <a:lnSpc>
                <a:spcPct val="110000"/>
              </a:lnSpc>
              <a:buFont typeface="Courier New" panose="02070309020205020404" pitchFamily="49" charset="0"/>
              <a:buChar char="o"/>
            </a:pPr>
            <a:r>
              <a:rPr lang="en-US" sz="1800" strike="sngStrike" dirty="0" err="1">
                <a:solidFill>
                  <a:srgbClr val="0070C0"/>
                </a:solidFill>
              </a:rPr>
              <a:t>Ds_offset</a:t>
            </a:r>
            <a:r>
              <a:rPr lang="en-US" sz="1800" strike="sngStrike" dirty="0">
                <a:solidFill>
                  <a:srgbClr val="0070C0"/>
                </a:solidFill>
              </a:rPr>
              <a:t> could be used to derive channel model for performance requirement. </a:t>
            </a:r>
            <a:endParaRPr lang="en-US" sz="2000" strike="sngStrike" dirty="0">
              <a:solidFill>
                <a:srgbClr val="0070C0"/>
              </a:solidFill>
            </a:endParaRPr>
          </a:p>
          <a:p>
            <a:pPr marL="228600" lvl="1" hangingPunct="0">
              <a:spcBef>
                <a:spcPts val="1000"/>
              </a:spcBef>
              <a:buFont typeface="Wingdings" panose="05000000000000000000" pitchFamily="2" charset="2"/>
              <a:buChar char="§"/>
            </a:pPr>
            <a:r>
              <a:rPr lang="en-US" sz="2900" dirty="0"/>
              <a:t>Beam dwelling time for </a:t>
            </a:r>
            <a:r>
              <a:rPr lang="en-US" altLang="zh-CN" sz="2900" dirty="0" err="1"/>
              <a:t>uni</a:t>
            </a:r>
            <a:r>
              <a:rPr lang="en-US" sz="2900" dirty="0"/>
              <a:t>-directional RRH deployment, Scenario-</a:t>
            </a:r>
            <a:r>
              <a:rPr lang="en-US" altLang="zh-CN" sz="2900" dirty="0"/>
              <a:t>B</a:t>
            </a:r>
            <a:r>
              <a:rPr lang="en-US" sz="2900" dirty="0"/>
              <a:t>:</a:t>
            </a:r>
          </a:p>
          <a:p>
            <a:pPr lvl="1" hangingPunct="0">
              <a:lnSpc>
                <a:spcPct val="110000"/>
              </a:lnSpc>
              <a:buFont typeface="Courier New" panose="02070309020205020404" pitchFamily="49" charset="0"/>
              <a:buChar char="o"/>
            </a:pPr>
            <a:r>
              <a:rPr lang="en-US" sz="2000" dirty="0"/>
              <a:t>FFS the beam dwelling time by assuming UE maximum speed of 350kmph.</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9</a:t>
            </a:fld>
            <a:endParaRPr lang="en-US" dirty="0"/>
          </a:p>
        </p:txBody>
      </p:sp>
    </p:spTree>
    <p:extLst>
      <p:ext uri="{BB962C8B-B14F-4D97-AF65-F5344CB8AC3E}">
        <p14:creationId xmlns:p14="http://schemas.microsoft.com/office/powerpoint/2010/main" val="2189064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34c87397-5fc1-491e-85e7-d6110dbe9cbd" ContentTypeId="0x0101" PreviousValue="false"/>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Information xmlns="3b34c8f0-1ef5-4d1e-bb66-517ce7fe7356" xsi:nil="true"/>
    <HideFromDelve xmlns="71c5aaf6-e6ce-465b-b873-5148d2a4c105">false</HideFromDelve>
    <Associated_x0020_Task xmlns="3b34c8f0-1ef5-4d1e-bb66-517ce7fe7356"/>
    <_dlc_DocId xmlns="71c5aaf6-e6ce-465b-b873-5148d2a4c105">5AIRPNAIUNRU-1328258698-3903</_dlc_DocId>
    <_dlc_DocIdUrl xmlns="71c5aaf6-e6ce-465b-b873-5148d2a4c105">
      <Url>https://nokia.sharepoint.com/sites/c5g/5gradio/_layouts/15/DocIdRedir.aspx?ID=5AIRPNAIUNRU-1328258698-3903</Url>
      <Description>5AIRPNAIUNRU-1328258698-3903</Description>
    </_dlc_DocIdUrl>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00E5007003D3004E92B8EDD86D20E8CD" ma:contentTypeVersion="29" ma:contentTypeDescription="Create a new document." ma:contentTypeScope="" ma:versionID="9832116a38278d3212cd0c00ef512d66">
  <xsd:schema xmlns:xsd="http://www.w3.org/2001/XMLSchema" xmlns:xs="http://www.w3.org/2001/XMLSchema" xmlns:p="http://schemas.microsoft.com/office/2006/metadata/properties" xmlns:ns2="71c5aaf6-e6ce-465b-b873-5148d2a4c105" xmlns:ns3="3b34c8f0-1ef5-4d1e-bb66-517ce7fe7356" xmlns:ns4="0b6aed8e-0313-4d17-80ff-d0e5da4931c5" targetNamespace="http://schemas.microsoft.com/office/2006/metadata/properties" ma:root="true" ma:fieldsID="dfd6e8093643db0eface87a5eeff0d72" ns2:_="" ns3:_="" ns4:_="">
    <xsd:import namespace="71c5aaf6-e6ce-465b-b873-5148d2a4c105"/>
    <xsd:import namespace="3b34c8f0-1ef5-4d1e-bb66-517ce7fe7356"/>
    <xsd:import namespace="0b6aed8e-0313-4d17-80ff-d0e5da4931c5"/>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Information" minOccurs="0"/>
                <xsd:element ref="ns3:Associated_x0020_Task" minOccurs="0"/>
                <xsd:element ref="ns4:MediaServiceMetadata" minOccurs="0"/>
                <xsd:element ref="ns4:MediaServiceFastMetadata" minOccurs="0"/>
                <xsd:element ref="ns3:SharedWithUsers" minOccurs="0"/>
                <xsd:element ref="ns3:SharedWithDetails"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b34c8f0-1ef5-4d1e-bb66-517ce7fe7356" elementFormDefault="qualified">
    <xsd:import namespace="http://schemas.microsoft.com/office/2006/documentManagement/types"/>
    <xsd:import namespace="http://schemas.microsoft.com/office/infopath/2007/PartnerControls"/>
    <xsd:element name="Information" ma:index="12" nillable="true" ma:displayName="Information" ma:description="Add here comments or additional information about the file" ma:internalName="Information">
      <xsd:simpleType>
        <xsd:restriction base="dms:Note">
          <xsd:maxLength value="255"/>
        </xsd:restriction>
      </xsd:simpleType>
    </xsd:element>
    <xsd:element name="Associated_x0020_Task" ma:index="13" nillable="true" ma:displayName="C5G Task" ma:description="Task working on topic" ma:internalName="Associated_x0020_Task">
      <xsd:complexType>
        <xsd:complexContent>
          <xsd:extension base="dms:MultiChoice">
            <xsd:sequence>
              <xsd:element name="Value" maxOccurs="unbounded" minOccurs="0" nillable="true">
                <xsd:simpleType>
                  <xsd:restriction base="dms:Choice">
                    <xsd:enumeration value="E2E Arch and Prot"/>
                    <xsd:enumeration value="5G Radio"/>
                    <xsd:enumeration value="LTE Radio"/>
                    <xsd:enumeration value="E2E CIoT"/>
                    <xsd:enumeration value="E2E Verticals"/>
                    <xsd:enumeration value="EPC"/>
                    <xsd:enumeration value="IMS"/>
                    <xsd:enumeration value="SEC"/>
                    <xsd:enumeration value="Network Management"/>
                    <xsd:enumeration value="Virtualization"/>
                    <xsd:enumeration value="MEC"/>
                    <xsd:enumeration value="None (handled in delegation)"/>
                  </xsd:restriction>
                </xsd:simpleType>
              </xsd:element>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6aed8e-0313-4d17-80ff-d0e5da4931c5"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9E24EC-0BE2-435B-979D-DC6042696A91}">
  <ds:schemaRefs>
    <ds:schemaRef ds:uri="Microsoft.SharePoint.Taxonomy.ContentTypeSync"/>
  </ds:schemaRefs>
</ds:datastoreItem>
</file>

<file path=customXml/itemProps2.xml><?xml version="1.0" encoding="utf-8"?>
<ds:datastoreItem xmlns:ds="http://schemas.openxmlformats.org/officeDocument/2006/customXml" ds:itemID="{B83FF41F-E1EB-420C-836A-0E1577FF5470}">
  <ds:schemaRefs>
    <ds:schemaRef ds:uri="http://schemas.microsoft.com/sharepoint/events"/>
  </ds:schemaRefs>
</ds:datastoreItem>
</file>

<file path=customXml/itemProps3.xml><?xml version="1.0" encoding="utf-8"?>
<ds:datastoreItem xmlns:ds="http://schemas.openxmlformats.org/officeDocument/2006/customXml" ds:itemID="{54069BF6-9249-4FD7-BABD-389EAD912782}">
  <ds:schemaRefs>
    <ds:schemaRef ds:uri="http://schemas.microsoft.com/sharepoint/v3/contenttype/forms"/>
  </ds:schemaRefs>
</ds:datastoreItem>
</file>

<file path=customXml/itemProps4.xml><?xml version="1.0" encoding="utf-8"?>
<ds:datastoreItem xmlns:ds="http://schemas.openxmlformats.org/officeDocument/2006/customXml" ds:itemID="{EE1B3663-A248-4EC8-9851-C27F3ACDF604}">
  <ds:schemaRefs>
    <ds:schemaRef ds:uri="71c5aaf6-e6ce-465b-b873-5148d2a4c10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0b6aed8e-0313-4d17-80ff-d0e5da4931c5"/>
    <ds:schemaRef ds:uri="3b34c8f0-1ef5-4d1e-bb66-517ce7fe7356"/>
    <ds:schemaRef ds:uri="http://www.w3.org/XML/1998/namespace"/>
    <ds:schemaRef ds:uri="http://purl.org/dc/dcmitype/"/>
  </ds:schemaRefs>
</ds:datastoreItem>
</file>

<file path=customXml/itemProps5.xml><?xml version="1.0" encoding="utf-8"?>
<ds:datastoreItem xmlns:ds="http://schemas.openxmlformats.org/officeDocument/2006/customXml" ds:itemID="{0B4C7BDE-E5C2-40A7-8E98-65DADAF153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3b34c8f0-1ef5-4d1e-bb66-517ce7fe7356"/>
    <ds:schemaRef ds:uri="0b6aed8e-0313-4d17-80ff-d0e5da4931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11150</TotalTime>
  <Words>2154</Words>
  <Application>Microsoft Office PowerPoint</Application>
  <PresentationFormat>Widescreen</PresentationFormat>
  <Paragraphs>278</Paragraphs>
  <Slides>16</Slides>
  <Notes>14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MS Mincho</vt:lpstr>
      <vt:lpstr>等线</vt:lpstr>
      <vt:lpstr>宋体</vt:lpstr>
      <vt:lpstr>宋体</vt:lpstr>
      <vt:lpstr>Arial</vt:lpstr>
      <vt:lpstr>Calibri</vt:lpstr>
      <vt:lpstr>Calibri Light</vt:lpstr>
      <vt:lpstr>Courier New</vt:lpstr>
      <vt:lpstr>Times New Roman</vt:lpstr>
      <vt:lpstr>Wingdings</vt:lpstr>
      <vt:lpstr>Office Theme</vt:lpstr>
      <vt:lpstr>WF on FR2 HST  Deployment Scenario Analysis</vt:lpstr>
      <vt:lpstr>Way Forward – General Assumption (1/2)</vt:lpstr>
      <vt:lpstr>Way Forward – General Assumption (2/2)</vt:lpstr>
      <vt:lpstr>Way Forward – Scenario-A, Uni-directional (1/3)</vt:lpstr>
      <vt:lpstr>Way Forward – Scenario-A, Uni-directional (2/3)</vt:lpstr>
      <vt:lpstr>Way Forward – Scenario-A, Uni-directional  (3/3)</vt:lpstr>
      <vt:lpstr>Way Forward – Scenario-A, Bi-directional (1/2)</vt:lpstr>
      <vt:lpstr>Way Forward – Scenario-A, Bi-directional (2/2)</vt:lpstr>
      <vt:lpstr>Way Forward – Scenario-B, Uni-directional</vt:lpstr>
      <vt:lpstr>Way Forward – Scenario-B, Bi-directional (1/2)</vt:lpstr>
      <vt:lpstr>Way Forward – Scenario-B, Bi-directional (2/2)</vt:lpstr>
      <vt:lpstr>Way Forward – Necessity of Signaling</vt:lpstr>
      <vt:lpstr>Way Forward – Others (1/2)</vt:lpstr>
      <vt:lpstr>Way Forward – Others (2/2)</vt:lpstr>
      <vt:lpstr>Contributions List in RAN4#98-e</vt:lpstr>
      <vt:lpstr>Reference</vt:lpstr>
    </vt:vector>
  </TitlesOfParts>
  <Company>Mediatek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flexible carrier BW for NR</dc:title>
  <dc:creator>He (Jackson) Wang</dc:creator>
  <cp:keywords>CTPClassification=CTP_NT</cp:keywords>
  <cp:lastModifiedBy>Jackson Wang (Samsung)</cp:lastModifiedBy>
  <cp:revision>463</cp:revision>
  <dcterms:created xsi:type="dcterms:W3CDTF">2017-01-18T06:26:21Z</dcterms:created>
  <dcterms:modified xsi:type="dcterms:W3CDTF">2021-04-19T16:10:12Z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f305e1f4-9658-4b8f-877d-c25255ac1f41</vt:lpwstr>
  </property>
  <property fmtid="{D5CDD505-2E9C-101B-9397-08002B2CF9AE}" pid="4" name="CTP_TimeStamp">
    <vt:lpwstr>2019-11-21 00:56:18Z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NSCPROP_SA">
    <vt:lpwstr>C:\Users\h0809.wang\AppData\Local\Packages\Microsoft.MicrosoftEdge_8wekyb3d8bbwe\TempState\Downloads\Draft_R4-20xxxxx_WF on R15 UL MIMO PC_v1 (1).pptx</vt:lpwstr>
  </property>
  <property fmtid="{D5CDD505-2E9C-101B-9397-08002B2CF9AE}" pid="10" name="ContentTypeId">
    <vt:lpwstr>0x01010000E5007003D3004E92B8EDD86D20E8CD</vt:lpwstr>
  </property>
  <property fmtid="{D5CDD505-2E9C-101B-9397-08002B2CF9AE}" pid="11" name="_dlc_DocIdItemGuid">
    <vt:lpwstr>363de20a-94b3-4621-8d3c-30d42665fc0d</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1617967587</vt:lpwstr>
  </property>
</Properties>
</file>