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274" r:id="rId8"/>
    <p:sldId id="279" r:id="rId9"/>
    <p:sldId id="280" r:id="rId10"/>
    <p:sldId id="281" r:id="rId11"/>
    <p:sldId id="283" r:id="rId12"/>
    <p:sldId id="282" r:id="rId13"/>
    <p:sldId id="284" r:id="rId14"/>
    <p:sldId id="285" r:id="rId15"/>
    <p:sldId id="290" r:id="rId16"/>
    <p:sldId id="286" r:id="rId17"/>
    <p:sldId id="287" r:id="rId18"/>
    <p:sldId id="288" r:id="rId19"/>
    <p:sldId id="289" r:id="rId20"/>
    <p:sldId id="278"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 id="4" name="Huawei" initials="HW" lastIdx="5" clrIdx="3">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62" d="100"/>
          <a:sy n="62" d="100"/>
        </p:scale>
        <p:origin x="82" y="1464"/>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ov, Dmitry (Nokia - FI/Espoo)" userId="e0f276f4-a4cb-4540-8cef-44a57418306b" providerId="ADAL" clId="{F2F1B4E8-3908-4692-A044-05114EC22665}"/>
    <pc:docChg chg="modSld">
      <pc:chgData name="Petrov, Dmitry (Nokia - FI/Espoo)" userId="e0f276f4-a4cb-4540-8cef-44a57418306b" providerId="ADAL" clId="{F2F1B4E8-3908-4692-A044-05114EC22665}" dt="2021-04-19T14:21:17.055" v="14" actId="207"/>
      <pc:docMkLst>
        <pc:docMk/>
      </pc:docMkLst>
      <pc:sldChg chg="modSp mod">
        <pc:chgData name="Petrov, Dmitry (Nokia - FI/Espoo)" userId="e0f276f4-a4cb-4540-8cef-44a57418306b" providerId="ADAL" clId="{F2F1B4E8-3908-4692-A044-05114EC22665}" dt="2021-04-19T14:21:17.055" v="14" actId="207"/>
        <pc:sldMkLst>
          <pc:docMk/>
          <pc:sldMk cId="1244035198" sldId="287"/>
        </pc:sldMkLst>
        <pc:spChg chg="mod">
          <ac:chgData name="Petrov, Dmitry (Nokia - FI/Espoo)" userId="e0f276f4-a4cb-4540-8cef-44a57418306b" providerId="ADAL" clId="{F2F1B4E8-3908-4692-A044-05114EC22665}" dt="2021-04-19T14:21:17.055" v="14" actId="207"/>
          <ac:spMkLst>
            <pc:docMk/>
            <pc:sldMk cId="1244035198" sldId="287"/>
            <ac:spMk id="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84" y="181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 authorId="4" dt="2021-04-19T20:10:21.002" idx="1">
    <p:pos x="3462" y="1895"/>
    <p:text>Ds_offset value is FFS, no need to limit to the specific range.</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3" dt="2021-04-18T18:11:01.413" idx="3">
    <p:pos x="7061" y="1526"/>
    <p:text>Agree with Ericsson. We do not oberve Handover issue in uni-direction Scenario A. Good coverage can be easily observed from the propogation maps. HO does not need to happen in the area next to the RRH site (CID=2).</p:text>
    <p:extLst>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04-19T19:12:01.999" idx="3">
    <p:pos x="5213" y="910"/>
    <p:text>whether the coverage is an issue or not is dependent on the specific deployment scheme</p:text>
    <p:extLst>
      <p:ext uri="{C676402C-5697-4E1C-873F-D02D1690AC5C}">
        <p15:threadingInfo xmlns:p15="http://schemas.microsoft.com/office/powerpoint/2012/main" timeZoneBias="-4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 authorId="4" dt="2021-04-19T20:55:52.530" idx="4">
    <p:pos x="5172" y="806"/>
    <p:text>As per our analysis, there is some benefits for bi-directional deployment comparing to uni-directional deployment.</p:text>
    <p:extLst>
      <p:ext uri="{C676402C-5697-4E1C-873F-D02D1690AC5C}">
        <p15:threadingInfo xmlns:p15="http://schemas.microsoft.com/office/powerpoint/2012/main" timeZoneBias="-480"/>
      </p:ext>
    </p:extLst>
  </p:cm>
  <p:cm authorId="4" dt="2021-04-19T20:56:09.795" idx="5">
    <p:pos x="5172" y="902"/>
    <p:text>e.g. There is larger timing jump when UE performs beam switching that is a very serious issue that needs to be handled for Uni-directional.</p:text>
    <p:extLst>
      <p:ext uri="{C676402C-5697-4E1C-873F-D02D1690AC5C}">
        <p15:threadingInfo xmlns:p15="http://schemas.microsoft.com/office/powerpoint/2012/main" timeZoneBias="-480">
          <p15:parentCm authorId="4" idx="4"/>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230907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14</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850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solidFill>
                  <a:srgbClr val="0000FF"/>
                </a:solidFill>
              </a:rPr>
              <a:t>Candidate</a:t>
            </a:r>
            <a:r>
              <a:rPr lang="en-US" sz="2000" dirty="0">
                <a:solidFill>
                  <a:srgbClr val="00B050"/>
                </a:solidFill>
              </a:rPr>
              <a:t> </a:t>
            </a:r>
            <a:r>
              <a:rPr lang="en-US" sz="2000" dirty="0"/>
              <a:t>schemes for Bi-directional deployment </a:t>
            </a:r>
            <a:r>
              <a:rPr lang="en-US" sz="2000" dirty="0">
                <a:solidFill>
                  <a:srgbClr val="0000FF"/>
                </a:solidFill>
              </a:rPr>
              <a:t>for further analysis</a:t>
            </a:r>
            <a:r>
              <a:rPr lang="en-US" sz="2000" dirty="0"/>
              <a:t>: </a:t>
            </a:r>
          </a:p>
          <a:p>
            <a:pPr lvl="2" hangingPunct="0">
              <a:lnSpc>
                <a:spcPct val="110000"/>
              </a:lnSpc>
              <a:buFont typeface="Courier New" panose="02070309020205020404" pitchFamily="49" charset="0"/>
              <a:buChar char="o"/>
            </a:pPr>
            <a:r>
              <a:rPr lang="en-US" sz="1600" strike="sngStrike"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marL="0" indent="0" hangingPunct="0">
              <a:buNone/>
            </a:pPr>
            <a:endParaRPr lang="en-US" sz="2400" dirty="0"/>
          </a:p>
          <a:p>
            <a:pPr hangingPunct="0">
              <a:buFont typeface="Wingdings" panose="05000000000000000000" pitchFamily="2" charset="2"/>
              <a:buChar char="§"/>
            </a:pPr>
            <a:r>
              <a:rPr lang="en-US" sz="2400" dirty="0"/>
              <a:t>For Scenario-B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a:t>
            </a:r>
            <a:r>
              <a:rPr lang="en-US" sz="2000" dirty="0">
                <a:solidFill>
                  <a:srgbClr val="0000FF"/>
                </a:solidFill>
              </a:rPr>
              <a:t>and/or Scheme 3 </a:t>
            </a:r>
            <a:r>
              <a:rPr lang="en-US" sz="2000" dirty="0">
                <a:solidFill>
                  <a:srgbClr val="FF0000"/>
                </a:solidFill>
              </a:rPr>
              <a:t>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pic>
        <p:nvPicPr>
          <p:cNvPr id="27" name="Picture 26"/>
          <p:cNvPicPr>
            <a:picLocks noChangeAspect="1"/>
          </p:cNvPicPr>
          <p:nvPr/>
        </p:nvPicPr>
        <p:blipFill>
          <a:blip r:embed="rId3"/>
          <a:stretch>
            <a:fillRect/>
          </a:stretch>
        </p:blipFill>
        <p:spPr>
          <a:xfrm>
            <a:off x="234696" y="2271784"/>
            <a:ext cx="3845594" cy="1718054"/>
          </a:xfrm>
          <a:prstGeom prst="rect">
            <a:avLst/>
          </a:prstGeom>
        </p:spPr>
      </p:pic>
      <p:pic>
        <p:nvPicPr>
          <p:cNvPr id="28" name="Picture 27"/>
          <p:cNvPicPr>
            <a:picLocks noChangeAspect="1"/>
          </p:cNvPicPr>
          <p:nvPr/>
        </p:nvPicPr>
        <p:blipFill>
          <a:blip r:embed="rId4"/>
          <a:stretch>
            <a:fillRect/>
          </a:stretch>
        </p:blipFill>
        <p:spPr>
          <a:xfrm>
            <a:off x="4144563" y="2196723"/>
            <a:ext cx="4030890" cy="1768095"/>
          </a:xfrm>
          <a:prstGeom prst="rect">
            <a:avLst/>
          </a:prstGeom>
        </p:spPr>
      </p:pic>
      <p:sp>
        <p:nvSpPr>
          <p:cNvPr id="29" name="Rectangle 28"/>
          <p:cNvSpPr/>
          <p:nvPr/>
        </p:nvSpPr>
        <p:spPr>
          <a:xfrm>
            <a:off x="469490" y="4138368"/>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3737789" y="4112245"/>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pic>
        <p:nvPicPr>
          <p:cNvPr id="10" name="图片 9"/>
          <p:cNvPicPr/>
          <p:nvPr/>
        </p:nvPicPr>
        <p:blipFill>
          <a:blip r:embed="rId5"/>
          <a:stretch>
            <a:fillRect/>
          </a:stretch>
        </p:blipFill>
        <p:spPr>
          <a:xfrm>
            <a:off x="8239726" y="2411595"/>
            <a:ext cx="3702158" cy="1374020"/>
          </a:xfrm>
          <a:prstGeom prst="rect">
            <a:avLst/>
          </a:prstGeom>
        </p:spPr>
      </p:pic>
      <p:sp>
        <p:nvSpPr>
          <p:cNvPr id="11" name="Rectangle 29"/>
          <p:cNvSpPr/>
          <p:nvPr/>
        </p:nvSpPr>
        <p:spPr>
          <a:xfrm>
            <a:off x="7738316" y="4112244"/>
            <a:ext cx="4487767"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Scheme-3: Connecting to Nearest RRH except the area </a:t>
            </a:r>
            <a:r>
              <a:rPr lang="en-US" altLang="zh-CN" sz="1200" dirty="0">
                <a:ea typeface="宋体" panose="02010600030101010101" pitchFamily="2" charset="-122"/>
              </a:rPr>
              <a:t>under the RRH</a:t>
            </a:r>
            <a:endParaRPr lang="en-US" sz="1200" dirty="0">
              <a:effectLst/>
              <a:ea typeface="MS Mincho"/>
            </a:endParaRPr>
          </a:p>
        </p:txBody>
      </p:sp>
    </p:spTree>
    <p:extLst>
      <p:ext uri="{BB962C8B-B14F-4D97-AF65-F5344CB8AC3E}">
        <p14:creationId xmlns:p14="http://schemas.microsoft.com/office/powerpoint/2010/main" val="139250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899998"/>
          </a:xfrm>
        </p:spPr>
        <p:txBody>
          <a:bodyPr>
            <a:normAutofit/>
          </a:bodyPr>
          <a:lstStyle/>
          <a:p>
            <a:pPr algn="ctr"/>
            <a:r>
              <a:rPr lang="en-US" sz="4000" dirty="0"/>
              <a:t>Way Forward – </a:t>
            </a:r>
            <a:r>
              <a:rPr lang="en-US" altLang="zh-CN" sz="4000" dirty="0"/>
              <a:t>Scenario-B, Bi-directional (2/2)</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1800" strike="sngStrike" dirty="0">
                <a:solidFill>
                  <a:srgbClr val="FF0000"/>
                </a:solidFill>
                <a:highlight>
                  <a:srgbClr val="FFFF00"/>
                </a:highlight>
              </a:rPr>
              <a:t>FFS the benefits with bi-directional deployment compared to </a:t>
            </a:r>
            <a:r>
              <a:rPr lang="en-US" sz="1800" strike="sngStrike" dirty="0" err="1">
                <a:solidFill>
                  <a:srgbClr val="FF0000"/>
                </a:solidFill>
                <a:highlight>
                  <a:srgbClr val="FFFF00"/>
                </a:highlight>
              </a:rPr>
              <a:t>uni</a:t>
            </a:r>
            <a:r>
              <a:rPr lang="en-US" sz="1800" strike="sngStrike" dirty="0">
                <a:solidFill>
                  <a:srgbClr val="FF0000"/>
                </a:solidFill>
                <a:highlight>
                  <a:srgbClr val="FFFF00"/>
                </a:highlight>
              </a:rPr>
              <a:t>-directional deployment</a:t>
            </a:r>
          </a:p>
          <a:p>
            <a:pPr hangingPunct="0">
              <a:lnSpc>
                <a:spcPct val="100000"/>
              </a:lnSpc>
              <a:buFont typeface="Wingdings" panose="05000000000000000000" pitchFamily="2" charset="2"/>
              <a:buChar char="§"/>
            </a:pPr>
            <a:r>
              <a:rPr lang="en-US" sz="1800" dirty="0">
                <a:solidFill>
                  <a:srgbClr val="0000FF"/>
                </a:solidFill>
                <a:highlight>
                  <a:srgbClr val="FFFF00"/>
                </a:highlight>
              </a:rPr>
              <a:t>FFS the pros and cons between di-directional and </a:t>
            </a:r>
            <a:r>
              <a:rPr lang="en-US" sz="1800" dirty="0" err="1">
                <a:solidFill>
                  <a:srgbClr val="0000FF"/>
                </a:solidFill>
                <a:highlight>
                  <a:srgbClr val="FFFF00"/>
                </a:highlight>
              </a:rPr>
              <a:t>uni</a:t>
            </a:r>
            <a:r>
              <a:rPr lang="en-US" sz="1800" dirty="0">
                <a:solidFill>
                  <a:srgbClr val="0000FF"/>
                </a:solidFill>
                <a:highlight>
                  <a:srgbClr val="FFFF00"/>
                </a:highlight>
              </a:rPr>
              <a:t>-directional deployment</a:t>
            </a:r>
          </a:p>
          <a:p>
            <a:pPr hangingPunct="0">
              <a:lnSpc>
                <a:spcPct val="100000"/>
              </a:lnSpc>
              <a:buFont typeface="Wingdings" panose="05000000000000000000" pitchFamily="2" charset="2"/>
              <a:buChar char="§"/>
            </a:pPr>
            <a:r>
              <a:rPr lang="en-US" sz="1800" dirty="0"/>
              <a:t>Schemes for Bi-directional deployment: </a:t>
            </a:r>
          </a:p>
          <a:p>
            <a:pPr lvl="1" hangingPunct="0">
              <a:lnSpc>
                <a:spcPct val="100000"/>
              </a:lnSpc>
              <a:buFont typeface="Courier New" panose="02070309020205020404" pitchFamily="49" charset="0"/>
              <a:buChar char="o"/>
            </a:pPr>
            <a:r>
              <a:rPr lang="en-US" sz="1400" dirty="0"/>
              <a:t>FFS how to solve coverage issue around RRH-site for bi-directional Scenario-B. </a:t>
            </a:r>
          </a:p>
          <a:p>
            <a:pPr hangingPunct="0">
              <a:lnSpc>
                <a:spcPct val="100000"/>
              </a:lnSpc>
              <a:buFont typeface="Wingdings" panose="05000000000000000000" pitchFamily="2" charset="2"/>
              <a:buChar char="§"/>
            </a:pPr>
            <a:r>
              <a:rPr lang="en-US" sz="1800" dirty="0"/>
              <a:t>Number of Beam for bi-directional RRH deployment, Scenario-B</a:t>
            </a:r>
          </a:p>
          <a:p>
            <a:pPr lvl="1" hangingPunct="0">
              <a:lnSpc>
                <a:spcPct val="100000"/>
              </a:lnSpc>
              <a:buFont typeface="Courier New" panose="02070309020205020404" pitchFamily="49" charset="0"/>
              <a:buChar char="o"/>
            </a:pPr>
            <a:r>
              <a:rPr lang="en-US" sz="1400" dirty="0"/>
              <a:t>For scenario-B, bi-directional, RRH parameter:</a:t>
            </a:r>
          </a:p>
          <a:p>
            <a:pPr lvl="2" hangingPunct="0">
              <a:lnSpc>
                <a:spcPct val="100000"/>
              </a:lnSpc>
            </a:pPr>
            <a:r>
              <a:rPr lang="en-US" sz="1200" dirty="0"/>
              <a:t>Option-1: 1 beam per RRH panel </a:t>
            </a:r>
          </a:p>
          <a:p>
            <a:pPr lvl="2" hangingPunct="0">
              <a:lnSpc>
                <a:spcPct val="100000"/>
              </a:lnSpc>
            </a:pPr>
            <a:r>
              <a:rPr lang="en-US" sz="1200" dirty="0"/>
              <a:t>Option-2: 2 beam per RRH panel </a:t>
            </a:r>
          </a:p>
          <a:p>
            <a:pPr lvl="2" hangingPunct="0">
              <a:lnSpc>
                <a:spcPct val="100000"/>
              </a:lnSpc>
            </a:pPr>
            <a:r>
              <a:rPr lang="en-US" sz="1200" dirty="0"/>
              <a:t>Option-3: 3 beam per RRH panel </a:t>
            </a:r>
          </a:p>
          <a:p>
            <a:pPr lvl="2" hangingPunct="0">
              <a:lnSpc>
                <a:spcPct val="100000"/>
              </a:lnSpc>
            </a:pPr>
            <a:r>
              <a:rPr lang="en-US" sz="1200" dirty="0"/>
              <a:t>Option-4: 4 beam per RRH panel </a:t>
            </a:r>
          </a:p>
          <a:p>
            <a:pPr lvl="2" hangingPunct="0">
              <a:lnSpc>
                <a:spcPct val="100000"/>
              </a:lnSpc>
            </a:pPr>
            <a:r>
              <a:rPr lang="en-US" sz="12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400" dirty="0"/>
              <a:t>For scenario-B, uni-directional, UE parameter:</a:t>
            </a:r>
          </a:p>
          <a:p>
            <a:pPr lvl="2" hangingPunct="0">
              <a:lnSpc>
                <a:spcPct val="100000"/>
              </a:lnSpc>
            </a:pPr>
            <a:r>
              <a:rPr lang="en-US" sz="1200" dirty="0">
                <a:solidFill>
                  <a:srgbClr val="FF0000"/>
                </a:solidFill>
              </a:rPr>
              <a:t>Number of beam(s) per UE panel</a:t>
            </a:r>
          </a:p>
          <a:p>
            <a:pPr lvl="3" hangingPunct="0">
              <a:lnSpc>
                <a:spcPct val="100000"/>
              </a:lnSpc>
            </a:pPr>
            <a:r>
              <a:rPr lang="en-US" sz="1100" dirty="0">
                <a:solidFill>
                  <a:srgbClr val="FF0000"/>
                </a:solidFill>
              </a:rPr>
              <a:t>Option 1: 1 beam per UE panel </a:t>
            </a:r>
          </a:p>
          <a:p>
            <a:pPr lvl="3" hangingPunct="0">
              <a:lnSpc>
                <a:spcPct val="100000"/>
              </a:lnSpc>
            </a:pPr>
            <a:r>
              <a:rPr lang="en-US" sz="1100" dirty="0">
                <a:solidFill>
                  <a:srgbClr val="FF0000"/>
                </a:solidFill>
              </a:rPr>
              <a:t>Option 2: 2 beams per UE panel </a:t>
            </a:r>
          </a:p>
          <a:p>
            <a:pPr lvl="3" hangingPunct="0">
              <a:lnSpc>
                <a:spcPct val="100000"/>
              </a:lnSpc>
            </a:pPr>
            <a:r>
              <a:rPr lang="en-US" sz="1100" dirty="0">
                <a:solidFill>
                  <a:srgbClr val="00B050"/>
                </a:solidFill>
              </a:rPr>
              <a:t>Option 3: 7 beams per UE panel</a:t>
            </a:r>
            <a:endParaRPr lang="en-US" sz="1100" dirty="0">
              <a:solidFill>
                <a:srgbClr val="FF0000"/>
              </a:solidFill>
            </a:endParaRPr>
          </a:p>
          <a:p>
            <a:pPr lvl="2" hangingPunct="0">
              <a:lnSpc>
                <a:spcPct val="100000"/>
              </a:lnSpc>
            </a:pPr>
            <a:r>
              <a:rPr lang="en-US" sz="1200" dirty="0">
                <a:solidFill>
                  <a:srgbClr val="FF0000"/>
                </a:solidFill>
              </a:rPr>
              <a:t>2 panels assumed to be implemented in the UE side; </a:t>
            </a:r>
          </a:p>
          <a:p>
            <a:pPr lvl="2" hangingPunct="0">
              <a:lnSpc>
                <a:spcPct val="100000"/>
              </a:lnSpc>
            </a:pPr>
            <a:r>
              <a:rPr lang="en-US" sz="1200" dirty="0">
                <a:solidFill>
                  <a:srgbClr val="FF0000"/>
                </a:solidFill>
              </a:rPr>
              <a:t>Only the one active panel per UE can be used for </a:t>
            </a:r>
            <a:r>
              <a:rPr lang="en-US" sz="1200" dirty="0" err="1">
                <a:solidFill>
                  <a:srgbClr val="FF0000"/>
                </a:solidFill>
              </a:rPr>
              <a:t>Tx</a:t>
            </a:r>
            <a:r>
              <a:rPr lang="en-US" sz="1200" dirty="0">
                <a:solidFill>
                  <a:srgbClr val="FF0000"/>
                </a:solidFill>
              </a:rPr>
              <a:t> and Rx; and FFS whether another panel can be used for beam search </a:t>
            </a:r>
            <a:endParaRPr lang="en-US" sz="1400" dirty="0"/>
          </a:p>
          <a:p>
            <a:pPr marL="228600" lvl="1" hangingPunct="0">
              <a:lnSpc>
                <a:spcPct val="100000"/>
              </a:lnSpc>
              <a:spcBef>
                <a:spcPts val="1000"/>
              </a:spcBef>
              <a:buFont typeface="Wingdings" panose="05000000000000000000" pitchFamily="2" charset="2"/>
              <a:buChar char="§"/>
            </a:pPr>
            <a:r>
              <a:rPr lang="en-US" sz="1800" dirty="0"/>
              <a:t>Beam dwelling time for </a:t>
            </a:r>
            <a:r>
              <a:rPr lang="en-US" altLang="zh-CN" sz="1800" dirty="0"/>
              <a:t>bi</a:t>
            </a:r>
            <a:r>
              <a:rPr lang="en-US" sz="1800" dirty="0"/>
              <a:t>-directional RRH deployment, Scenario-</a:t>
            </a:r>
            <a:r>
              <a:rPr lang="en-US" altLang="zh-CN" sz="1800" dirty="0"/>
              <a:t>B</a:t>
            </a:r>
            <a:r>
              <a:rPr lang="en-US" sz="1800" dirty="0"/>
              <a:t>:</a:t>
            </a:r>
          </a:p>
          <a:p>
            <a:pPr lvl="1" hangingPunct="0">
              <a:lnSpc>
                <a:spcPct val="100000"/>
              </a:lnSpc>
              <a:buFont typeface="Courier New" panose="02070309020205020404" pitchFamily="49" charset="0"/>
              <a:buChar char="o"/>
            </a:pPr>
            <a:r>
              <a:rPr lang="en-US" sz="12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35562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rPr>
              <a:t>FFS the necessity of signaling for FR2 HST: </a:t>
            </a:r>
          </a:p>
          <a:p>
            <a:pPr lvl="1" hangingPunct="0">
              <a:lnSpc>
                <a:spcPct val="110000"/>
              </a:lnSpc>
              <a:buFont typeface="Courier New" panose="02070309020205020404" pitchFamily="49" charset="0"/>
              <a:buChar char="o"/>
            </a:pPr>
            <a:r>
              <a:rPr lang="en-US" strike="sngStrike" dirty="0">
                <a:solidFill>
                  <a:srgbClr val="00B0F0"/>
                </a:solidFill>
              </a:rPr>
              <a:t>FFS UE capability signaling to support </a:t>
            </a:r>
            <a:r>
              <a:rPr lang="en-US" strike="sngStrike" dirty="0" err="1">
                <a:solidFill>
                  <a:srgbClr val="00B0F0"/>
                </a:solidFill>
              </a:rPr>
              <a:t>uni</a:t>
            </a:r>
            <a:r>
              <a:rPr lang="en-US" strike="sngStrike" dirty="0">
                <a:solidFill>
                  <a:srgbClr val="00B0F0"/>
                </a:solidFill>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to assist</a:t>
            </a:r>
            <a:r>
              <a:rPr lang="en-US" strike="sngStrike" dirty="0">
                <a:solidFill>
                  <a:srgbClr val="00B0F0"/>
                </a:solidFill>
              </a:rPr>
              <a:t>ant</a:t>
            </a:r>
            <a:r>
              <a:rPr lang="en-US" dirty="0">
                <a:solidFill>
                  <a:srgbClr val="FF0000"/>
                </a:solidFill>
              </a:rPr>
              <a:t> </a:t>
            </a:r>
            <a:r>
              <a:rPr lang="en-US" strike="sngStrike" dirty="0">
                <a:solidFill>
                  <a:srgbClr val="00B0F0"/>
                </a:solidFill>
              </a:rPr>
              <a:t>UE RRM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124403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a:t>
            </a:r>
            <a:r>
              <a:rPr lang="en-US" sz="1800" strike="sngStrike" dirty="0">
                <a:solidFill>
                  <a:srgbClr val="FF0000"/>
                </a:solidFill>
              </a:rPr>
              <a:t>to consider </a:t>
            </a:r>
            <a:r>
              <a:rPr lang="en-US" sz="1800" dirty="0">
                <a:solidFill>
                  <a:srgbClr val="0000FF"/>
                </a:solidFill>
              </a:rPr>
              <a:t>can study </a:t>
            </a:r>
            <a:r>
              <a:rPr lang="en-US" sz="1800" dirty="0">
                <a:solidFill>
                  <a:srgbClr val="FF0000"/>
                </a:solidFill>
              </a:rPr>
              <a:t>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a:t>
            </a:r>
            <a:r>
              <a:rPr lang="en-US" sz="1600" strike="sngStrike" dirty="0">
                <a:solidFill>
                  <a:srgbClr val="FF0000"/>
                </a:solidFill>
              </a:rPr>
              <a:t>considered</a:t>
            </a:r>
            <a:r>
              <a:rPr lang="en-US" sz="1600" dirty="0">
                <a:solidFill>
                  <a:srgbClr val="FF0000"/>
                </a:solidFill>
              </a:rPr>
              <a:t> </a:t>
            </a:r>
            <a:r>
              <a:rPr lang="en-US" sz="1600" dirty="0">
                <a:solidFill>
                  <a:srgbClr val="0000FF"/>
                </a:solidFill>
              </a:rPr>
              <a:t>studied</a:t>
            </a:r>
            <a:r>
              <a:rPr lang="en-US" sz="1600" dirty="0">
                <a:solidFill>
                  <a:srgbClr val="FF0000"/>
                </a:solidFill>
              </a:rPr>
              <a:t> 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00927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0000FF"/>
                </a:solidFill>
              </a:rPr>
              <a:t>FFS the necessity, and if necessary how </a:t>
            </a:r>
            <a:r>
              <a:rPr lang="en-US" sz="1800" strike="sngStrike" dirty="0">
                <a:solidFill>
                  <a:srgbClr val="7030A0"/>
                </a:solidFill>
              </a:rPr>
              <a:t>the ways</a:t>
            </a:r>
            <a:r>
              <a:rPr lang="en-US" sz="1800" dirty="0">
                <a:solidFill>
                  <a:srgbClr val="7030A0"/>
                </a:solidFill>
              </a:rPr>
              <a:t>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14</a:t>
            </a:fld>
            <a:endParaRPr lang="en-US" dirty="0"/>
          </a:p>
        </p:txBody>
      </p:sp>
    </p:spTree>
    <p:extLst>
      <p:ext uri="{BB962C8B-B14F-4D97-AF65-F5344CB8AC3E}">
        <p14:creationId xmlns:p14="http://schemas.microsoft.com/office/powerpoint/2010/main" val="2758970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gridCol w="3312264">
                  <a:extLst>
                    <a:ext uri="{9D8B030D-6E8A-4147-A177-3AD203B41FA5}">
                      <a16:colId xmlns:a16="http://schemas.microsoft.com/office/drawing/2014/main"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aa-ET" sz="2000" dirty="0">
                <a:solidFill>
                  <a:srgbClr val="0070C0"/>
                </a:solidFill>
              </a:rPr>
              <a:t>Option 1: </a:t>
            </a:r>
            <a:r>
              <a:rPr lang="en-US" sz="2000" dirty="0"/>
              <a:t>Only DPS transmission mode considered for FR2 HST</a:t>
            </a:r>
            <a:endParaRPr lang="aa-ET"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aa-ET" sz="1400" strike="sngStrike" dirty="0">
              <a:solidFill>
                <a:srgbClr val="0070C0"/>
              </a:solidFill>
            </a:endParaRPr>
          </a:p>
          <a:p>
            <a:pPr lvl="1" hangingPunct="0">
              <a:lnSpc>
                <a:spcPct val="110000"/>
              </a:lnSpc>
              <a:buFont typeface="Courier New" panose="02070309020205020404" pitchFamily="49" charset="0"/>
              <a:buChar char="o"/>
            </a:pPr>
            <a:r>
              <a:rPr lang="aa-ET"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aa-ET" dirty="0">
              <a:solidFill>
                <a:srgbClr val="FF0000"/>
              </a:solidFill>
            </a:endParaRPr>
          </a:p>
          <a:p>
            <a:pPr lvl="2" hangingPunct="0">
              <a:lnSpc>
                <a:spcPct val="110000"/>
              </a:lnSpc>
            </a:pPr>
            <a:endParaRPr lang="aa-ET" sz="2800" dirty="0">
              <a:solidFill>
                <a:srgbClr val="FF0000"/>
              </a:solidFill>
            </a:endParaRPr>
          </a:p>
          <a:p>
            <a:pPr hangingPunct="0">
              <a:buFont typeface="Wingdings" panose="05000000000000000000" pitchFamily="2" charset="2"/>
              <a:buChar char="§"/>
            </a:pPr>
            <a:r>
              <a:rPr lang="aa-ET" sz="2400" dirty="0">
                <a:solidFill>
                  <a:srgbClr val="0070C0"/>
                </a:solidFill>
              </a:rPr>
              <a:t>Uni-directional operation</a:t>
            </a:r>
            <a:endParaRPr lang="en-US" sz="2400" dirty="0">
              <a:solidFill>
                <a:srgbClr val="0070C0"/>
              </a:solidFill>
            </a:endParaRPr>
          </a:p>
          <a:p>
            <a:pPr lvl="1" hangingPunct="0">
              <a:lnSpc>
                <a:spcPct val="100000"/>
              </a:lnSpc>
              <a:buFont typeface="Courier New" panose="02070309020205020404" pitchFamily="49" charset="0"/>
              <a:buChar char="o"/>
            </a:pPr>
            <a:r>
              <a:rPr lang="aa-ET"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Tx and Rx; </a:t>
            </a:r>
            <a:r>
              <a:rPr lang="en-GB" sz="1600" dirty="0">
                <a:latin typeface="Times New Roman" panose="02020603050405020304" pitchFamily="18" charset="0"/>
                <a:ea typeface="等线" panose="02010600030101010101" pitchFamily="2" charset="-122"/>
              </a:rPr>
              <a:t>and </a:t>
            </a:r>
            <a:r>
              <a:rPr lang="en-GB" sz="1600" strike="sngStrike" dirty="0">
                <a:solidFill>
                  <a:srgbClr val="7030A0"/>
                </a:solidFill>
                <a:latin typeface="Times New Roman" panose="02020603050405020304" pitchFamily="18" charset="0"/>
                <a:ea typeface="等线" panose="02010600030101010101" pitchFamily="2" charset="-122"/>
              </a:rPr>
              <a:t>FFS</a:t>
            </a:r>
            <a:r>
              <a:rPr lang="en-GB" sz="1600" dirty="0">
                <a:latin typeface="Times New Roman" panose="02020603050405020304" pitchFamily="18" charset="0"/>
                <a:ea typeface="等线" panose="02010600030101010101" pitchFamily="2" charset="-122"/>
              </a:rPr>
              <a:t> </a:t>
            </a:r>
            <a:r>
              <a:rPr lang="en-GB" sz="1600" dirty="0">
                <a:solidFill>
                  <a:srgbClr val="7030A0"/>
                </a:solidFill>
                <a:latin typeface="Times New Roman" panose="02020603050405020304" pitchFamily="18" charset="0"/>
                <a:ea typeface="等线" panose="02010600030101010101" pitchFamily="2" charset="-122"/>
              </a:rPr>
              <a:t>further discuss in RRM session </a:t>
            </a:r>
            <a:r>
              <a:rPr lang="en-GB" sz="1600" dirty="0">
                <a:latin typeface="Times New Roman" panose="02020603050405020304" pitchFamily="18" charset="0"/>
                <a:ea typeface="等线" panose="02010600030101010101" pitchFamily="2" charset="-122"/>
              </a:rPr>
              <a:t>whether another panel can be used for beam search</a:t>
            </a:r>
            <a:r>
              <a:rPr lang="en-GB" sz="1600" dirty="0">
                <a:highlight>
                  <a:srgbClr val="FFFF00"/>
                </a:highlight>
                <a:latin typeface="Times New Roman" panose="02020603050405020304" pitchFamily="18" charset="0"/>
                <a:ea typeface="等线" panose="02010600030101010101" pitchFamily="2" charset="-122"/>
              </a:rPr>
              <a:t>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aa-ET" sz="2000" dirty="0">
                <a:solidFill>
                  <a:srgbClr val="FF0000"/>
                </a:solidFill>
              </a:rPr>
              <a:t> </a:t>
            </a:r>
            <a:r>
              <a:rPr lang="en-US" sz="2000" dirty="0">
                <a:solidFill>
                  <a:srgbClr val="0070C0"/>
                </a:solidFill>
              </a:rPr>
              <a:t>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strike="sngStrike" dirty="0" err="1"/>
              <a:t>Ds_offset</a:t>
            </a:r>
            <a:r>
              <a:rPr lang="en-US" sz="1800" strike="sngStrike"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aa-ET" sz="2000" dirty="0">
                <a:solidFill>
                  <a:srgbClr val="FF0000"/>
                </a:solidFill>
              </a:rPr>
              <a:t> </a:t>
            </a:r>
            <a:r>
              <a:rPr lang="aa-ET" sz="2000" dirty="0">
                <a:solidFill>
                  <a:srgbClr val="0070C0"/>
                </a:solidFill>
              </a:rPr>
              <a:t>might</a:t>
            </a:r>
            <a:r>
              <a:rPr lang="en-US" sz="2000" dirty="0">
                <a:solidFill>
                  <a:srgbClr val="FF0000"/>
                </a:solidFill>
              </a:rPr>
              <a:t> lead</a:t>
            </a:r>
            <a:r>
              <a:rPr lang="aa-ET"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a:t>Candidate schemes for Bi-directional deployment for further analysis: </a:t>
            </a:r>
          </a:p>
          <a:p>
            <a:pPr lvl="2" hangingPunct="0">
              <a:lnSpc>
                <a:spcPct val="110000"/>
              </a:lnSpc>
              <a:buFont typeface="Courier New" panose="02070309020205020404" pitchFamily="49" charset="0"/>
              <a:buChar char="o"/>
            </a:pPr>
            <a:r>
              <a:rPr lang="en-US" sz="1600" strike="sngStrike"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deployment.</a:t>
            </a: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34c87397-5fc1-491e-85e7-d6110dbe9cbd"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5AIRPNAIUNRU-1328258698-3903</_dlc_DocId>
    <_dlc_DocIdUrl xmlns="71c5aaf6-e6ce-465b-b873-5148d2a4c105">
      <Url>https://nokia.sharepoint.com/sites/c5g/5gradio/_layouts/15/DocIdRedir.aspx?ID=5AIRPNAIUNRU-1328258698-3903</Url>
      <Description>5AIRPNAIUNRU-1328258698-3903</Description>
    </_dlc_DocIdUrl>
  </documentManagement>
</p:properties>
</file>

<file path=customXml/itemProps1.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2.xml><?xml version="1.0" encoding="utf-8"?>
<ds:datastoreItem xmlns:ds="http://schemas.openxmlformats.org/officeDocument/2006/customXml" ds:itemID="{B83FF41F-E1EB-420C-836A-0E1577FF5470}">
  <ds:schemaRefs>
    <ds:schemaRef ds:uri="http://schemas.microsoft.com/sharepoint/events"/>
  </ds:schemaRefs>
</ds:datastoreItem>
</file>

<file path=customXml/itemProps3.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4.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EE1B3663-A248-4EC8-9851-C27F3ACDF604}">
  <ds:schemaRefs>
    <ds:schemaRef ds:uri="http://purl.org/dc/elements/1.1/"/>
    <ds:schemaRef ds:uri="http://schemas.microsoft.com/office/2006/metadata/properties"/>
    <ds:schemaRef ds:uri="71c5aaf6-e6ce-465b-b873-5148d2a4c10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b6aed8e-0313-4d17-80ff-d0e5da4931c5"/>
    <ds:schemaRef ds:uri="3b34c8f0-1ef5-4d1e-bb66-517ce7fe735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11063</TotalTime>
  <Words>2170</Words>
  <Application>Microsoft Office PowerPoint</Application>
  <PresentationFormat>Widescreen</PresentationFormat>
  <Paragraphs>273</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 (1/2)</vt:lpstr>
      <vt:lpstr>Way Forward – Scenario-B, Bi-directional (2/2)</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Moderator (Nokia)</cp:lastModifiedBy>
  <cp:revision>457</cp:revision>
  <dcterms:created xsi:type="dcterms:W3CDTF">2017-01-18T06:26:21Z</dcterms:created>
  <dcterms:modified xsi:type="dcterms:W3CDTF">2021-04-19T14:21:41Z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363de20a-94b3-4621-8d3c-30d42665fc0d</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1617967587</vt:lpwstr>
  </property>
</Properties>
</file>