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comments/comment8.xml" ContentType="application/vnd.openxmlformats-officedocument.presentationml.comments+xml"/>
  <Override PartName="/ppt/notesSlides/notesSlide13.xml" ContentType="application/vnd.openxmlformats-officedocument.presentationml.notesSlide+xml"/>
  <Override PartName="/ppt/comments/comment9.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2"/>
  </p:notesMasterIdLst>
  <p:sldIdLst>
    <p:sldId id="256" r:id="rId7"/>
    <p:sldId id="274" r:id="rId8"/>
    <p:sldId id="279" r:id="rId9"/>
    <p:sldId id="280" r:id="rId10"/>
    <p:sldId id="281" r:id="rId11"/>
    <p:sldId id="283" r:id="rId12"/>
    <p:sldId id="282" r:id="rId13"/>
    <p:sldId id="284" r:id="rId14"/>
    <p:sldId id="285" r:id="rId15"/>
    <p:sldId id="286" r:id="rId16"/>
    <p:sldId id="287" r:id="rId17"/>
    <p:sldId id="288" r:id="rId18"/>
    <p:sldId id="289" r:id="rId19"/>
    <p:sldId id="278" r:id="rId20"/>
    <p:sldId id="26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 id="2" name="Intel" initials="i" lastIdx="4" clrIdx="1">
    <p:extLst>
      <p:ext uri="{19B8F6BF-5375-455C-9EA6-DF929625EA0E}">
        <p15:presenceInfo xmlns:p15="http://schemas.microsoft.com/office/powerpoint/2012/main" userId="Intel" providerId="None"/>
      </p:ext>
    </p:extLst>
  </p:cmAuthor>
  <p:cmAuthor id="3" name="Nokia" initials="Nokia" lastIdx="6" clrIdx="2">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2" autoAdjust="0"/>
    <p:restoredTop sz="95394" autoAdjust="0"/>
  </p:normalViewPr>
  <p:slideViewPr>
    <p:cSldViewPr snapToGrid="0">
      <p:cViewPr varScale="1">
        <p:scale>
          <a:sx n="126" d="100"/>
          <a:sy n="126" d="100"/>
        </p:scale>
        <p:origin x="1037" y="82"/>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ov, Dmitry (Nokia - FI/Espoo)" userId="e0f276f4-a4cb-4540-8cef-44a57418306b" providerId="ADAL" clId="{22D6E996-920E-4EDB-9454-3905CEB26767}"/>
    <pc:docChg chg="undo custSel modSld">
      <pc:chgData name="Petrov, Dmitry (Nokia - FI/Espoo)" userId="e0f276f4-a4cb-4540-8cef-44a57418306b" providerId="ADAL" clId="{22D6E996-920E-4EDB-9454-3905CEB26767}" dt="2021-04-18T15:42:27.350" v="719"/>
      <pc:docMkLst>
        <pc:docMk/>
      </pc:docMkLst>
      <pc:sldChg chg="modSp mod addCm modCm">
        <pc:chgData name="Petrov, Dmitry (Nokia - FI/Espoo)" userId="e0f276f4-a4cb-4540-8cef-44a57418306b" providerId="ADAL" clId="{22D6E996-920E-4EDB-9454-3905CEB26767}" dt="2021-04-18T15:04:08.904" v="571" actId="20577"/>
        <pc:sldMkLst>
          <pc:docMk/>
          <pc:sldMk cId="979306179" sldId="279"/>
        </pc:sldMkLst>
        <pc:spChg chg="mod">
          <ac:chgData name="Petrov, Dmitry (Nokia - FI/Espoo)" userId="e0f276f4-a4cb-4540-8cef-44a57418306b" providerId="ADAL" clId="{22D6E996-920E-4EDB-9454-3905CEB26767}" dt="2021-04-18T15:04:08.904" v="571" actId="20577"/>
          <ac:spMkLst>
            <pc:docMk/>
            <pc:sldMk cId="979306179" sldId="279"/>
            <ac:spMk id="4" creationId="{00000000-0000-0000-0000-000000000000}"/>
          </ac:spMkLst>
        </pc:spChg>
      </pc:sldChg>
      <pc:sldChg chg="modCm">
        <pc:chgData name="Petrov, Dmitry (Nokia - FI/Espoo)" userId="e0f276f4-a4cb-4540-8cef-44a57418306b" providerId="ADAL" clId="{22D6E996-920E-4EDB-9454-3905CEB26767}" dt="2021-04-18T12:39:01.604" v="0"/>
        <pc:sldMkLst>
          <pc:docMk/>
          <pc:sldMk cId="3840775644" sldId="280"/>
        </pc:sldMkLst>
      </pc:sldChg>
      <pc:sldChg chg="modSp mod addCm modCm">
        <pc:chgData name="Petrov, Dmitry (Nokia - FI/Espoo)" userId="e0f276f4-a4cb-4540-8cef-44a57418306b" providerId="ADAL" clId="{22D6E996-920E-4EDB-9454-3905CEB26767}" dt="2021-04-18T15:31:13.514" v="707"/>
        <pc:sldMkLst>
          <pc:docMk/>
          <pc:sldMk cId="2699943294" sldId="281"/>
        </pc:sldMkLst>
        <pc:spChg chg="mod">
          <ac:chgData name="Petrov, Dmitry (Nokia - FI/Espoo)" userId="e0f276f4-a4cb-4540-8cef-44a57418306b" providerId="ADAL" clId="{22D6E996-920E-4EDB-9454-3905CEB26767}" dt="2021-04-18T15:27:37.239" v="700" actId="20577"/>
          <ac:spMkLst>
            <pc:docMk/>
            <pc:sldMk cId="2699943294" sldId="281"/>
            <ac:spMk id="4" creationId="{00000000-0000-0000-0000-000000000000}"/>
          </ac:spMkLst>
        </pc:spChg>
      </pc:sldChg>
      <pc:sldChg chg="modSp mod addCm">
        <pc:chgData name="Petrov, Dmitry (Nokia - FI/Espoo)" userId="e0f276f4-a4cb-4540-8cef-44a57418306b" providerId="ADAL" clId="{22D6E996-920E-4EDB-9454-3905CEB26767}" dt="2021-04-18T15:11:01.476" v="583" actId="1589"/>
        <pc:sldMkLst>
          <pc:docMk/>
          <pc:sldMk cId="3853522058" sldId="283"/>
        </pc:sldMkLst>
        <pc:spChg chg="mod">
          <ac:chgData name="Petrov, Dmitry (Nokia - FI/Espoo)" userId="e0f276f4-a4cb-4540-8cef-44a57418306b" providerId="ADAL" clId="{22D6E996-920E-4EDB-9454-3905CEB26767}" dt="2021-04-18T15:07:48.296" v="582" actId="207"/>
          <ac:spMkLst>
            <pc:docMk/>
            <pc:sldMk cId="3853522058" sldId="283"/>
            <ac:spMk id="4" creationId="{00000000-0000-0000-0000-000000000000}"/>
          </ac:spMkLst>
        </pc:spChg>
      </pc:sldChg>
      <pc:sldChg chg="modSp mod addCm modCm">
        <pc:chgData name="Petrov, Dmitry (Nokia - FI/Espoo)" userId="e0f276f4-a4cb-4540-8cef-44a57418306b" providerId="ADAL" clId="{22D6E996-920E-4EDB-9454-3905CEB26767}" dt="2021-04-18T15:31:36.831" v="709"/>
        <pc:sldMkLst>
          <pc:docMk/>
          <pc:sldMk cId="2189064068" sldId="285"/>
        </pc:sldMkLst>
        <pc:spChg chg="mod">
          <ac:chgData name="Petrov, Dmitry (Nokia - FI/Espoo)" userId="e0f276f4-a4cb-4540-8cef-44a57418306b" providerId="ADAL" clId="{22D6E996-920E-4EDB-9454-3905CEB26767}" dt="2021-04-18T15:28:20.273" v="705" actId="207"/>
          <ac:spMkLst>
            <pc:docMk/>
            <pc:sldMk cId="2189064068" sldId="285"/>
            <ac:spMk id="4" creationId="{00000000-0000-0000-0000-000000000000}"/>
          </ac:spMkLst>
        </pc:spChg>
      </pc:sldChg>
      <pc:sldChg chg="modSp mod addCm modCm">
        <pc:chgData name="Petrov, Dmitry (Nokia - FI/Espoo)" userId="e0f276f4-a4cb-4540-8cef-44a57418306b" providerId="ADAL" clId="{22D6E996-920E-4EDB-9454-3905CEB26767}" dt="2021-04-18T15:42:27.350" v="719"/>
        <pc:sldMkLst>
          <pc:docMk/>
          <pc:sldMk cId="1244035198" sldId="287"/>
        </pc:sldMkLst>
        <pc:spChg chg="mod">
          <ac:chgData name="Petrov, Dmitry (Nokia - FI/Espoo)" userId="e0f276f4-a4cb-4540-8cef-44a57418306b" providerId="ADAL" clId="{22D6E996-920E-4EDB-9454-3905CEB26767}" dt="2021-04-18T15:40:34.034" v="718" actId="13926"/>
          <ac:spMkLst>
            <pc:docMk/>
            <pc:sldMk cId="1244035198" sldId="287"/>
            <ac:spMk id="4"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21-04-18T16:26:24.242" idx="1">
    <p:pos x="4506" y="2568"/>
    <p:text>In our opinion, JT/Full-SFN scheme cannot be excluded completely fro HST FR2 due to its benefits. We also can agree to keep FFS: the use of JT/Full-SFN for HST FR2.</p:text>
    <p:extLst>
      <p:ext uri="{C676402C-5697-4E1C-873F-D02D1690AC5C}">
        <p15:threadingInfo xmlns:p15="http://schemas.microsoft.com/office/powerpoint/2012/main" timeZoneBias="-180"/>
      </p:ext>
    </p:extLst>
  </p:cm>
  <p:cm authorId="3" dt="2021-04-18T17:51:50.977" idx="2">
    <p:pos x="7136" y="3320"/>
    <p:text>We think that it is importatnt to update the Note on the uni-directional operatoin that was not corect in the previous WF. Taking into account that there is an agreement that that "CPE to be equipped with two panels pointed forward and backward along the track", the explanation about another RRH panel is not needed.</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6T20:49:39.539" idx="1">
    <p:pos x="7065" y="2500"/>
    <p:text>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1-04-18T18:28:27.692" idx="4">
    <p:pos x="7072" y="1434"/>
    <p:text>In our opinion, Ds_offset value can be discussed only in terms of channle model for perfromance requirements.  RRH switching point cannot be defined as a part of deployment. It is result of deployment that also depend on a lagre number of many other factors.</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7061" y="1430"/>
    <p:text>We haven't seen this. The neighbour cell coverage is good for all of the H0 distance in our modelling. So we do not think that the WF should state that there is such a lack of coverage</p:text>
    <p:extLst>
      <p:ext uri="{C676402C-5697-4E1C-873F-D02D1690AC5C}">
        <p15:threadingInfo xmlns:p15="http://schemas.microsoft.com/office/powerpoint/2012/main" timeZoneBias="-120"/>
      </p:ext>
    </p:extLst>
  </p:cm>
  <p:cm authorId="3" dt="2021-04-18T18:11:01.413" idx="3">
    <p:pos x="7061" y="1526"/>
    <p:text>Agree with Ericsson. We do not oberve Handover issue in uni-direction Scenario A. Good coverage can be easily observed from the propogation maps. HO does not need to happen in the area next to the RRH site (CID=2).</p:text>
    <p:extLst>
      <p:ext uri="{C676402C-5697-4E1C-873F-D02D1690AC5C}">
        <p15:threadingInfo xmlns:p15="http://schemas.microsoft.com/office/powerpoint/2012/main" timeZoneBias="-180">
          <p15:parentCm authorId="1" idx="2"/>
        </p15:threadingInfo>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6T21:12:28.020" idx="2">
    <p:pos x="6765" y="2702"/>
    <p:text>Same comment as for Scenario-A:
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 authorId="3" dt="2021-04-18T18:31:27.914" idx="5">
    <p:pos x="5268" y="3231"/>
    <p:text>Same comment as in scednario A.</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8T18:32:45.491" idx="6">
    <p:pos x="6943" y="763"/>
    <p:text>Exacrly the same issues are already in discussion in the RRM thread. It will only add confusion if similar discussions continues in two different treads. We propose to focus only on the Demod aspect here.</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6T21:25:44.330" idx="4">
    <p:pos x="3781" y="2469"/>
    <p:text>We still have concerns on that. We agree that the requirements should be defined for roof-mounted CPEs only. But in real network there can be other FR2 devices in the train. Typical placement of handheld devices in the train is near the windows. The penetration loss for windows is not so crucial, so they may be able to connect to the network. How will the network recognize them and differentiate from CPEs without any capability signalling?</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4/18/2021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4/18/2021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4/18/2021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4/18/2021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4.xml"/><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Bi-directional</a:t>
            </a:r>
            <a:endParaRPr lang="en-US" sz="4000" strike="sngStrike" dirty="0">
              <a:solidFill>
                <a:srgbClr val="FF0000"/>
              </a:solidFill>
            </a:endParaRPr>
          </a:p>
        </p:txBody>
      </p:sp>
      <p:sp>
        <p:nvSpPr>
          <p:cNvPr id="4" name="Content Placeholder 3"/>
          <p:cNvSpPr>
            <a:spLocks noGrp="1"/>
          </p:cNvSpPr>
          <p:nvPr>
            <p:ph idx="1"/>
          </p:nvPr>
        </p:nvSpPr>
        <p:spPr>
          <a:xfrm>
            <a:off x="729906" y="964006"/>
            <a:ext cx="10515600" cy="5254137"/>
          </a:xfrm>
        </p:spPr>
        <p:txBody>
          <a:bodyPr>
            <a:noAutofit/>
          </a:bodyPr>
          <a:lstStyle/>
          <a:p>
            <a:pPr hangingPunct="0">
              <a:lnSpc>
                <a:spcPct val="100000"/>
              </a:lnSpc>
              <a:buFont typeface="Wingdings" panose="05000000000000000000" pitchFamily="2" charset="2"/>
              <a:buChar char="§"/>
            </a:pPr>
            <a:r>
              <a:rPr lang="en-US" sz="2000" dirty="0">
                <a:solidFill>
                  <a:srgbClr val="FF0000"/>
                </a:solidFill>
                <a:highlight>
                  <a:srgbClr val="FFFF00"/>
                </a:highlight>
              </a:rPr>
              <a:t>FFS the benefits with bi-directional deployment compared to </a:t>
            </a:r>
            <a:r>
              <a:rPr lang="en-US" sz="2000" dirty="0" err="1">
                <a:solidFill>
                  <a:srgbClr val="FF0000"/>
                </a:solidFill>
                <a:highlight>
                  <a:srgbClr val="FFFF00"/>
                </a:highlight>
              </a:rPr>
              <a:t>uni</a:t>
            </a:r>
            <a:r>
              <a:rPr lang="en-US" sz="2000" dirty="0">
                <a:solidFill>
                  <a:srgbClr val="FF0000"/>
                </a:solidFill>
                <a:highlight>
                  <a:srgbClr val="FFFF00"/>
                </a:highlight>
              </a:rPr>
              <a:t>-directional deployment</a:t>
            </a:r>
            <a:endParaRPr lang="en-US" sz="2000" dirty="0">
              <a:highlight>
                <a:srgbClr val="FFFF00"/>
              </a:highlight>
            </a:endParaRPr>
          </a:p>
          <a:p>
            <a:pPr hangingPunct="0">
              <a:lnSpc>
                <a:spcPct val="100000"/>
              </a:lnSpc>
              <a:buFont typeface="Wingdings" panose="05000000000000000000" pitchFamily="2" charset="2"/>
              <a:buChar char="§"/>
            </a:pPr>
            <a:r>
              <a:rPr lang="en-US" sz="2000" dirty="0"/>
              <a:t>Schemes for Bi-directional deployment: </a:t>
            </a:r>
          </a:p>
          <a:p>
            <a:pPr lvl="1" hangingPunct="0">
              <a:lnSpc>
                <a:spcPct val="100000"/>
              </a:lnSpc>
              <a:buFont typeface="Courier New" panose="02070309020205020404" pitchFamily="49" charset="0"/>
              <a:buChar char="o"/>
            </a:pPr>
            <a:r>
              <a:rPr lang="en-US" sz="1600" dirty="0"/>
              <a:t>FFS how to solve coverage issue around RRH-site for bi-directional Scenario-B. </a:t>
            </a:r>
          </a:p>
          <a:p>
            <a:pPr hangingPunct="0">
              <a:lnSpc>
                <a:spcPct val="100000"/>
              </a:lnSpc>
              <a:buFont typeface="Wingdings" panose="05000000000000000000" pitchFamily="2" charset="2"/>
              <a:buChar char="§"/>
            </a:pPr>
            <a:r>
              <a:rPr lang="en-US" sz="2000" dirty="0"/>
              <a:t>Number of Beam for bi-directional RRH deployment, Scenario-B</a:t>
            </a:r>
          </a:p>
          <a:p>
            <a:pPr lvl="1" hangingPunct="0">
              <a:lnSpc>
                <a:spcPct val="100000"/>
              </a:lnSpc>
              <a:buFont typeface="Courier New" panose="02070309020205020404" pitchFamily="49" charset="0"/>
              <a:buChar char="o"/>
            </a:pPr>
            <a:r>
              <a:rPr lang="en-US" sz="1600" dirty="0"/>
              <a:t>For scenario-B, bi-directional, RRH parameter:</a:t>
            </a:r>
          </a:p>
          <a:p>
            <a:pPr lvl="2" hangingPunct="0">
              <a:lnSpc>
                <a:spcPct val="100000"/>
              </a:lnSpc>
            </a:pPr>
            <a:r>
              <a:rPr lang="en-US" sz="1400" dirty="0"/>
              <a:t>Option-1: 1 beam per RRH panel </a:t>
            </a:r>
          </a:p>
          <a:p>
            <a:pPr lvl="2" hangingPunct="0">
              <a:lnSpc>
                <a:spcPct val="100000"/>
              </a:lnSpc>
            </a:pPr>
            <a:r>
              <a:rPr lang="en-US" sz="1400" dirty="0"/>
              <a:t>Option-2: 2 beam per RRH panel </a:t>
            </a:r>
          </a:p>
          <a:p>
            <a:pPr lvl="2" hangingPunct="0">
              <a:lnSpc>
                <a:spcPct val="100000"/>
              </a:lnSpc>
            </a:pPr>
            <a:r>
              <a:rPr lang="en-US" sz="1400" dirty="0"/>
              <a:t>Option-3: 3 beam per RRH panel </a:t>
            </a:r>
          </a:p>
          <a:p>
            <a:pPr lvl="2" hangingPunct="0">
              <a:lnSpc>
                <a:spcPct val="100000"/>
              </a:lnSpc>
            </a:pPr>
            <a:r>
              <a:rPr lang="en-US" sz="1400" dirty="0"/>
              <a:t>Option-4: 4 beam per RRH panel </a:t>
            </a:r>
          </a:p>
          <a:p>
            <a:pPr lvl="2" hangingPunct="0">
              <a:lnSpc>
                <a:spcPct val="100000"/>
              </a:lnSpc>
            </a:pPr>
            <a:r>
              <a:rPr lang="en-US" sz="1400" dirty="0">
                <a:solidFill>
                  <a:srgbClr val="FF0000"/>
                </a:solidFill>
              </a:rPr>
              <a:t>Note: uneven separation between beams can be considered</a:t>
            </a:r>
          </a:p>
          <a:p>
            <a:pPr lvl="1" hangingPunct="0">
              <a:lnSpc>
                <a:spcPct val="100000"/>
              </a:lnSpc>
              <a:buFont typeface="Courier New" panose="02070309020205020404" pitchFamily="49" charset="0"/>
              <a:buChar char="o"/>
            </a:pPr>
            <a:r>
              <a:rPr lang="pt-BR" sz="1600" dirty="0"/>
              <a:t>For scenario-B, uni-directional, UE parameter:</a:t>
            </a:r>
          </a:p>
          <a:p>
            <a:pPr lvl="2" hangingPunct="0">
              <a:lnSpc>
                <a:spcPct val="100000"/>
              </a:lnSpc>
            </a:pPr>
            <a:r>
              <a:rPr lang="en-US" sz="1400" dirty="0">
                <a:solidFill>
                  <a:srgbClr val="FF0000"/>
                </a:solidFill>
              </a:rPr>
              <a:t>Number of beam(s) per UE panel</a:t>
            </a:r>
          </a:p>
          <a:p>
            <a:pPr lvl="3" hangingPunct="0">
              <a:lnSpc>
                <a:spcPct val="100000"/>
              </a:lnSpc>
            </a:pPr>
            <a:r>
              <a:rPr lang="en-US" sz="1200" dirty="0">
                <a:solidFill>
                  <a:srgbClr val="FF0000"/>
                </a:solidFill>
              </a:rPr>
              <a:t>Option 1: 1 beam per UE panel </a:t>
            </a:r>
          </a:p>
          <a:p>
            <a:pPr lvl="3" hangingPunct="0">
              <a:lnSpc>
                <a:spcPct val="100000"/>
              </a:lnSpc>
            </a:pPr>
            <a:r>
              <a:rPr lang="en-US" sz="1200" dirty="0">
                <a:solidFill>
                  <a:srgbClr val="FF0000"/>
                </a:solidFill>
              </a:rPr>
              <a:t>Option 2: 2 beams per UE panel </a:t>
            </a:r>
          </a:p>
          <a:p>
            <a:pPr lvl="3" hangingPunct="0">
              <a:lnSpc>
                <a:spcPct val="100000"/>
              </a:lnSpc>
            </a:pPr>
            <a:r>
              <a:rPr lang="en-US" sz="1200" dirty="0">
                <a:solidFill>
                  <a:srgbClr val="00B050"/>
                </a:solidFill>
              </a:rPr>
              <a:t>Option 3: 7 beams per UE panel</a:t>
            </a:r>
            <a:endParaRPr lang="en-US" sz="1200" dirty="0">
              <a:solidFill>
                <a:srgbClr val="FF0000"/>
              </a:solidFill>
            </a:endParaRPr>
          </a:p>
          <a:p>
            <a:pPr lvl="2" hangingPunct="0">
              <a:lnSpc>
                <a:spcPct val="100000"/>
              </a:lnSpc>
            </a:pPr>
            <a:r>
              <a:rPr lang="en-US" sz="1400" dirty="0">
                <a:solidFill>
                  <a:srgbClr val="FF0000"/>
                </a:solidFill>
              </a:rPr>
              <a:t>2 panels assumed to be implemented in the UE side; </a:t>
            </a:r>
          </a:p>
          <a:p>
            <a:pPr lvl="2" hangingPunct="0">
              <a:lnSpc>
                <a:spcPct val="100000"/>
              </a:lnSpc>
            </a:pPr>
            <a:r>
              <a:rPr lang="en-US" sz="1400" dirty="0">
                <a:solidFill>
                  <a:srgbClr val="FF0000"/>
                </a:solidFill>
              </a:rPr>
              <a:t>Only the one active panel per UE can be used for </a:t>
            </a:r>
            <a:r>
              <a:rPr lang="en-US" sz="1400" dirty="0" err="1">
                <a:solidFill>
                  <a:srgbClr val="FF0000"/>
                </a:solidFill>
              </a:rPr>
              <a:t>Tx</a:t>
            </a:r>
            <a:r>
              <a:rPr lang="en-US" sz="1400" dirty="0">
                <a:solidFill>
                  <a:srgbClr val="FF0000"/>
                </a:solidFill>
              </a:rPr>
              <a:t> and Rx; and FFS whether another panel can be used for beam search </a:t>
            </a:r>
            <a:endParaRPr lang="en-US" sz="1600" dirty="0"/>
          </a:p>
          <a:p>
            <a:pPr marL="228600" lvl="1" hangingPunct="0">
              <a:lnSpc>
                <a:spcPct val="100000"/>
              </a:lnSpc>
              <a:spcBef>
                <a:spcPts val="1000"/>
              </a:spcBef>
              <a:buFont typeface="Wingdings" panose="05000000000000000000" pitchFamily="2" charset="2"/>
              <a:buChar char="§"/>
            </a:pPr>
            <a:r>
              <a:rPr lang="en-US" sz="2000" dirty="0"/>
              <a:t>Beam dwelling time for </a:t>
            </a:r>
            <a:r>
              <a:rPr lang="en-US" altLang="zh-CN" sz="2000" dirty="0"/>
              <a:t>bi</a:t>
            </a:r>
            <a:r>
              <a:rPr lang="en-US" sz="2000" dirty="0"/>
              <a:t>-directional RRH deployment, Scenario-</a:t>
            </a:r>
            <a:r>
              <a:rPr lang="en-US" altLang="zh-CN" sz="2000" dirty="0"/>
              <a:t>B</a:t>
            </a:r>
            <a:r>
              <a:rPr lang="en-US" sz="2000" dirty="0"/>
              <a:t>:</a:t>
            </a:r>
          </a:p>
          <a:p>
            <a:pPr lvl="1" hangingPunct="0">
              <a:lnSpc>
                <a:spcPct val="100000"/>
              </a:lnSpc>
              <a:buFont typeface="Courier New" panose="02070309020205020404" pitchFamily="49" charset="0"/>
              <a:buChar char="o"/>
            </a:pPr>
            <a:r>
              <a:rPr lang="en-US" sz="14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spTree>
    <p:extLst>
      <p:ext uri="{BB962C8B-B14F-4D97-AF65-F5344CB8AC3E}">
        <p14:creationId xmlns:p14="http://schemas.microsoft.com/office/powerpoint/2010/main" val="355620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highlight>
                  <a:srgbClr val="FFFF00"/>
                </a:highlight>
              </a:rPr>
              <a:t>FFS the necessity of signaling for FR2 HST</a:t>
            </a:r>
            <a:r>
              <a:rPr lang="en-US" sz="3200" dirty="0">
                <a:solidFill>
                  <a:srgbClr val="FF0000"/>
                </a:solidFill>
              </a:rPr>
              <a:t>: </a:t>
            </a:r>
          </a:p>
          <a:p>
            <a:pPr lvl="1" hangingPunct="0">
              <a:lnSpc>
                <a:spcPct val="110000"/>
              </a:lnSpc>
              <a:buFont typeface="Courier New" panose="02070309020205020404" pitchFamily="49" charset="0"/>
              <a:buChar char="o"/>
            </a:pPr>
            <a:r>
              <a:rPr lang="en-US" dirty="0">
                <a:solidFill>
                  <a:srgbClr val="FF0000"/>
                </a:solidFill>
                <a:highlight>
                  <a:srgbClr val="FFFF00"/>
                </a:highlight>
              </a:rPr>
              <a:t>FFS UE capability signaling to support </a:t>
            </a:r>
            <a:r>
              <a:rPr lang="en-US" dirty="0" err="1">
                <a:solidFill>
                  <a:srgbClr val="FF0000"/>
                </a:solidFill>
                <a:highlight>
                  <a:srgbClr val="FFFF00"/>
                </a:highlight>
              </a:rPr>
              <a:t>uni</a:t>
            </a:r>
            <a:r>
              <a:rPr lang="en-US" dirty="0">
                <a:solidFill>
                  <a:srgbClr val="FF0000"/>
                </a:solidFill>
                <a:highlight>
                  <a:srgbClr val="FFFF00"/>
                </a:highlight>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a:t>
            </a:r>
            <a:r>
              <a:rPr lang="en-US" dirty="0">
                <a:solidFill>
                  <a:srgbClr val="FF0000"/>
                </a:solidFill>
                <a:highlight>
                  <a:srgbClr val="FFFF00"/>
                </a:highlight>
              </a:rPr>
              <a:t>to assistant UE RRM</a:t>
            </a:r>
            <a:r>
              <a:rPr lang="en-US" dirty="0">
                <a:solidFill>
                  <a:srgbClr val="FF0000"/>
                </a:solidFill>
              </a:rPr>
              <a:t> and/or </a:t>
            </a:r>
            <a:r>
              <a:rPr lang="en-US" dirty="0" err="1">
                <a:solidFill>
                  <a:srgbClr val="FF0000"/>
                </a:solidFill>
              </a:rPr>
              <a:t>Demod</a:t>
            </a:r>
            <a:r>
              <a:rPr lang="en-US" dirty="0">
                <a:solidFill>
                  <a:srgbClr val="FF0000"/>
                </a:solidFill>
              </a:rPr>
              <a:t> operation</a:t>
            </a:r>
          </a:p>
          <a:p>
            <a:pPr lvl="1" hangingPunct="0">
              <a:lnSpc>
                <a:spcPct val="110000"/>
              </a:lnSpc>
              <a:buFont typeface="Courier New" panose="02070309020205020404" pitchFamily="49" charset="0"/>
              <a:buChar char="o"/>
            </a:pPr>
            <a:r>
              <a:rPr lang="en-US" dirty="0">
                <a:solidFill>
                  <a:srgbClr val="FF0000"/>
                </a:solidFill>
              </a:rPr>
              <a:t>Other options are not precluded. </a:t>
            </a: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124403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to consider 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considered 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t>
            </a:r>
            <a:r>
              <a:rPr lang="en-US" sz="1600" dirty="0">
                <a:solidFill>
                  <a:srgbClr val="00B050"/>
                </a:solidFill>
                <a:highlight>
                  <a:srgbClr val="FFFF00"/>
                </a:highlight>
              </a:rPr>
              <a:t>and signal power degradation</a:t>
            </a:r>
            <a:r>
              <a:rPr lang="en-US" sz="1600" dirty="0">
                <a:solidFill>
                  <a:srgbClr val="FF0000"/>
                </a:solidFill>
                <a:highlight>
                  <a:srgbClr val="FFFF00"/>
                </a:highlight>
              </a:rPr>
              <a:t>,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270092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58970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gridCol w="3312264">
                  <a:extLst>
                    <a:ext uri="{9D8B030D-6E8A-4147-A177-3AD203B41FA5}">
                      <a16:colId xmlns:a16="http://schemas.microsoft.com/office/drawing/2014/main"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a16="http://schemas.microsoft.com/office/drawing/2014/main"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a16="http://schemas.microsoft.com/office/drawing/2014/main"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a16="http://schemas.microsoft.com/office/drawing/2014/main"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a16="http://schemas.microsoft.com/office/drawing/2014/main"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a16="http://schemas.microsoft.com/office/drawing/2014/main"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5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en-150" sz="2000" dirty="0">
                <a:solidFill>
                  <a:srgbClr val="0070C0"/>
                </a:solidFill>
              </a:rPr>
              <a:t>Option 1: </a:t>
            </a:r>
            <a:r>
              <a:rPr lang="en-US" sz="2000" dirty="0"/>
              <a:t>Only DPS transmission mode considered for FR2 HST</a:t>
            </a:r>
            <a:endParaRPr lang="en-150" sz="2000" dirty="0"/>
          </a:p>
          <a:p>
            <a:pPr lvl="2" hangingPunct="0">
              <a:lnSpc>
                <a:spcPct val="110000"/>
              </a:lnSpc>
              <a:buFont typeface="Courier New" panose="02070309020205020404" pitchFamily="49" charset="0"/>
              <a:buChar char="o"/>
            </a:pPr>
            <a:r>
              <a:rPr lang="en-US" sz="1400" strike="sngStrike" dirty="0">
                <a:solidFill>
                  <a:srgbClr val="0070C0"/>
                </a:solidFill>
              </a:rPr>
              <a:t>Joint Transmission (full SFN) is precluded. </a:t>
            </a:r>
            <a:endParaRPr lang="en-150" sz="1400" strike="sngStrike" dirty="0">
              <a:solidFill>
                <a:srgbClr val="0070C0"/>
              </a:solidFill>
            </a:endParaRPr>
          </a:p>
          <a:p>
            <a:pPr lvl="1" hangingPunct="0">
              <a:lnSpc>
                <a:spcPct val="110000"/>
              </a:lnSpc>
              <a:buFont typeface="Courier New" panose="02070309020205020404" pitchFamily="49" charset="0"/>
              <a:buChar char="o"/>
            </a:pPr>
            <a:r>
              <a:rPr lang="en-150" sz="2000" dirty="0">
                <a:solidFill>
                  <a:srgbClr val="0070C0"/>
                </a:solidFill>
              </a:rPr>
              <a:t>Option 2: Consider both DPS and JT/Full-SFN mode for HST FR2</a:t>
            </a:r>
            <a:endParaRPr lang="en-US" sz="2000" dirty="0">
              <a:solidFill>
                <a:srgbClr val="0070C0"/>
              </a:solidFill>
            </a:endParaRPr>
          </a:p>
          <a:p>
            <a:pPr hangingPunct="0"/>
            <a:endParaRPr lang="en-US" dirty="0"/>
          </a:p>
          <a:p>
            <a:pPr hangingPunct="0">
              <a:buFont typeface="Wingdings" panose="05000000000000000000" pitchFamily="2" charset="2"/>
              <a:buChar char="§"/>
            </a:pPr>
            <a:r>
              <a:rPr lang="en-GB" sz="2500" dirty="0">
                <a:solidFill>
                  <a:srgbClr val="FF0000"/>
                </a:solidFill>
              </a:rPr>
              <a:t>RRH/UE </a:t>
            </a:r>
            <a:r>
              <a:rPr lang="en-GB" sz="2500" dirty="0" err="1">
                <a:solidFill>
                  <a:srgbClr val="FF0000"/>
                </a:solidFill>
              </a:rPr>
              <a:t>boresight</a:t>
            </a:r>
            <a:r>
              <a:rPr lang="en-GB" sz="2500" dirty="0">
                <a:solidFill>
                  <a:srgbClr val="FF0000"/>
                </a:solidFill>
              </a:rPr>
              <a:t> direction of Antenna Panel and beam direction</a:t>
            </a:r>
            <a:endParaRPr lang="en-US" sz="2500" dirty="0">
              <a:solidFill>
                <a:srgbClr val="FF0000"/>
              </a:solidFill>
            </a:endParaRPr>
          </a:p>
          <a:p>
            <a:pPr lvl="1" hangingPunct="0">
              <a:lnSpc>
                <a:spcPct val="110000"/>
              </a:lnSpc>
              <a:buFont typeface="Courier New" panose="02070309020205020404" pitchFamily="49" charset="0"/>
              <a:buChar char="o"/>
            </a:pPr>
            <a:r>
              <a:rPr lang="en-US" sz="2200" dirty="0">
                <a:solidFill>
                  <a:srgbClr val="FF0000"/>
                </a:solidFill>
              </a:rPr>
              <a:t>RAN4 may not need to specify RRH/UE boresight direction of antenna panel and beam direction for deployment scenario study, but left for companies’ choice:</a:t>
            </a:r>
          </a:p>
          <a:p>
            <a:pPr lvl="2" hangingPunct="0">
              <a:lnSpc>
                <a:spcPct val="110000"/>
              </a:lnSpc>
            </a:pPr>
            <a:r>
              <a:rPr lang="en-US" dirty="0">
                <a:solidFill>
                  <a:srgbClr val="FF0000"/>
                </a:solidFill>
              </a:rPr>
              <a:t>RRH/UE boresight direction of antenna panel and beam direction information can be provided by individual company to accompany their deployment scenario analysis result, which can be captured in TR.</a:t>
            </a:r>
            <a:endParaRPr lang="en-150" dirty="0">
              <a:solidFill>
                <a:srgbClr val="FF0000"/>
              </a:solidFill>
            </a:endParaRPr>
          </a:p>
          <a:p>
            <a:pPr lvl="2" hangingPunct="0">
              <a:lnSpc>
                <a:spcPct val="110000"/>
              </a:lnSpc>
            </a:pPr>
            <a:endParaRPr lang="en-150" sz="2800" dirty="0">
              <a:solidFill>
                <a:srgbClr val="FF0000"/>
              </a:solidFill>
            </a:endParaRPr>
          </a:p>
          <a:p>
            <a:pPr hangingPunct="0">
              <a:buFont typeface="Wingdings" panose="05000000000000000000" pitchFamily="2" charset="2"/>
              <a:buChar char="§"/>
            </a:pPr>
            <a:r>
              <a:rPr lang="en-150" sz="2400" dirty="0">
                <a:solidFill>
                  <a:srgbClr val="0070C0"/>
                </a:solidFill>
              </a:rPr>
              <a:t>Uni-directional operation</a:t>
            </a:r>
            <a:endParaRPr lang="en-US" sz="2400" dirty="0">
              <a:solidFill>
                <a:srgbClr val="0070C0"/>
              </a:solidFill>
            </a:endParaRPr>
          </a:p>
          <a:p>
            <a:pPr lvl="1" hangingPunct="0">
              <a:lnSpc>
                <a:spcPct val="100000"/>
              </a:lnSpc>
              <a:buFont typeface="Courier New" panose="02070309020205020404" pitchFamily="49" charset="0"/>
              <a:buChar char="o"/>
            </a:pPr>
            <a:r>
              <a:rPr lang="en-150" sz="2000" dirty="0">
                <a:solidFill>
                  <a:srgbClr val="0070C0"/>
                </a:solidFill>
              </a:rPr>
              <a:t>NOTE: </a:t>
            </a:r>
            <a:r>
              <a:rPr lang="en-US" sz="2000" dirty="0">
                <a:solidFill>
                  <a:srgbClr val="0070C0"/>
                </a:solidFill>
              </a:rPr>
              <a:t>RAN4 focuses on 1 direction 1 train</a:t>
            </a:r>
            <a:r>
              <a:rPr lang="en-US" sz="2000" strike="sngStrike" dirty="0">
                <a:solidFill>
                  <a:srgbClr val="0070C0"/>
                </a:solidFill>
              </a:rPr>
              <a:t>, but we are aware of the fact that either another panel to serve train towards the other direction is needed or a CPE can use one of its panels from the appropriate direction</a:t>
            </a:r>
            <a:r>
              <a:rPr lang="en-US" sz="2000" dirty="0">
                <a:solidFill>
                  <a:srgbClr val="0070C0"/>
                </a:solidFill>
              </a:rPr>
              <a:t>. If this opposite direction is completely symmetric, the 1 direction study can apply directly.</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a:t>
            </a:r>
            <a:r>
              <a:rPr lang="en-GB" sz="1600" dirty="0" err="1">
                <a:highlight>
                  <a:srgbClr val="00FF00"/>
                </a:highlight>
                <a:latin typeface="Times New Roman" panose="02020603050405020304" pitchFamily="18" charset="0"/>
                <a:ea typeface="等线" panose="02010600030101010101" pitchFamily="2" charset="-122"/>
              </a:rPr>
              <a:t>Tx</a:t>
            </a:r>
            <a:r>
              <a:rPr lang="en-GB" sz="1600" dirty="0">
                <a:highlight>
                  <a:srgbClr val="00FF00"/>
                </a:highlight>
                <a:latin typeface="Times New Roman" panose="02020603050405020304" pitchFamily="18" charset="0"/>
                <a:ea typeface="等线" panose="02010600030101010101" pitchFamily="2" charset="-122"/>
              </a:rPr>
              <a:t> and Rx; </a:t>
            </a:r>
            <a:r>
              <a:rPr lang="en-GB" sz="1600" dirty="0">
                <a:highlight>
                  <a:srgbClr val="FFFF00"/>
                </a:highlight>
                <a:latin typeface="Times New Roman" panose="02020603050405020304" pitchFamily="18" charset="0"/>
                <a:ea typeface="等线" panose="02010600030101010101" pitchFamily="2" charset="-122"/>
              </a:rPr>
              <a:t>and FFS whether another panel can be used for beam search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endParaRPr lang="en-US"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00B050"/>
                </a:solidFill>
              </a:rPr>
              <a:t>RRH switching point is where the UE switches from the source RRH beam to the target (nearest) RRH beam based on maximizing SNR among detected beams.</a:t>
            </a:r>
          </a:p>
          <a:p>
            <a:pPr lvl="1" hangingPunct="0">
              <a:lnSpc>
                <a:spcPct val="110000"/>
              </a:lnSpc>
              <a:buFont typeface="Courier New" panose="02070309020205020404" pitchFamily="49" charset="0"/>
              <a:buChar char="o"/>
            </a:pPr>
            <a:r>
              <a:rPr lang="en-US" sz="2000" dirty="0" err="1">
                <a:solidFill>
                  <a:srgbClr val="FF0000"/>
                </a:solidFill>
              </a:rPr>
              <a:t>Ds_offset</a:t>
            </a:r>
            <a:r>
              <a:rPr lang="en-150" sz="2000" dirty="0">
                <a:solidFill>
                  <a:srgbClr val="FF0000"/>
                </a:solidFill>
              </a:rPr>
              <a:t> </a:t>
            </a:r>
            <a:r>
              <a:rPr lang="en-US" sz="2000" dirty="0">
                <a:solidFill>
                  <a:srgbClr val="0070C0"/>
                </a:solidFill>
              </a:rPr>
              <a:t>could be used </a:t>
            </a:r>
            <a:r>
              <a:rPr lang="en-150" sz="2000" dirty="0">
                <a:solidFill>
                  <a:srgbClr val="0070C0"/>
                </a:solidFill>
              </a:rPr>
              <a:t>as a </a:t>
            </a:r>
            <a:r>
              <a:rPr lang="en-US" sz="2000" dirty="0">
                <a:solidFill>
                  <a:srgbClr val="0070C0"/>
                </a:solidFill>
              </a:rPr>
              <a:t>performance requirement</a:t>
            </a:r>
            <a:r>
              <a:rPr lang="en-150" sz="2000" dirty="0">
                <a:solidFill>
                  <a:srgbClr val="0070C0"/>
                </a:solidFill>
              </a:rPr>
              <a:t>s </a:t>
            </a:r>
            <a:r>
              <a:rPr lang="en-US" sz="2000" dirty="0">
                <a:solidFill>
                  <a:srgbClr val="0070C0"/>
                </a:solidFill>
              </a:rPr>
              <a:t>channel model</a:t>
            </a:r>
            <a:r>
              <a:rPr lang="en-150" sz="2000" dirty="0">
                <a:solidFill>
                  <a:srgbClr val="0070C0"/>
                </a:solidFill>
              </a:rPr>
              <a:t> parameter describing</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err="1"/>
              <a:t>Ds_offset</a:t>
            </a:r>
            <a:r>
              <a:rPr lang="en-US" sz="1800"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8006" y="4444872"/>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a:t>
            </a:r>
            <a:r>
              <a:rPr lang="en-150" sz="2000" dirty="0">
                <a:solidFill>
                  <a:srgbClr val="FF0000"/>
                </a:solidFill>
              </a:rPr>
              <a:t> </a:t>
            </a:r>
            <a:r>
              <a:rPr lang="en-150" sz="2000" dirty="0">
                <a:solidFill>
                  <a:srgbClr val="0070C0"/>
                </a:solidFill>
              </a:rPr>
              <a:t>might</a:t>
            </a:r>
            <a:r>
              <a:rPr lang="en-US" sz="2000" dirty="0">
                <a:solidFill>
                  <a:srgbClr val="FF0000"/>
                </a:solidFill>
              </a:rPr>
              <a:t> lead</a:t>
            </a:r>
            <a:r>
              <a:rPr lang="en-150" sz="2000" strike="sngStrike" dirty="0">
                <a:solidFill>
                  <a:srgbClr val="0070C0"/>
                </a:solidFill>
              </a:rPr>
              <a:t>s</a:t>
            </a:r>
            <a:r>
              <a:rPr lang="en-US" sz="2000" dirty="0">
                <a:solidFill>
                  <a:srgbClr val="FF0000"/>
                </a:solidFill>
              </a:rPr>
              <a:t>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92500" lnSpcReduction="1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t>Schemes for Bi-directional deployment: </a:t>
            </a:r>
          </a:p>
          <a:p>
            <a:pPr lvl="2" hangingPunct="0">
              <a:lnSpc>
                <a:spcPct val="110000"/>
              </a:lnSpc>
              <a:buFont typeface="Courier New" panose="02070309020205020404" pitchFamily="49" charset="0"/>
              <a:buChar char="o"/>
            </a:pPr>
            <a:r>
              <a:rPr lang="en-US" sz="1600" dirty="0"/>
              <a:t>Two 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dirty="0">
                <a:solidFill>
                  <a:srgbClr val="FF0000"/>
                </a:solidFill>
              </a:rPr>
              <a:t>FFS the benefits with bi-directional deployment compared to </a:t>
            </a:r>
            <a:r>
              <a:rPr lang="en-US" sz="2000" dirty="0" err="1">
                <a:solidFill>
                  <a:srgbClr val="FF0000"/>
                </a:solidFill>
              </a:rPr>
              <a:t>uni</a:t>
            </a:r>
            <a:r>
              <a:rPr lang="en-US" sz="2000"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686730"/>
          </a:xfrm>
        </p:spPr>
        <p:txBody>
          <a:bodyPr>
            <a:normAutofit fontScale="700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3" hangingPunct="0">
              <a:lnSpc>
                <a:spcPct val="110000"/>
              </a:lnSpc>
            </a:pPr>
            <a:r>
              <a:rPr lang="en-US" dirty="0">
                <a:solidFill>
                  <a:srgbClr val="00B050"/>
                </a:solidFill>
              </a:rPr>
              <a:t>Option 3: 7 beams per UE panel</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a:t>
            </a:r>
            <a:r>
              <a:rPr lang="en-US" dirty="0" err="1">
                <a:solidFill>
                  <a:srgbClr val="FF0000"/>
                </a:solidFill>
              </a:rPr>
              <a:t>Tx</a:t>
            </a:r>
            <a:r>
              <a:rPr lang="en-US" dirty="0">
                <a:solidFill>
                  <a:srgbClr val="FF0000"/>
                </a:solidFill>
              </a:rPr>
              <a:t> and Rx; and </a:t>
            </a:r>
            <a:r>
              <a:rPr lang="en-US" dirty="0">
                <a:solidFill>
                  <a:srgbClr val="FF0000"/>
                </a:solidFill>
                <a:highlight>
                  <a:srgbClr val="FFFF00"/>
                </a:highlight>
              </a:rPr>
              <a:t>FFS whether another panel can be used for beam search </a:t>
            </a:r>
            <a:endParaRPr lang="en-US" sz="2400" dirty="0">
              <a:highlight>
                <a:srgbClr val="FFFF00"/>
              </a:highlight>
            </a:endParaRPr>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strike="sngStrike" dirty="0">
                <a:solidFill>
                  <a:srgbClr val="0070C0"/>
                </a:solidFill>
              </a:rPr>
              <a:t>:</a:t>
            </a:r>
            <a:r>
              <a:rPr lang="en-US" sz="2000" dirty="0">
                <a:solidFill>
                  <a:srgbClr val="0070C0"/>
                </a:solidFill>
              </a:rPr>
              <a:t> could be used </a:t>
            </a:r>
            <a:r>
              <a:rPr lang="en-150" sz="2000" dirty="0">
                <a:solidFill>
                  <a:srgbClr val="0070C0"/>
                </a:solidFill>
              </a:rPr>
              <a:t>as a </a:t>
            </a:r>
            <a:r>
              <a:rPr lang="en-US" sz="2000" dirty="0">
                <a:solidFill>
                  <a:srgbClr val="0070C0"/>
                </a:solidFill>
              </a:rPr>
              <a:t>performance requirement</a:t>
            </a:r>
            <a:r>
              <a:rPr lang="en-150" sz="2000" dirty="0">
                <a:solidFill>
                  <a:srgbClr val="0070C0"/>
                </a:solidFill>
              </a:rPr>
              <a:t>s </a:t>
            </a:r>
            <a:r>
              <a:rPr lang="en-US" sz="2000" dirty="0">
                <a:solidFill>
                  <a:srgbClr val="0070C0"/>
                </a:solidFill>
              </a:rPr>
              <a:t>channel model</a:t>
            </a:r>
            <a:r>
              <a:rPr lang="en-150" sz="2000" dirty="0">
                <a:solidFill>
                  <a:srgbClr val="0070C0"/>
                </a:solidFill>
              </a:rPr>
              <a:t> parameter describing</a:t>
            </a:r>
            <a:r>
              <a:rPr lang="en-US" sz="2000" dirty="0">
                <a:solidFill>
                  <a:srgbClr val="FF0000"/>
                </a:solidFill>
              </a:rPr>
              <a:t> </a:t>
            </a:r>
            <a:r>
              <a:rPr lang="en-US" sz="2000" dirty="0"/>
              <a:t>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endParaRPr lang="en-US" sz="2000" strike="sngStrike" dirty="0">
              <a:solidFill>
                <a:srgbClr val="0070C0"/>
              </a:solidFill>
            </a:endParaRPr>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4c87397-5fc1-491e-85e7-d6110dbe9cbd" ContentTypeId="0x0101"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5AIRPNAIUNRU-1328258698-3875</_dlc_DocId>
    <_dlc_DocIdUrl xmlns="71c5aaf6-e6ce-465b-b873-5148d2a4c105">
      <Url>https://nokia.sharepoint.com/sites/c5g/5gradio/_layouts/15/DocIdRedir.aspx?ID=5AIRPNAIUNRU-1328258698-3875</Url>
      <Description>5AIRPNAIUNRU-1328258698-3875</Description>
    </_dlc_DocIdUrl>
  </documentManagement>
</p:properties>
</file>

<file path=customXml/itemProps1.xml><?xml version="1.0" encoding="utf-8"?>
<ds:datastoreItem xmlns:ds="http://schemas.openxmlformats.org/officeDocument/2006/customXml" ds:itemID="{0B4C7BDE-E5C2-40A7-8E98-65DADAF15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9E24EC-0BE2-435B-979D-DC6042696A91}">
  <ds:schemaRefs>
    <ds:schemaRef ds:uri="Microsoft.SharePoint.Taxonomy.ContentTypeSync"/>
  </ds:schemaRefs>
</ds:datastoreItem>
</file>

<file path=customXml/itemProps3.xml><?xml version="1.0" encoding="utf-8"?>
<ds:datastoreItem xmlns:ds="http://schemas.openxmlformats.org/officeDocument/2006/customXml" ds:itemID="{B83FF41F-E1EB-420C-836A-0E1577FF5470}">
  <ds:schemaRefs>
    <ds:schemaRef ds:uri="http://schemas.microsoft.com/sharepoint/events"/>
  </ds:schemaRefs>
</ds:datastoreItem>
</file>

<file path=customXml/itemProps4.xml><?xml version="1.0" encoding="utf-8"?>
<ds:datastoreItem xmlns:ds="http://schemas.openxmlformats.org/officeDocument/2006/customXml" ds:itemID="{54069BF6-9249-4FD7-BABD-389EAD912782}">
  <ds:schemaRefs>
    <ds:schemaRef ds:uri="http://schemas.microsoft.com/sharepoint/v3/contenttype/forms"/>
  </ds:schemaRefs>
</ds:datastoreItem>
</file>

<file path=customXml/itemProps5.xml><?xml version="1.0" encoding="utf-8"?>
<ds:datastoreItem xmlns:ds="http://schemas.openxmlformats.org/officeDocument/2006/customXml" ds:itemID="{EE1B3663-A248-4EC8-9851-C27F3ACDF604}">
  <ds:schemaRefs>
    <ds:schemaRef ds:uri="http://purl.org/dc/elements/1.1/"/>
    <ds:schemaRef ds:uri="http://schemas.microsoft.com/office/2006/metadata/properties"/>
    <ds:schemaRef ds:uri="71c5aaf6-e6ce-465b-b873-5148d2a4c10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b6aed8e-0313-4d17-80ff-d0e5da4931c5"/>
    <ds:schemaRef ds:uri="3b34c8f0-1ef5-4d1e-bb66-517ce7fe735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10622</TotalTime>
  <Words>1978</Words>
  <Application>Microsoft Office PowerPoint</Application>
  <PresentationFormat>Widescreen</PresentationFormat>
  <Paragraphs>248</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Nokia</cp:lastModifiedBy>
  <cp:revision>437</cp:revision>
  <dcterms:created xsi:type="dcterms:W3CDTF">2017-01-18T06:26:21Z</dcterms:created>
  <dcterms:modified xsi:type="dcterms:W3CDTF">2021-04-18T15:47:24Z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y fmtid="{D5CDD505-2E9C-101B-9397-08002B2CF9AE}" pid="10" name="ContentTypeId">
    <vt:lpwstr>0x01010000E5007003D3004E92B8EDD86D20E8CD</vt:lpwstr>
  </property>
  <property fmtid="{D5CDD505-2E9C-101B-9397-08002B2CF9AE}" pid="11" name="_dlc_DocIdItemGuid">
    <vt:lpwstr>f9ccc7e6-6302-4871-a51a-8d1f16237d86</vt:lpwstr>
  </property>
</Properties>
</file>