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2.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3.xml" ContentType="application/vnd.openxmlformats-officedocument.presentationml.comments+xml"/>
  <Override PartName="/ppt/notesSlides/notesSlide10.xml" ContentType="application/vnd.openxmlformats-officedocument.presentationml.notesSlide+xml"/>
  <Override PartName="/ppt/comments/comment4.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5.xml" ContentType="application/vnd.openxmlformats-officedocument.presentationml.comments+xml"/>
  <Override PartName="/ppt/notesSlides/notesSlide13.xml" ContentType="application/vnd.openxmlformats-officedocument.presentationml.notesSlide+xml"/>
  <Override PartName="/ppt/comments/comment6.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4" r:id="rId3"/>
    <p:sldId id="279" r:id="rId4"/>
    <p:sldId id="280" r:id="rId5"/>
    <p:sldId id="281" r:id="rId6"/>
    <p:sldId id="283" r:id="rId7"/>
    <p:sldId id="282" r:id="rId8"/>
    <p:sldId id="284" r:id="rId9"/>
    <p:sldId id="285" r:id="rId10"/>
    <p:sldId id="286" r:id="rId11"/>
    <p:sldId id="287" r:id="rId12"/>
    <p:sldId id="288" r:id="rId13"/>
    <p:sldId id="289" r:id="rId14"/>
    <p:sldId id="278"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Chapman" initials="TC" lastIdx="6" clrIdx="0">
    <p:extLst>
      <p:ext uri="{19B8F6BF-5375-455C-9EA6-DF929625EA0E}">
        <p15:presenceInfo xmlns:p15="http://schemas.microsoft.com/office/powerpoint/2012/main" userId="S::thomas.chapman@ericsson.com::62f56abd-8013-406a-a5cf-528bee683f35" providerId="AD"/>
      </p:ext>
    </p:extLst>
  </p:cmAuthor>
  <p:cmAuthor id="2" name="Intel" initials="i" lastIdx="4" clrIdx="1">
    <p:extLst>
      <p:ext uri="{19B8F6BF-5375-455C-9EA6-DF929625EA0E}">
        <p15:presenceInfo xmlns:p15="http://schemas.microsoft.com/office/powerpoint/2012/main" userId="Int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275B65-327D-48E5-8EC7-5F62C6EA2DD4}" v="5" dt="2021-04-16T21:27:41.060"/>
    <p1510:client id="{8BE67AF6-8B6E-4DBB-883E-C40467A67CED}" v="16" dt="2021-04-16T18:32:49.1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12" autoAdjust="0"/>
    <p:restoredTop sz="95394" autoAdjust="0"/>
  </p:normalViewPr>
  <p:slideViewPr>
    <p:cSldViewPr snapToGrid="0">
      <p:cViewPr varScale="1">
        <p:scale>
          <a:sx n="79" d="100"/>
          <a:sy n="79" d="100"/>
        </p:scale>
        <p:origin x="126" y="324"/>
      </p:cViewPr>
      <p:guideLst>
        <p:guide orient="horz" pos="2160"/>
        <p:guide pos="3840"/>
      </p:guideLst>
    </p:cSldViewPr>
  </p:slideViewPr>
  <p:notesTextViewPr>
    <p:cViewPr>
      <p:scale>
        <a:sx n="66" d="100"/>
        <a:sy n="66"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4-16T20:49:39.539" idx="1">
    <p:pos x="7065" y="2500"/>
    <p:text>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4-16T17:22:22.951" idx="1">
    <p:pos x="2248" y="2394"/>
    <p:text>We have agreed to assume Ds = 700m for this work. If another scenario with smaller Ds is to be considered, then it should be proposed and added to the list of scenarios</p:text>
    <p:extLst>
      <p:ext uri="{C676402C-5697-4E1C-873F-D02D1690AC5C}">
        <p15:threadingInfo xmlns:p15="http://schemas.microsoft.com/office/powerpoint/2012/main" timeZoneBias="-120"/>
      </p:ext>
    </p:extLst>
  </p:cm>
  <p:cm authorId="1" dt="2021-04-16T17:23:46.704" idx="2">
    <p:pos x="7061" y="1430"/>
    <p:text>We haven't seen this. The neighbour cell coverage is good for all of the H0 distance in our modelling. So we do not think that the WF should state that there is such a lack of coverage</p:text>
    <p:extLst>
      <p:ext uri="{C676402C-5697-4E1C-873F-D02D1690AC5C}">
        <p15:threadingInfo xmlns:p15="http://schemas.microsoft.com/office/powerpoint/2012/main" timeZoneBias="-120"/>
      </p:ext>
    </p:extLst>
  </p:cm>
  <p:cm authorId="1" dt="2021-04-16T17:26:00.540" idx="3">
    <p:pos x="926" y="2227"/>
    <p:text>We have not seen any handover issue; so there should first be a confirmation if an issue exists before discussing how to resolve it.</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6T21:12:28.020" idx="2">
    <p:pos x="6765" y="2702"/>
    <p:text>Same comment as for Scenario-A:
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4-16T17:28:31.978" idx="4">
    <p:pos x="6478" y="764"/>
    <p:text>We are also not yet convinced of the benefits of bi-directional for scenario B (but realize that there may be more likelihood of benefits than scenario A). The benefits should be confirmed.</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4-16T17:30:58.363" idx="6">
    <p:pos x="1003" y="3993"/>
    <p:text>It is not so obvious where this ISI comes from if we do not have JT ? So reworded to firstly check whether there is a scenario with ISI. There is a need to deal with propagation delay changes for uni-directional.</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6T21:25:44.330" idx="4">
    <p:pos x="3781" y="2469"/>
    <p:text>We still have concerns on that. We agree that the requirements should be defined for roof-mounted CPEs only. But in real network there can be other FR2 devices in the train. Typical placement of handheld devices in the train is near the windows. The penetration loss for windows is not so crucial, so they may be able to connect to the network. How will the network recognize them and differentiate from CPEs without any capability signalling?</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503E3-20A9-4D50-BE71-C5D0E0A6570F}" type="datetimeFigureOut">
              <a:rPr lang="zh-CN" altLang="en-US" smtClean="0"/>
              <a:t>2021/4/16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B1468-B2A1-4F1F-A5ED-0426202DE1D6}" type="slidenum">
              <a:rPr lang="zh-CN" altLang="en-US" smtClean="0"/>
              <a:t>‹#›</a:t>
            </a:fld>
            <a:endParaRPr lang="zh-CN" altLang="en-US"/>
          </a:p>
        </p:txBody>
      </p:sp>
    </p:spTree>
    <p:extLst>
      <p:ext uri="{BB962C8B-B14F-4D97-AF65-F5344CB8AC3E}">
        <p14:creationId xmlns:p14="http://schemas.microsoft.com/office/powerpoint/2010/main" val="372839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0B1468-B2A1-4F1F-A5ED-0426202DE1D6}" type="slidenum">
              <a:rPr lang="zh-CN" altLang="en-US" smtClean="0"/>
              <a:t>1</a:t>
            </a:fld>
            <a:endParaRPr lang="zh-CN" altLang="en-US"/>
          </a:p>
        </p:txBody>
      </p:sp>
    </p:spTree>
    <p:extLst>
      <p:ext uri="{BB962C8B-B14F-4D97-AF65-F5344CB8AC3E}">
        <p14:creationId xmlns:p14="http://schemas.microsoft.com/office/powerpoint/2010/main" val="2213544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10</a:t>
            </a:fld>
            <a:endParaRPr lang="zh-CN" altLang="en-US"/>
          </a:p>
        </p:txBody>
      </p:sp>
    </p:spTree>
    <p:extLst>
      <p:ext uri="{BB962C8B-B14F-4D97-AF65-F5344CB8AC3E}">
        <p14:creationId xmlns:p14="http://schemas.microsoft.com/office/powerpoint/2010/main" val="103078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11</a:t>
            </a:fld>
            <a:endParaRPr lang="zh-CN" altLang="en-US"/>
          </a:p>
        </p:txBody>
      </p:sp>
    </p:spTree>
    <p:extLst>
      <p:ext uri="{BB962C8B-B14F-4D97-AF65-F5344CB8AC3E}">
        <p14:creationId xmlns:p14="http://schemas.microsoft.com/office/powerpoint/2010/main" val="3410571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12</a:t>
            </a:fld>
            <a:endParaRPr lang="zh-CN" altLang="en-US"/>
          </a:p>
        </p:txBody>
      </p:sp>
    </p:spTree>
    <p:extLst>
      <p:ext uri="{BB962C8B-B14F-4D97-AF65-F5344CB8AC3E}">
        <p14:creationId xmlns:p14="http://schemas.microsoft.com/office/powerpoint/2010/main" val="36995602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13</a:t>
            </a:fld>
            <a:endParaRPr lang="zh-CN" altLang="en-US"/>
          </a:p>
        </p:txBody>
      </p:sp>
    </p:spTree>
    <p:extLst>
      <p:ext uri="{BB962C8B-B14F-4D97-AF65-F5344CB8AC3E}">
        <p14:creationId xmlns:p14="http://schemas.microsoft.com/office/powerpoint/2010/main" val="250535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2</a:t>
            </a:fld>
            <a:endParaRPr lang="zh-CN" altLang="en-US"/>
          </a:p>
        </p:txBody>
      </p:sp>
    </p:spTree>
    <p:extLst>
      <p:ext uri="{BB962C8B-B14F-4D97-AF65-F5344CB8AC3E}">
        <p14:creationId xmlns:p14="http://schemas.microsoft.com/office/powerpoint/2010/main" val="254528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3</a:t>
            </a:fld>
            <a:endParaRPr lang="zh-CN" altLang="en-US"/>
          </a:p>
        </p:txBody>
      </p:sp>
    </p:spTree>
    <p:extLst>
      <p:ext uri="{BB962C8B-B14F-4D97-AF65-F5344CB8AC3E}">
        <p14:creationId xmlns:p14="http://schemas.microsoft.com/office/powerpoint/2010/main" val="1508591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4</a:t>
            </a:fld>
            <a:endParaRPr lang="zh-CN" altLang="en-US"/>
          </a:p>
        </p:txBody>
      </p:sp>
    </p:spTree>
    <p:extLst>
      <p:ext uri="{BB962C8B-B14F-4D97-AF65-F5344CB8AC3E}">
        <p14:creationId xmlns:p14="http://schemas.microsoft.com/office/powerpoint/2010/main" val="2713292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5</a:t>
            </a:fld>
            <a:endParaRPr lang="zh-CN" altLang="en-US"/>
          </a:p>
        </p:txBody>
      </p:sp>
    </p:spTree>
    <p:extLst>
      <p:ext uri="{BB962C8B-B14F-4D97-AF65-F5344CB8AC3E}">
        <p14:creationId xmlns:p14="http://schemas.microsoft.com/office/powerpoint/2010/main" val="3602665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6</a:t>
            </a:fld>
            <a:endParaRPr lang="zh-CN" altLang="en-US"/>
          </a:p>
        </p:txBody>
      </p:sp>
    </p:spTree>
    <p:extLst>
      <p:ext uri="{BB962C8B-B14F-4D97-AF65-F5344CB8AC3E}">
        <p14:creationId xmlns:p14="http://schemas.microsoft.com/office/powerpoint/2010/main" val="1584775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7</a:t>
            </a:fld>
            <a:endParaRPr lang="zh-CN" altLang="en-US"/>
          </a:p>
        </p:txBody>
      </p:sp>
    </p:spTree>
    <p:extLst>
      <p:ext uri="{BB962C8B-B14F-4D97-AF65-F5344CB8AC3E}">
        <p14:creationId xmlns:p14="http://schemas.microsoft.com/office/powerpoint/2010/main" val="2698037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8</a:t>
            </a:fld>
            <a:endParaRPr lang="zh-CN" altLang="en-US"/>
          </a:p>
        </p:txBody>
      </p:sp>
    </p:spTree>
    <p:extLst>
      <p:ext uri="{BB962C8B-B14F-4D97-AF65-F5344CB8AC3E}">
        <p14:creationId xmlns:p14="http://schemas.microsoft.com/office/powerpoint/2010/main" val="622435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9</a:t>
            </a:fld>
            <a:endParaRPr lang="zh-CN" altLang="en-US"/>
          </a:p>
        </p:txBody>
      </p:sp>
    </p:spTree>
    <p:extLst>
      <p:ext uri="{BB962C8B-B14F-4D97-AF65-F5344CB8AC3E}">
        <p14:creationId xmlns:p14="http://schemas.microsoft.com/office/powerpoint/2010/main" val="31278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B2BDBA-8D21-4348-B857-FE00F123F87B}" type="datetime1">
              <a:rPr lang="en-US" smtClean="0"/>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576EA3-A195-4EE7-B2F9-C2C63F2A6B6B}" type="datetime1">
              <a:rPr lang="en-US" smtClean="0"/>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A5E727-2FC2-4B4E-8A5D-67FEC0B8D3BD}" type="datetime1">
              <a:rPr lang="en-US" smtClean="0"/>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7B6377-2916-4244-8450-228613DA8772}" type="datetime1">
              <a:rPr lang="en-US" smtClean="0"/>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093646-EC17-4C2A-92F0-51B23754707C}" type="datetime1">
              <a:rPr lang="en-US" smtClean="0"/>
              <a:t>4/16/2021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7839A4-2C9C-48AD-A5D6-0DD89912A791}" type="datetime1">
              <a:rPr lang="en-US" smtClean="0"/>
              <a:t>4/16/2021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B3E266-2CAA-4396-ABD9-46560620A4B9}" type="datetime1">
              <a:rPr lang="en-US" smtClean="0"/>
              <a:t>4/16/2021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00B19F-7C8E-4327-8BBD-46832673B841}" type="datetime1">
              <a:rPr lang="en-US" smtClean="0"/>
              <a:t>4/16/2021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86547-5CFC-4DB8-A0CA-4F43A22A605D}" type="datetime1">
              <a:rPr lang="en-US" smtClean="0"/>
              <a:t>4/16/2021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D161EC-0C3D-4DEC-A01E-DBB7D5C06AF8}" type="datetime1">
              <a:rPr lang="en-US" smtClean="0"/>
              <a:t>4/16/2021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09F34E-0E53-4C2C-8FD9-5248243230AC}" type="datetime1">
              <a:rPr lang="en-US" smtClean="0"/>
              <a:t>4/16/2021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8B3ED-734A-4E60-A3DB-C2DD811B2751}" type="datetime1">
              <a:rPr lang="en-US" smtClean="0"/>
              <a:t>4/16/2021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comments" Target="../comments/comment2.xml"/><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7" y="2031693"/>
            <a:ext cx="11236037" cy="2387600"/>
          </a:xfrm>
        </p:spPr>
        <p:txBody>
          <a:bodyPr anchor="ctr">
            <a:normAutofit/>
          </a:bodyPr>
          <a:lstStyle/>
          <a:p>
            <a:r>
              <a:rPr lang="en-US" altLang="zh-CN" sz="4800" dirty="0"/>
              <a:t>WF on FR2 HST </a:t>
            </a:r>
            <a:br>
              <a:rPr lang="en-US" altLang="zh-CN" sz="4800" dirty="0"/>
            </a:br>
            <a:r>
              <a:rPr lang="en-US" altLang="zh-CN" sz="4800" dirty="0"/>
              <a:t>Deployment Scenario Analysis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Samsung</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#98</a:t>
            </a:r>
            <a:r>
              <a:rPr lang="en-US" altLang="zh-CN" sz="2400" b="1" dirty="0"/>
              <a:t>-</a:t>
            </a:r>
            <a:r>
              <a:rPr lang="en-US" altLang="zh-CN" sz="2400" b="1" dirty="0" err="1"/>
              <a:t>bis</a:t>
            </a:r>
            <a:r>
              <a:rPr lang="en-US" altLang="zh-CN" sz="2400" b="1" dirty="0"/>
              <a:t>-e</a:t>
            </a:r>
            <a:r>
              <a:rPr lang="en-US" altLang="sv-SE" sz="2400" b="1" dirty="0">
                <a:cs typeface="Arial" panose="020B0604020202020204" pitchFamily="34" charset="0"/>
              </a:rPr>
              <a:t> Meeting                                                                R4-2106100</a:t>
            </a:r>
            <a:endParaRPr lang="en-US" altLang="zh-CN" sz="2400" b="1" dirty="0">
              <a:cs typeface="Arial" panose="020B0604020202020204" pitchFamily="34" charset="0"/>
            </a:endParaRPr>
          </a:p>
          <a:p>
            <a:pPr>
              <a:buNone/>
            </a:pPr>
            <a:r>
              <a:rPr lang="en-GB" altLang="zh-CN" sz="2400" b="1" dirty="0"/>
              <a:t>Electronic Meeting, </a:t>
            </a:r>
            <a:r>
              <a:rPr lang="en-US" altLang="zh-CN" sz="2400" b="1" dirty="0"/>
              <a:t>12th – 20th April, 2021</a:t>
            </a:r>
            <a:endParaRPr lang="sv-SE" altLang="sv-SE" sz="2400" b="1" dirty="0">
              <a:cs typeface="Arial" panose="020B0604020202020204" pitchFamily="34" charset="0"/>
            </a:endParaRPr>
          </a:p>
        </p:txBody>
      </p:sp>
      <p:sp>
        <p:nvSpPr>
          <p:cNvPr id="5" name="Slide Number Placeholder 4"/>
          <p:cNvSpPr>
            <a:spLocks noGrp="1"/>
          </p:cNvSpPr>
          <p:nvPr>
            <p:ph type="sldNum" sz="quarter" idx="12"/>
          </p:nvPr>
        </p:nvSpPr>
        <p:spPr/>
        <p:txBody>
          <a:bodyPr/>
          <a:lstStyle/>
          <a:p>
            <a:fld id="{486761FD-F8E2-4E66-831E-B238338A6D54}" type="slidenum">
              <a:rPr lang="en-US" smtClean="0"/>
              <a:pPr/>
              <a:t>1</a:t>
            </a:fld>
            <a:endParaRPr lang="en-US" dirty="0"/>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Bi-directional</a:t>
            </a:r>
            <a:endParaRPr lang="en-US" sz="4000" strike="sngStrike" dirty="0">
              <a:solidFill>
                <a:srgbClr val="FF0000"/>
              </a:solidFill>
            </a:endParaRPr>
          </a:p>
        </p:txBody>
      </p:sp>
      <p:sp>
        <p:nvSpPr>
          <p:cNvPr id="4" name="Content Placeholder 3"/>
          <p:cNvSpPr>
            <a:spLocks noGrp="1"/>
          </p:cNvSpPr>
          <p:nvPr>
            <p:ph idx="1"/>
          </p:nvPr>
        </p:nvSpPr>
        <p:spPr>
          <a:xfrm>
            <a:off x="729906" y="964006"/>
            <a:ext cx="10515600" cy="5254137"/>
          </a:xfrm>
        </p:spPr>
        <p:txBody>
          <a:bodyPr>
            <a:noAutofit/>
          </a:bodyPr>
          <a:lstStyle/>
          <a:p>
            <a:pPr hangingPunct="0">
              <a:lnSpc>
                <a:spcPct val="100000"/>
              </a:lnSpc>
              <a:buFont typeface="Wingdings" panose="05000000000000000000" pitchFamily="2" charset="2"/>
              <a:buChar char="§"/>
            </a:pPr>
            <a:r>
              <a:rPr lang="en-US" sz="2000" dirty="0">
                <a:solidFill>
                  <a:srgbClr val="FF0000"/>
                </a:solidFill>
                <a:highlight>
                  <a:srgbClr val="FFFF00"/>
                </a:highlight>
              </a:rPr>
              <a:t>FFS the benefits with bi-directional deployment compared to </a:t>
            </a:r>
            <a:r>
              <a:rPr lang="en-US" sz="2000" dirty="0" err="1">
                <a:solidFill>
                  <a:srgbClr val="FF0000"/>
                </a:solidFill>
                <a:highlight>
                  <a:srgbClr val="FFFF00"/>
                </a:highlight>
              </a:rPr>
              <a:t>uni</a:t>
            </a:r>
            <a:r>
              <a:rPr lang="en-US" sz="2000" dirty="0">
                <a:solidFill>
                  <a:srgbClr val="FF0000"/>
                </a:solidFill>
                <a:highlight>
                  <a:srgbClr val="FFFF00"/>
                </a:highlight>
              </a:rPr>
              <a:t>-directional deployment</a:t>
            </a:r>
            <a:endParaRPr lang="en-US" sz="2000" dirty="0">
              <a:highlight>
                <a:srgbClr val="FFFF00"/>
              </a:highlight>
            </a:endParaRPr>
          </a:p>
          <a:p>
            <a:pPr hangingPunct="0">
              <a:lnSpc>
                <a:spcPct val="100000"/>
              </a:lnSpc>
              <a:buFont typeface="Wingdings" panose="05000000000000000000" pitchFamily="2" charset="2"/>
              <a:buChar char="§"/>
            </a:pPr>
            <a:r>
              <a:rPr lang="en-US" sz="2000" dirty="0"/>
              <a:t>Schemes for Bi-directional deployment: </a:t>
            </a:r>
          </a:p>
          <a:p>
            <a:pPr lvl="1" hangingPunct="0">
              <a:lnSpc>
                <a:spcPct val="100000"/>
              </a:lnSpc>
              <a:buFont typeface="Courier New" panose="02070309020205020404" pitchFamily="49" charset="0"/>
              <a:buChar char="o"/>
            </a:pPr>
            <a:r>
              <a:rPr lang="en-US" sz="1600" dirty="0"/>
              <a:t>FFS how to solve coverage issue around RRH-site for bi-directional Scenario-B. </a:t>
            </a:r>
          </a:p>
          <a:p>
            <a:pPr hangingPunct="0">
              <a:lnSpc>
                <a:spcPct val="100000"/>
              </a:lnSpc>
              <a:buFont typeface="Wingdings" panose="05000000000000000000" pitchFamily="2" charset="2"/>
              <a:buChar char="§"/>
            </a:pPr>
            <a:r>
              <a:rPr lang="en-US" sz="2000" dirty="0"/>
              <a:t>Number of Beam for bi-directional RRH deployment, Scenario-B</a:t>
            </a:r>
          </a:p>
          <a:p>
            <a:pPr lvl="1" hangingPunct="0">
              <a:lnSpc>
                <a:spcPct val="100000"/>
              </a:lnSpc>
              <a:buFont typeface="Courier New" panose="02070309020205020404" pitchFamily="49" charset="0"/>
              <a:buChar char="o"/>
            </a:pPr>
            <a:r>
              <a:rPr lang="en-US" sz="1600" dirty="0"/>
              <a:t>For scenario-B, bi-directional, RRH parameter:</a:t>
            </a:r>
          </a:p>
          <a:p>
            <a:pPr lvl="2" hangingPunct="0">
              <a:lnSpc>
                <a:spcPct val="100000"/>
              </a:lnSpc>
            </a:pPr>
            <a:r>
              <a:rPr lang="en-US" sz="1400" dirty="0"/>
              <a:t>Option-1: 1 beam per RRH panel </a:t>
            </a:r>
          </a:p>
          <a:p>
            <a:pPr lvl="2" hangingPunct="0">
              <a:lnSpc>
                <a:spcPct val="100000"/>
              </a:lnSpc>
            </a:pPr>
            <a:r>
              <a:rPr lang="en-US" sz="1400" dirty="0"/>
              <a:t>Option-2: 2 beam per RRH panel </a:t>
            </a:r>
          </a:p>
          <a:p>
            <a:pPr lvl="2" hangingPunct="0">
              <a:lnSpc>
                <a:spcPct val="100000"/>
              </a:lnSpc>
            </a:pPr>
            <a:r>
              <a:rPr lang="en-US" sz="1400" dirty="0"/>
              <a:t>Option-3: 3 beam per RRH panel </a:t>
            </a:r>
          </a:p>
          <a:p>
            <a:pPr lvl="2" hangingPunct="0">
              <a:lnSpc>
                <a:spcPct val="100000"/>
              </a:lnSpc>
            </a:pPr>
            <a:r>
              <a:rPr lang="en-US" sz="1400" dirty="0"/>
              <a:t>Option-4: 4 beam per RRH panel </a:t>
            </a:r>
          </a:p>
          <a:p>
            <a:pPr lvl="2" hangingPunct="0">
              <a:lnSpc>
                <a:spcPct val="100000"/>
              </a:lnSpc>
            </a:pPr>
            <a:r>
              <a:rPr lang="en-US" sz="1400" dirty="0">
                <a:solidFill>
                  <a:srgbClr val="FF0000"/>
                </a:solidFill>
              </a:rPr>
              <a:t>Note: uneven separation between beams can be considered</a:t>
            </a:r>
          </a:p>
          <a:p>
            <a:pPr lvl="1" hangingPunct="0">
              <a:lnSpc>
                <a:spcPct val="100000"/>
              </a:lnSpc>
              <a:buFont typeface="Courier New" panose="02070309020205020404" pitchFamily="49" charset="0"/>
              <a:buChar char="o"/>
            </a:pPr>
            <a:r>
              <a:rPr lang="pt-BR" sz="1600" dirty="0"/>
              <a:t>For scenario-B, uni-directional, UE parameter:</a:t>
            </a:r>
          </a:p>
          <a:p>
            <a:pPr lvl="2" hangingPunct="0">
              <a:lnSpc>
                <a:spcPct val="100000"/>
              </a:lnSpc>
            </a:pPr>
            <a:r>
              <a:rPr lang="en-US" sz="1400" dirty="0">
                <a:solidFill>
                  <a:srgbClr val="FF0000"/>
                </a:solidFill>
              </a:rPr>
              <a:t>Number of beam(s) per UE panel</a:t>
            </a:r>
          </a:p>
          <a:p>
            <a:pPr lvl="3" hangingPunct="0">
              <a:lnSpc>
                <a:spcPct val="100000"/>
              </a:lnSpc>
            </a:pPr>
            <a:r>
              <a:rPr lang="en-US" sz="1200" dirty="0">
                <a:solidFill>
                  <a:srgbClr val="FF0000"/>
                </a:solidFill>
              </a:rPr>
              <a:t>Option 1: 1 beam per UE panel </a:t>
            </a:r>
          </a:p>
          <a:p>
            <a:pPr lvl="3" hangingPunct="0">
              <a:lnSpc>
                <a:spcPct val="100000"/>
              </a:lnSpc>
            </a:pPr>
            <a:r>
              <a:rPr lang="en-US" sz="1200" dirty="0">
                <a:solidFill>
                  <a:srgbClr val="FF0000"/>
                </a:solidFill>
              </a:rPr>
              <a:t>Option 2: 2 beams per UE panel </a:t>
            </a:r>
          </a:p>
          <a:p>
            <a:pPr lvl="3" hangingPunct="0">
              <a:lnSpc>
                <a:spcPct val="100000"/>
              </a:lnSpc>
            </a:pPr>
            <a:r>
              <a:rPr lang="en-US" sz="1200" dirty="0">
                <a:solidFill>
                  <a:srgbClr val="00B050"/>
                </a:solidFill>
              </a:rPr>
              <a:t>Option 3: 7 beams per UE panel</a:t>
            </a:r>
            <a:endParaRPr lang="en-US" sz="1200" dirty="0">
              <a:solidFill>
                <a:srgbClr val="FF0000"/>
              </a:solidFill>
            </a:endParaRPr>
          </a:p>
          <a:p>
            <a:pPr lvl="2" hangingPunct="0">
              <a:lnSpc>
                <a:spcPct val="100000"/>
              </a:lnSpc>
            </a:pPr>
            <a:r>
              <a:rPr lang="en-US" sz="1400" dirty="0">
                <a:solidFill>
                  <a:srgbClr val="FF0000"/>
                </a:solidFill>
              </a:rPr>
              <a:t>2 panels assumed to be implemented in the UE side; </a:t>
            </a:r>
          </a:p>
          <a:p>
            <a:pPr lvl="2" hangingPunct="0">
              <a:lnSpc>
                <a:spcPct val="100000"/>
              </a:lnSpc>
            </a:pPr>
            <a:r>
              <a:rPr lang="en-US" sz="1400" dirty="0">
                <a:solidFill>
                  <a:srgbClr val="FF0000"/>
                </a:solidFill>
              </a:rPr>
              <a:t>Only the one active panel per UE can be used for </a:t>
            </a:r>
            <a:r>
              <a:rPr lang="en-US" sz="1400" dirty="0" err="1">
                <a:solidFill>
                  <a:srgbClr val="FF0000"/>
                </a:solidFill>
              </a:rPr>
              <a:t>Tx</a:t>
            </a:r>
            <a:r>
              <a:rPr lang="en-US" sz="1400" dirty="0">
                <a:solidFill>
                  <a:srgbClr val="FF0000"/>
                </a:solidFill>
              </a:rPr>
              <a:t> and Rx; and FFS whether another panel can be used for beam search </a:t>
            </a:r>
            <a:endParaRPr lang="en-US" sz="1600" dirty="0"/>
          </a:p>
          <a:p>
            <a:pPr marL="228600" lvl="1" hangingPunct="0">
              <a:lnSpc>
                <a:spcPct val="100000"/>
              </a:lnSpc>
              <a:spcBef>
                <a:spcPts val="1000"/>
              </a:spcBef>
              <a:buFont typeface="Wingdings" panose="05000000000000000000" pitchFamily="2" charset="2"/>
              <a:buChar char="§"/>
            </a:pPr>
            <a:r>
              <a:rPr lang="en-US" sz="2000" dirty="0"/>
              <a:t>Beam dwelling time for </a:t>
            </a:r>
            <a:r>
              <a:rPr lang="en-US" altLang="zh-CN" sz="2000" dirty="0"/>
              <a:t>bi</a:t>
            </a:r>
            <a:r>
              <a:rPr lang="en-US" sz="2000" dirty="0"/>
              <a:t>-directional RRH deployment, Scenario-</a:t>
            </a:r>
            <a:r>
              <a:rPr lang="en-US" altLang="zh-CN" sz="2000" dirty="0"/>
              <a:t>B</a:t>
            </a:r>
            <a:r>
              <a:rPr lang="en-US" sz="2000" dirty="0"/>
              <a:t>:</a:t>
            </a:r>
          </a:p>
          <a:p>
            <a:pPr lvl="1" hangingPunct="0">
              <a:lnSpc>
                <a:spcPct val="100000"/>
              </a:lnSpc>
              <a:buFont typeface="Courier New" panose="02070309020205020404" pitchFamily="49" charset="0"/>
              <a:buChar char="o"/>
            </a:pPr>
            <a:r>
              <a:rPr lang="en-US" sz="14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10</a:t>
            </a:fld>
            <a:endParaRPr lang="en-US" dirty="0"/>
          </a:p>
        </p:txBody>
      </p:sp>
    </p:spTree>
    <p:extLst>
      <p:ext uri="{BB962C8B-B14F-4D97-AF65-F5344CB8AC3E}">
        <p14:creationId xmlns:p14="http://schemas.microsoft.com/office/powerpoint/2010/main" val="355620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Necessity of Signaling</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3200" dirty="0">
                <a:solidFill>
                  <a:srgbClr val="FF0000"/>
                </a:solidFill>
              </a:rPr>
              <a:t>FFS the necessity of signaling for FR2 HST: </a:t>
            </a:r>
          </a:p>
          <a:p>
            <a:pPr lvl="1" hangingPunct="0">
              <a:lnSpc>
                <a:spcPct val="110000"/>
              </a:lnSpc>
              <a:buFont typeface="Courier New" panose="02070309020205020404" pitchFamily="49" charset="0"/>
              <a:buChar char="o"/>
            </a:pPr>
            <a:r>
              <a:rPr lang="en-US" dirty="0">
                <a:solidFill>
                  <a:srgbClr val="FF0000"/>
                </a:solidFill>
              </a:rPr>
              <a:t>FFS UE capability signaling to support </a:t>
            </a:r>
            <a:r>
              <a:rPr lang="en-US" dirty="0" err="1">
                <a:solidFill>
                  <a:srgbClr val="FF0000"/>
                </a:solidFill>
              </a:rPr>
              <a:t>uni</a:t>
            </a:r>
            <a:r>
              <a:rPr lang="en-US" dirty="0">
                <a:solidFill>
                  <a:srgbClr val="FF0000"/>
                </a:solidFill>
              </a:rPr>
              <a:t>-/bi-directional RRH deployment</a:t>
            </a:r>
          </a:p>
          <a:p>
            <a:pPr lvl="1" hangingPunct="0">
              <a:lnSpc>
                <a:spcPct val="110000"/>
              </a:lnSpc>
              <a:buFont typeface="Courier New" panose="02070309020205020404" pitchFamily="49" charset="0"/>
              <a:buChar char="o"/>
            </a:pPr>
            <a:r>
              <a:rPr lang="en-US" dirty="0">
                <a:solidFill>
                  <a:srgbClr val="FF0000"/>
                </a:solidFill>
              </a:rPr>
              <a:t>FFS NW signaling to indicate </a:t>
            </a:r>
            <a:r>
              <a:rPr lang="en-US" dirty="0" err="1">
                <a:solidFill>
                  <a:srgbClr val="FF0000"/>
                </a:solidFill>
              </a:rPr>
              <a:t>uni</a:t>
            </a:r>
            <a:r>
              <a:rPr lang="en-US" dirty="0">
                <a:solidFill>
                  <a:srgbClr val="FF0000"/>
                </a:solidFill>
              </a:rPr>
              <a:t>-/bi-directional RRH deployment to assistant UE RRM and/or </a:t>
            </a:r>
            <a:r>
              <a:rPr lang="en-US" dirty="0" err="1">
                <a:solidFill>
                  <a:srgbClr val="FF0000"/>
                </a:solidFill>
              </a:rPr>
              <a:t>Demod</a:t>
            </a:r>
            <a:r>
              <a:rPr lang="en-US" dirty="0">
                <a:solidFill>
                  <a:srgbClr val="FF0000"/>
                </a:solidFill>
              </a:rPr>
              <a:t> operation</a:t>
            </a:r>
          </a:p>
          <a:p>
            <a:pPr lvl="1" hangingPunct="0">
              <a:lnSpc>
                <a:spcPct val="110000"/>
              </a:lnSpc>
              <a:buFont typeface="Courier New" panose="02070309020205020404" pitchFamily="49" charset="0"/>
              <a:buChar char="o"/>
            </a:pPr>
            <a:r>
              <a:rPr lang="en-US" dirty="0">
                <a:solidFill>
                  <a:srgbClr val="FF0000"/>
                </a:solidFill>
              </a:rPr>
              <a:t>Other options are not precluded. </a:t>
            </a:r>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11</a:t>
            </a:fld>
            <a:endParaRPr lang="en-US" dirty="0"/>
          </a:p>
        </p:txBody>
      </p:sp>
    </p:spTree>
    <p:extLst>
      <p:ext uri="{BB962C8B-B14F-4D97-AF65-F5344CB8AC3E}">
        <p14:creationId xmlns:p14="http://schemas.microsoft.com/office/powerpoint/2010/main" val="1244035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Track curvature and impact on RRH separation: </a:t>
            </a:r>
          </a:p>
          <a:p>
            <a:pPr lvl="1" hangingPunct="0">
              <a:lnSpc>
                <a:spcPct val="110000"/>
              </a:lnSpc>
              <a:buFont typeface="Courier New" panose="02070309020205020404" pitchFamily="49" charset="0"/>
              <a:buChar char="o"/>
            </a:pPr>
            <a:r>
              <a:rPr lang="en-US" sz="1800" dirty="0">
                <a:solidFill>
                  <a:srgbClr val="FF0000"/>
                </a:solidFill>
              </a:rPr>
              <a:t>FFS its impact on performance. </a:t>
            </a:r>
          </a:p>
          <a:p>
            <a:pPr lvl="1" hangingPunct="0">
              <a:lnSpc>
                <a:spcPct val="110000"/>
              </a:lnSpc>
              <a:buFont typeface="Courier New" panose="02070309020205020404" pitchFamily="49" charset="0"/>
              <a:buChar char="o"/>
            </a:pPr>
            <a:endParaRPr lang="en-US" sz="1800" dirty="0">
              <a:solidFill>
                <a:srgbClr val="FF0000"/>
              </a:solidFill>
            </a:endParaRPr>
          </a:p>
          <a:p>
            <a:pPr marL="228600" lvl="1" hangingPunct="0">
              <a:spcBef>
                <a:spcPts val="1000"/>
              </a:spcBef>
              <a:buFont typeface="Wingdings" panose="05000000000000000000" pitchFamily="2" charset="2"/>
              <a:buChar char="§"/>
            </a:pPr>
            <a:r>
              <a:rPr lang="en-US" dirty="0">
                <a:solidFill>
                  <a:srgbClr val="FF0000"/>
                </a:solidFill>
              </a:rPr>
              <a:t>1 RRH site per BBU</a:t>
            </a:r>
          </a:p>
          <a:p>
            <a:pPr lvl="1" hangingPunct="0">
              <a:lnSpc>
                <a:spcPct val="110000"/>
              </a:lnSpc>
              <a:buFont typeface="Courier New" panose="02070309020205020404" pitchFamily="49" charset="0"/>
              <a:buChar char="o"/>
            </a:pPr>
            <a:r>
              <a:rPr lang="en-US" sz="1800" dirty="0">
                <a:solidFill>
                  <a:srgbClr val="FF0000"/>
                </a:solidFill>
              </a:rPr>
              <a:t>RAN4 to consider regular (non-SFN/non-DPS) deployment with 1 RRH site per BBU: </a:t>
            </a:r>
          </a:p>
          <a:p>
            <a:pPr lvl="2" hangingPunct="0">
              <a:lnSpc>
                <a:spcPct val="110000"/>
              </a:lnSpc>
              <a:buFont typeface="Courier New" panose="02070309020205020404" pitchFamily="49" charset="0"/>
              <a:buChar char="o"/>
            </a:pPr>
            <a:r>
              <a:rPr lang="en-US" sz="1600" dirty="0">
                <a:solidFill>
                  <a:srgbClr val="FF0000"/>
                </a:solidFill>
              </a:rPr>
              <a:t>To be considered with low priority; </a:t>
            </a:r>
          </a:p>
          <a:p>
            <a:pPr lvl="2" hangingPunct="0">
              <a:lnSpc>
                <a:spcPct val="110000"/>
              </a:lnSpc>
              <a:buFont typeface="Courier New" panose="02070309020205020404" pitchFamily="49" charset="0"/>
              <a:buChar char="o"/>
            </a:pPr>
            <a:r>
              <a:rPr lang="en-US" sz="1600" dirty="0">
                <a:solidFill>
                  <a:srgbClr val="FF0000"/>
                </a:solidFill>
              </a:rPr>
              <a:t>Analysis baseline is still 4 RRH site per BBU</a:t>
            </a:r>
          </a:p>
          <a:p>
            <a:pPr lvl="1" hangingPunct="0">
              <a:lnSpc>
                <a:spcPct val="110000"/>
              </a:lnSpc>
              <a:buFont typeface="Courier New" panose="02070309020205020404" pitchFamily="49" charset="0"/>
              <a:buChar char="o"/>
            </a:pPr>
            <a:endParaRPr lang="en-US" sz="1200" dirty="0"/>
          </a:p>
          <a:p>
            <a:pPr marL="228600" lvl="1" hangingPunct="0">
              <a:spcBef>
                <a:spcPts val="1000"/>
              </a:spcBef>
              <a:buFont typeface="Wingdings" panose="05000000000000000000" pitchFamily="2" charset="2"/>
              <a:buChar char="§"/>
            </a:pPr>
            <a:r>
              <a:rPr lang="en-US" dirty="0">
                <a:solidFill>
                  <a:srgbClr val="FF0000"/>
                </a:solidFill>
              </a:rPr>
              <a:t>High difference in propagation delays</a:t>
            </a:r>
          </a:p>
          <a:p>
            <a:pPr lvl="1" hangingPunct="0">
              <a:lnSpc>
                <a:spcPct val="110000"/>
              </a:lnSpc>
              <a:buFont typeface="Courier New" panose="02070309020205020404" pitchFamily="49" charset="0"/>
              <a:buChar char="o"/>
            </a:pPr>
            <a:r>
              <a:rPr lang="en-US" sz="1800" dirty="0">
                <a:solidFill>
                  <a:srgbClr val="FF0000"/>
                </a:solidFill>
              </a:rPr>
              <a:t>RAN4 to elaborate further on which deployment scenarios are exposed to the very different propagation delays. </a:t>
            </a:r>
          </a:p>
          <a:p>
            <a:pPr lvl="2" hangingPunct="0">
              <a:lnSpc>
                <a:spcPct val="110000"/>
              </a:lnSpc>
              <a:buFont typeface="Courier New" panose="02070309020205020404" pitchFamily="49" charset="0"/>
              <a:buChar char="o"/>
            </a:pPr>
            <a:r>
              <a:rPr lang="en-US" sz="1600" dirty="0" err="1">
                <a:solidFill>
                  <a:srgbClr val="FF0000"/>
                </a:solidFill>
              </a:rPr>
              <a:t>Quantitively</a:t>
            </a:r>
            <a:r>
              <a:rPr lang="en-US" sz="1600" dirty="0">
                <a:solidFill>
                  <a:srgbClr val="FF0000"/>
                </a:solidFill>
              </a:rPr>
              <a:t> evaluate the implications in these scenarios both from the demodulation and RRM perspectives.</a:t>
            </a:r>
          </a:p>
          <a:p>
            <a:pPr lvl="2" hangingPunct="0">
              <a:lnSpc>
                <a:spcPct val="110000"/>
              </a:lnSpc>
              <a:buFont typeface="Courier New" panose="02070309020205020404" pitchFamily="49" charset="0"/>
              <a:buChar char="o"/>
            </a:pPr>
            <a:r>
              <a:rPr lang="en-US" sz="1600" dirty="0">
                <a:solidFill>
                  <a:srgbClr val="FF0000"/>
                </a:solidFill>
                <a:highlight>
                  <a:srgbClr val="FFFF00"/>
                </a:highlight>
              </a:rPr>
              <a:t>RAN4 should study whether there is any scenario with ISI </a:t>
            </a:r>
            <a:r>
              <a:rPr lang="en-US" sz="1600" dirty="0">
                <a:solidFill>
                  <a:srgbClr val="00B050"/>
                </a:solidFill>
                <a:highlight>
                  <a:srgbClr val="FFFF00"/>
                </a:highlight>
              </a:rPr>
              <a:t>and signal power degradation</a:t>
            </a:r>
            <a:r>
              <a:rPr lang="en-US" sz="1600" dirty="0">
                <a:solidFill>
                  <a:srgbClr val="FF0000"/>
                </a:solidFill>
                <a:highlight>
                  <a:srgbClr val="FFFF00"/>
                </a:highlight>
              </a:rPr>
              <a:t>, and study a scheme to alleviate if needed. </a:t>
            </a:r>
            <a:r>
              <a:rPr lang="en-US" sz="1600" strike="sngStrike" dirty="0">
                <a:solidFill>
                  <a:srgbClr val="FF0000"/>
                </a:solidFill>
                <a:highlight>
                  <a:srgbClr val="FFFF00"/>
                </a:highlight>
              </a:rPr>
              <a:t>RAN4 needs to study the scheme to alleviate ISI and the requirement should take signal power degradation into consideration.</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12</a:t>
            </a:fld>
            <a:endParaRPr lang="en-US" dirty="0"/>
          </a:p>
        </p:txBody>
      </p:sp>
    </p:spTree>
    <p:extLst>
      <p:ext uri="{BB962C8B-B14F-4D97-AF65-F5344CB8AC3E}">
        <p14:creationId xmlns:p14="http://schemas.microsoft.com/office/powerpoint/2010/main" val="270092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Dedicated network for roof-mounted CPE: </a:t>
            </a:r>
          </a:p>
          <a:p>
            <a:pPr lvl="1" hangingPunct="0">
              <a:lnSpc>
                <a:spcPct val="110000"/>
              </a:lnSpc>
              <a:buFont typeface="Courier New" panose="02070309020205020404" pitchFamily="49" charset="0"/>
              <a:buChar char="o"/>
            </a:pPr>
            <a:r>
              <a:rPr lang="en-US" sz="1800" dirty="0">
                <a:solidFill>
                  <a:srgbClr val="FF0000"/>
                </a:solidFill>
              </a:rPr>
              <a:t>RAN4 to assume that in HST FR2 Scenario A, only high-speed CPEs installed on the roof of the train can be present in the network.</a:t>
            </a:r>
          </a:p>
          <a:p>
            <a:pPr lvl="1" hangingPunct="0">
              <a:lnSpc>
                <a:spcPct val="110000"/>
              </a:lnSpc>
              <a:buFont typeface="Courier New" panose="02070309020205020404" pitchFamily="49" charset="0"/>
              <a:buChar char="o"/>
            </a:pPr>
            <a:r>
              <a:rPr lang="en-US" sz="1800" dirty="0">
                <a:solidFill>
                  <a:srgbClr val="FF0000"/>
                </a:solidFill>
              </a:rPr>
              <a:t>FFS Scenario B.  </a:t>
            </a:r>
          </a:p>
          <a:p>
            <a:pPr lvl="2" hangingPunct="0">
              <a:lnSpc>
                <a:spcPct val="110000"/>
              </a:lnSpc>
              <a:buFont typeface="Courier New" panose="02070309020205020404" pitchFamily="49" charset="0"/>
              <a:buChar char="o"/>
            </a:pPr>
            <a:r>
              <a:rPr lang="en-US" sz="1400" dirty="0">
                <a:solidFill>
                  <a:srgbClr val="FF0000"/>
                </a:solidFill>
              </a:rPr>
              <a:t>RAN4 to clarify based on the operators’ input if regular (i.e., low-speed non-HST) UEs can be connected to the same cell together with a HST CPE moving at maximum speed.</a:t>
            </a:r>
          </a:p>
          <a:p>
            <a:pPr lvl="1" hangingPunct="0">
              <a:lnSpc>
                <a:spcPct val="110000"/>
              </a:lnSpc>
              <a:buFont typeface="Courier New" panose="02070309020205020404" pitchFamily="49" charset="0"/>
              <a:buChar char="o"/>
            </a:pPr>
            <a:endParaRPr lang="en-US" sz="1800" dirty="0">
              <a:solidFill>
                <a:srgbClr val="FF0000"/>
              </a:solidFill>
            </a:endParaRPr>
          </a:p>
          <a:p>
            <a:pPr marL="228600" lvl="1" hangingPunct="0">
              <a:spcBef>
                <a:spcPts val="1000"/>
              </a:spcBef>
              <a:buFont typeface="Wingdings" panose="05000000000000000000" pitchFamily="2" charset="2"/>
              <a:buChar char="§"/>
            </a:pPr>
            <a:r>
              <a:rPr lang="en-US" dirty="0">
                <a:solidFill>
                  <a:srgbClr val="FF0000"/>
                </a:solidFill>
              </a:rPr>
              <a:t>Handheld UE for FR2 HST</a:t>
            </a:r>
          </a:p>
          <a:p>
            <a:pPr lvl="1" hangingPunct="0">
              <a:lnSpc>
                <a:spcPct val="110000"/>
              </a:lnSpc>
              <a:buFont typeface="Courier New" panose="02070309020205020404" pitchFamily="49" charset="0"/>
              <a:buChar char="o"/>
            </a:pPr>
            <a:r>
              <a:rPr lang="en-US" sz="1800" dirty="0">
                <a:solidFill>
                  <a:srgbClr val="FF0000"/>
                </a:solidFill>
              </a:rPr>
              <a:t>RAN4 focus on roof-mounted CPE in Rel-17 WI. </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13</a:t>
            </a:fld>
            <a:endParaRPr lang="en-US" dirty="0"/>
          </a:p>
        </p:txBody>
      </p:sp>
    </p:spTree>
    <p:extLst>
      <p:ext uri="{BB962C8B-B14F-4D97-AF65-F5344CB8AC3E}">
        <p14:creationId xmlns:p14="http://schemas.microsoft.com/office/powerpoint/2010/main" val="2758970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RAN4#98</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34290054"/>
              </p:ext>
            </p:extLst>
          </p:nvPr>
        </p:nvGraphicFramePr>
        <p:xfrm>
          <a:off x="1028603" y="1690688"/>
          <a:ext cx="10522226" cy="4572008"/>
        </p:xfrm>
        <a:graphic>
          <a:graphicData uri="http://schemas.openxmlformats.org/drawingml/2006/table">
            <a:tbl>
              <a:tblPr firstRow="1">
                <a:tableStyleId>{5C22544A-7EE6-4342-B048-85BDC9FD1C3A}</a:tableStyleId>
              </a:tblPr>
              <a:tblGrid>
                <a:gridCol w="1266362">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gridCol w="3312264">
                  <a:extLst>
                    <a:ext uri="{9D8B030D-6E8A-4147-A177-3AD203B41FA5}">
                      <a16:colId xmlns:a16="http://schemas.microsoft.com/office/drawing/2014/main" val="20002"/>
                    </a:ext>
                  </a:extLst>
                </a:gridCol>
              </a:tblGrid>
              <a:tr h="266822">
                <a:tc>
                  <a:txBody>
                    <a:bodyPr/>
                    <a:lstStyle/>
                    <a:p>
                      <a:pPr algn="l" fontAlgn="t"/>
                      <a:r>
                        <a:rPr lang="en-US" sz="16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600" b="0" i="0" u="none" strike="noStrike" dirty="0">
                          <a:solidFill>
                            <a:schemeClr val="bg1"/>
                          </a:solidFill>
                          <a:effectLst/>
                          <a:latin typeface="Arial" panose="020B0604020202020204" pitchFamily="34" charset="0"/>
                        </a:rPr>
                        <a:t>Title</a:t>
                      </a:r>
                      <a:endParaRPr lang="en-US" sz="16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6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a16="http://schemas.microsoft.com/office/drawing/2014/main" val="10000"/>
                  </a:ext>
                </a:extLst>
              </a:tr>
              <a:tr h="239177">
                <a:tc>
                  <a:txBody>
                    <a:bodyPr/>
                    <a:lstStyle/>
                    <a:p>
                      <a:pPr algn="l" fontAlgn="b"/>
                      <a:r>
                        <a:rPr lang="en-US" sz="1400" b="0" i="0" u="none" strike="noStrike" dirty="0">
                          <a:solidFill>
                            <a:srgbClr val="000000"/>
                          </a:solidFill>
                          <a:effectLst/>
                          <a:latin typeface="+mn-lt"/>
                        </a:rPr>
                        <a:t>R4-2104905</a:t>
                      </a:r>
                    </a:p>
                  </a:txBody>
                  <a:tcPr marL="0" marR="0" marT="0" marB="0" anchor="ctr"/>
                </a:tc>
                <a:tc>
                  <a:txBody>
                    <a:bodyPr/>
                    <a:lstStyle/>
                    <a:p>
                      <a:pPr algn="l" fontAlgn="t"/>
                      <a:r>
                        <a:rPr lang="en-US" sz="1400" b="0" i="0" u="none" strike="noStrike" dirty="0">
                          <a:solidFill>
                            <a:srgbClr val="000000"/>
                          </a:solidFill>
                          <a:effectLst/>
                          <a:latin typeface="+mn-lt"/>
                        </a:rPr>
                        <a:t>FR2 HST deployment scenario discussion</a:t>
                      </a:r>
                    </a:p>
                  </a:txBody>
                  <a:tcPr marL="0" marR="0" marT="0" marB="0" anchor="ctr"/>
                </a:tc>
                <a:tc>
                  <a:txBody>
                    <a:bodyPr/>
                    <a:lstStyle/>
                    <a:p>
                      <a:pPr algn="l" fontAlgn="t"/>
                      <a:r>
                        <a:rPr lang="en-US" sz="1400" b="0" i="0" u="none" strike="noStrike">
                          <a:solidFill>
                            <a:srgbClr val="000000"/>
                          </a:solidFill>
                          <a:effectLst/>
                          <a:latin typeface="+mn-lt"/>
                        </a:rPr>
                        <a:t>Qualcomm, Inc.</a:t>
                      </a:r>
                    </a:p>
                  </a:txBody>
                  <a:tcPr marL="0" marR="0" marT="0" marB="0" anchor="ctr"/>
                </a:tc>
                <a:extLst>
                  <a:ext uri="{0D108BD9-81ED-4DB2-BD59-A6C34878D82A}">
                    <a16:rowId xmlns:a16="http://schemas.microsoft.com/office/drawing/2014/main" val="10001"/>
                  </a:ext>
                </a:extLst>
              </a:tr>
              <a:tr h="239177">
                <a:tc>
                  <a:txBody>
                    <a:bodyPr/>
                    <a:lstStyle/>
                    <a:p>
                      <a:pPr algn="l" fontAlgn="b"/>
                      <a:r>
                        <a:rPr lang="en-US" sz="1400" b="0" i="0" u="none" strike="noStrike">
                          <a:solidFill>
                            <a:srgbClr val="000000"/>
                          </a:solidFill>
                          <a:effectLst/>
                          <a:latin typeface="+mn-lt"/>
                        </a:rPr>
                        <a:t>R4-2104679</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A</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val="10007"/>
                  </a:ext>
                </a:extLst>
              </a:tr>
              <a:tr h="239177">
                <a:tc>
                  <a:txBody>
                    <a:bodyPr/>
                    <a:lstStyle/>
                    <a:p>
                      <a:pPr algn="l" fontAlgn="b"/>
                      <a:r>
                        <a:rPr lang="en-US" sz="1400" b="0" i="0" u="none" strike="noStrike">
                          <a:solidFill>
                            <a:srgbClr val="000000"/>
                          </a:solidFill>
                          <a:effectLst/>
                          <a:latin typeface="+mn-lt"/>
                        </a:rPr>
                        <a:t>R4-2104924</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Scenario-A</a:t>
                      </a:r>
                    </a:p>
                  </a:txBody>
                  <a:tcPr marL="0" marR="0" marT="0" marB="0" anchor="ctr"/>
                </a:tc>
                <a:tc>
                  <a:txBody>
                    <a:bodyPr/>
                    <a:lstStyle/>
                    <a:p>
                      <a:pPr algn="l" fontAlgn="t"/>
                      <a:r>
                        <a:rPr lang="en-US" sz="1400" b="0" i="0" u="none" strike="noStrike">
                          <a:solidFill>
                            <a:srgbClr val="000000"/>
                          </a:solidFill>
                          <a:effectLst/>
                          <a:latin typeface="+mn-lt"/>
                        </a:rPr>
                        <a:t>ZTE Corporation</a:t>
                      </a:r>
                    </a:p>
                  </a:txBody>
                  <a:tcPr marL="0" marR="0" marT="0" marB="0" anchor="ctr"/>
                </a:tc>
                <a:extLst>
                  <a:ext uri="{0D108BD9-81ED-4DB2-BD59-A6C34878D82A}">
                    <a16:rowId xmlns:a16="http://schemas.microsoft.com/office/drawing/2014/main" val="10008"/>
                  </a:ext>
                </a:extLst>
              </a:tr>
              <a:tr h="239177">
                <a:tc>
                  <a:txBody>
                    <a:bodyPr/>
                    <a:lstStyle/>
                    <a:p>
                      <a:pPr algn="l" fontAlgn="b"/>
                      <a:r>
                        <a:rPr lang="en-US" sz="1400" b="0" i="0" u="none" strike="noStrike">
                          <a:solidFill>
                            <a:srgbClr val="000000"/>
                          </a:solidFill>
                          <a:effectLst/>
                          <a:latin typeface="+mn-lt"/>
                        </a:rPr>
                        <a:t>R4-2105023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Scenario-A</a:t>
                      </a:r>
                    </a:p>
                  </a:txBody>
                  <a:tcPr marL="0" marR="0" marT="0" marB="0" anchor="ctr"/>
                </a:tc>
                <a:tc>
                  <a:txBody>
                    <a:bodyPr/>
                    <a:lstStyle/>
                    <a:p>
                      <a:pPr algn="l" fontAlgn="t"/>
                      <a:r>
                        <a:rPr lang="en-US" sz="1400" b="0" i="0" u="none" strike="noStrike">
                          <a:solidFill>
                            <a:srgbClr val="000000"/>
                          </a:solidFill>
                          <a:effectLst/>
                          <a:latin typeface="+mn-lt"/>
                        </a:rPr>
                        <a:t>Samsung</a:t>
                      </a:r>
                    </a:p>
                  </a:txBody>
                  <a:tcPr marL="0" marR="0" marT="0" marB="0" anchor="ctr"/>
                </a:tc>
                <a:extLst>
                  <a:ext uri="{0D108BD9-81ED-4DB2-BD59-A6C34878D82A}">
                    <a16:rowId xmlns:a16="http://schemas.microsoft.com/office/drawing/2014/main" val="10009"/>
                  </a:ext>
                </a:extLst>
              </a:tr>
              <a:tr h="239177">
                <a:tc>
                  <a:txBody>
                    <a:bodyPr/>
                    <a:lstStyle/>
                    <a:p>
                      <a:pPr algn="l" fontAlgn="b"/>
                      <a:r>
                        <a:rPr lang="en-US" sz="1400" b="0" i="0" u="none" strike="noStrike">
                          <a:solidFill>
                            <a:srgbClr val="000000"/>
                          </a:solidFill>
                          <a:effectLst/>
                          <a:latin typeface="+mn-lt"/>
                        </a:rPr>
                        <a:t>R4-2106503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aspects</a:t>
                      </a:r>
                    </a:p>
                  </a:txBody>
                  <a:tcPr marL="0" marR="0" marT="0" marB="0" anchor="ctr"/>
                </a:tc>
                <a:tc>
                  <a:txBody>
                    <a:bodyPr/>
                    <a:lstStyle/>
                    <a:p>
                      <a:pPr algn="l" fontAlgn="t"/>
                      <a:r>
                        <a:rPr lang="en-US" sz="1400" b="0" i="0" u="none" strike="noStrike">
                          <a:solidFill>
                            <a:srgbClr val="000000"/>
                          </a:solidFill>
                          <a:effectLst/>
                          <a:latin typeface="+mn-lt"/>
                        </a:rPr>
                        <a:t>Intel Corporation</a:t>
                      </a:r>
                    </a:p>
                  </a:txBody>
                  <a:tcPr marL="0" marR="0" marT="0" marB="0" anchor="ctr"/>
                </a:tc>
                <a:extLst>
                  <a:ext uri="{0D108BD9-81ED-4DB2-BD59-A6C34878D82A}">
                    <a16:rowId xmlns:a16="http://schemas.microsoft.com/office/drawing/2014/main" val="10010"/>
                  </a:ext>
                </a:extLst>
              </a:tr>
              <a:tr h="239177">
                <a:tc>
                  <a:txBody>
                    <a:bodyPr/>
                    <a:lstStyle/>
                    <a:p>
                      <a:pPr algn="l" fontAlgn="b"/>
                      <a:r>
                        <a:rPr lang="en-US" sz="1400" b="0" i="0" u="none" strike="noStrike">
                          <a:solidFill>
                            <a:srgbClr val="000000"/>
                          </a:solidFill>
                          <a:effectLst/>
                          <a:latin typeface="+mn-lt"/>
                        </a:rPr>
                        <a:t>R4-2106693</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A</a:t>
                      </a:r>
                    </a:p>
                  </a:txBody>
                  <a:tcPr marL="0" marR="0" marT="0" marB="0" anchor="ctr"/>
                </a:tc>
                <a:tc>
                  <a:txBody>
                    <a:bodyPr/>
                    <a:lstStyle/>
                    <a:p>
                      <a:pPr algn="l" fontAlgn="t"/>
                      <a:r>
                        <a:rPr lang="en-US" sz="1400" b="0" i="0" u="none" strike="noStrike">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11"/>
                  </a:ext>
                </a:extLst>
              </a:tr>
              <a:tr h="239177">
                <a:tc>
                  <a:txBody>
                    <a:bodyPr/>
                    <a:lstStyle/>
                    <a:p>
                      <a:pPr algn="l" fontAlgn="b"/>
                      <a:r>
                        <a:rPr lang="en-US" sz="1400" b="0" i="0" u="none" strike="noStrike">
                          <a:solidFill>
                            <a:srgbClr val="000000"/>
                          </a:solidFill>
                          <a:effectLst/>
                          <a:latin typeface="+mn-lt"/>
                        </a:rPr>
                        <a:t>R4-2106826</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Scenario-A</a:t>
                      </a:r>
                    </a:p>
                  </a:txBody>
                  <a:tcPr marL="0" marR="0" marT="0" marB="0" anchor="ctr"/>
                </a:tc>
                <a:tc>
                  <a:txBody>
                    <a:bodyPr/>
                    <a:lstStyle/>
                    <a:p>
                      <a:pPr algn="l" fontAlgn="t"/>
                      <a:r>
                        <a:rPr lang="en-US" sz="1400" b="0" i="0" u="none" strike="noStrike">
                          <a:solidFill>
                            <a:srgbClr val="000000"/>
                          </a:solidFill>
                          <a:effectLst/>
                          <a:latin typeface="+mn-lt"/>
                        </a:rPr>
                        <a:t>Huawei, HiSilicon</a:t>
                      </a:r>
                    </a:p>
                  </a:txBody>
                  <a:tcPr marL="0" marR="0" marT="0" marB="0" anchor="ctr"/>
                </a:tc>
                <a:extLst>
                  <a:ext uri="{0D108BD9-81ED-4DB2-BD59-A6C34878D82A}">
                    <a16:rowId xmlns:a16="http://schemas.microsoft.com/office/drawing/2014/main" val="10013"/>
                  </a:ext>
                </a:extLst>
              </a:tr>
              <a:tr h="239177">
                <a:tc>
                  <a:txBody>
                    <a:bodyPr/>
                    <a:lstStyle/>
                    <a:p>
                      <a:pPr algn="l" fontAlgn="b"/>
                      <a:r>
                        <a:rPr lang="en-US" sz="1400" b="0" i="0" u="none" strike="noStrike">
                          <a:solidFill>
                            <a:srgbClr val="000000"/>
                          </a:solidFill>
                          <a:effectLst/>
                          <a:latin typeface="+mn-lt"/>
                        </a:rPr>
                        <a:t>R4-2104680</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B</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val="10014"/>
                  </a:ext>
                </a:extLst>
              </a:tr>
              <a:tr h="239177">
                <a:tc>
                  <a:txBody>
                    <a:bodyPr/>
                    <a:lstStyle/>
                    <a:p>
                      <a:pPr algn="l" fontAlgn="b"/>
                      <a:r>
                        <a:rPr lang="en-US" sz="1400" b="0" i="0" u="none" strike="noStrike">
                          <a:solidFill>
                            <a:srgbClr val="000000"/>
                          </a:solidFill>
                          <a:effectLst/>
                          <a:latin typeface="+mn-lt"/>
                        </a:rPr>
                        <a:t>R4-2104926</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Scenario-B</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val="10015"/>
                  </a:ext>
                </a:extLst>
              </a:tr>
              <a:tr h="239177">
                <a:tc>
                  <a:txBody>
                    <a:bodyPr/>
                    <a:lstStyle/>
                    <a:p>
                      <a:pPr algn="l" fontAlgn="b"/>
                      <a:r>
                        <a:rPr lang="en-US" sz="1400" b="0" i="0" u="none" strike="noStrike">
                          <a:solidFill>
                            <a:srgbClr val="000000"/>
                          </a:solidFill>
                          <a:effectLst/>
                          <a:latin typeface="+mn-lt"/>
                        </a:rPr>
                        <a:t>R4-2105024</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val="10016"/>
                  </a:ext>
                </a:extLst>
              </a:tr>
              <a:tr h="239177">
                <a:tc>
                  <a:txBody>
                    <a:bodyPr/>
                    <a:lstStyle/>
                    <a:p>
                      <a:pPr algn="l" fontAlgn="b"/>
                      <a:r>
                        <a:rPr lang="en-US" sz="1400" b="0" i="0" u="none" strike="noStrike">
                          <a:solidFill>
                            <a:srgbClr val="000000"/>
                          </a:solidFill>
                          <a:effectLst/>
                          <a:latin typeface="+mn-lt"/>
                        </a:rPr>
                        <a:t>R4-2106694</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B</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17"/>
                  </a:ext>
                </a:extLst>
              </a:tr>
              <a:tr h="239177">
                <a:tc>
                  <a:txBody>
                    <a:bodyPr/>
                    <a:lstStyle/>
                    <a:p>
                      <a:pPr algn="l" fontAlgn="b"/>
                      <a:r>
                        <a:rPr lang="en-US" sz="1400" b="0" i="0" u="none" strike="noStrike">
                          <a:solidFill>
                            <a:srgbClr val="000000"/>
                          </a:solidFill>
                          <a:effectLst/>
                          <a:latin typeface="+mn-lt"/>
                        </a:rPr>
                        <a:t>R4-2106827</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18"/>
                  </a:ext>
                </a:extLst>
              </a:tr>
              <a:tr h="239177">
                <a:tc>
                  <a:txBody>
                    <a:bodyPr/>
                    <a:lstStyle/>
                    <a:p>
                      <a:pPr algn="l" fontAlgn="b"/>
                      <a:r>
                        <a:rPr lang="en-US" sz="1400" b="0" i="0" u="none" strike="noStrike">
                          <a:solidFill>
                            <a:srgbClr val="000000"/>
                          </a:solidFill>
                          <a:effectLst/>
                          <a:latin typeface="+mn-lt"/>
                        </a:rPr>
                        <a:t>R4-2104678</a:t>
                      </a:r>
                    </a:p>
                  </a:txBody>
                  <a:tcPr marL="0" marR="0" marT="0" marB="0" anchor="ctr"/>
                </a:tc>
                <a:tc>
                  <a:txBody>
                    <a:bodyPr/>
                    <a:lstStyle/>
                    <a:p>
                      <a:pPr algn="l" fontAlgn="t"/>
                      <a:r>
                        <a:rPr lang="en-US" sz="1400" b="0" i="0" u="none" strike="noStrike" dirty="0">
                          <a:solidFill>
                            <a:srgbClr val="000000"/>
                          </a:solidFill>
                          <a:effectLst/>
                          <a:latin typeface="+mn-lt"/>
                        </a:rPr>
                        <a:t>Channel model for FR2 HST scenario</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val="10012"/>
                  </a:ext>
                </a:extLst>
              </a:tr>
              <a:tr h="239177">
                <a:tc>
                  <a:txBody>
                    <a:bodyPr/>
                    <a:lstStyle/>
                    <a:p>
                      <a:pPr algn="l" fontAlgn="b"/>
                      <a:r>
                        <a:rPr lang="en-US" sz="1400" b="0" i="0" u="none" strike="noStrike">
                          <a:solidFill>
                            <a:srgbClr val="000000"/>
                          </a:solidFill>
                          <a:effectLst/>
                          <a:latin typeface="+mn-lt"/>
                        </a:rPr>
                        <a:t>R4-2105025</a:t>
                      </a:r>
                    </a:p>
                  </a:txBody>
                  <a:tcPr marL="0" marR="0" marT="0" marB="0" anchor="ctr"/>
                </a:tc>
                <a:tc>
                  <a:txBody>
                    <a:bodyPr/>
                    <a:lstStyle/>
                    <a:p>
                      <a:pPr algn="l" fontAlgn="t"/>
                      <a:r>
                        <a:rPr lang="en-US" sz="1400" b="0" i="0" u="none" strike="noStrike" dirty="0">
                          <a:solidFill>
                            <a:srgbClr val="000000"/>
                          </a:solidFill>
                          <a:effectLst/>
                          <a:latin typeface="+mn-lt"/>
                        </a:rPr>
                        <a:t>Channel modeling for FR2 HST and TP to TR 38.854</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val="10002"/>
                  </a:ext>
                </a:extLst>
              </a:tr>
              <a:tr h="239177">
                <a:tc>
                  <a:txBody>
                    <a:bodyPr/>
                    <a:lstStyle/>
                    <a:p>
                      <a:pPr algn="l" fontAlgn="b"/>
                      <a:r>
                        <a:rPr lang="en-US" sz="1400" b="0" i="0" u="none" strike="noStrike">
                          <a:solidFill>
                            <a:srgbClr val="000000"/>
                          </a:solidFill>
                          <a:effectLst/>
                          <a:latin typeface="+mn-lt"/>
                        </a:rPr>
                        <a:t>R4-2106828</a:t>
                      </a:r>
                    </a:p>
                  </a:txBody>
                  <a:tcPr marL="0" marR="0" marT="0" marB="0" anchor="ctr"/>
                </a:tc>
                <a:tc>
                  <a:txBody>
                    <a:bodyPr/>
                    <a:lstStyle/>
                    <a:p>
                      <a:pPr algn="l" fontAlgn="t"/>
                      <a:r>
                        <a:rPr lang="en-US" sz="1400" b="0" i="0" u="none" strike="noStrike" dirty="0">
                          <a:solidFill>
                            <a:srgbClr val="000000"/>
                          </a:solidFill>
                          <a:effectLst/>
                          <a:latin typeface="+mn-lt"/>
                        </a:rPr>
                        <a:t>Discussion on channel modeling for NR FR2 HST</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3"/>
                  </a:ext>
                </a:extLst>
              </a:tr>
              <a:tr h="239177">
                <a:tc>
                  <a:txBody>
                    <a:bodyPr/>
                    <a:lstStyle/>
                    <a:p>
                      <a:pPr algn="l" fontAlgn="b"/>
                      <a:r>
                        <a:rPr lang="en-US" sz="1400" b="0" i="0" u="none" strike="noStrike">
                          <a:solidFill>
                            <a:srgbClr val="000000"/>
                          </a:solidFill>
                          <a:effectLst/>
                          <a:latin typeface="+mn-lt"/>
                        </a:rPr>
                        <a:t>R4-2106911</a:t>
                      </a:r>
                    </a:p>
                  </a:txBody>
                  <a:tcPr marL="0" marR="0" marT="0" marB="0" anchor="ctr"/>
                </a:tc>
                <a:tc>
                  <a:txBody>
                    <a:bodyPr/>
                    <a:lstStyle/>
                    <a:p>
                      <a:pPr algn="l" fontAlgn="t"/>
                      <a:r>
                        <a:rPr lang="en-US" sz="1400" b="0" i="0" u="none" strike="noStrike">
                          <a:solidFill>
                            <a:srgbClr val="000000"/>
                          </a:solidFill>
                          <a:effectLst/>
                          <a:latin typeface="+mn-lt"/>
                        </a:rPr>
                        <a:t>On HST FR2 Channel Modelling</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04"/>
                  </a:ext>
                </a:extLst>
              </a:tr>
              <a:tr h="239177">
                <a:tc>
                  <a:txBody>
                    <a:bodyPr/>
                    <a:lstStyle/>
                    <a:p>
                      <a:pPr algn="l" fontAlgn="b"/>
                      <a:r>
                        <a:rPr lang="en-US" sz="1400" b="0" i="0" u="none" strike="noStrike">
                          <a:solidFill>
                            <a:srgbClr val="000000"/>
                          </a:solidFill>
                          <a:effectLst/>
                          <a:latin typeface="+mn-lt"/>
                        </a:rPr>
                        <a:t>R4-2104677</a:t>
                      </a:r>
                    </a:p>
                  </a:txBody>
                  <a:tcPr marL="0" marR="0" marT="0" marB="0" anchor="ctr"/>
                </a:tc>
                <a:tc>
                  <a:txBody>
                    <a:bodyPr/>
                    <a:lstStyle/>
                    <a:p>
                      <a:pPr algn="l" fontAlgn="t"/>
                      <a:r>
                        <a:rPr lang="en-US" sz="1400" b="0" i="0" u="none" strike="noStrike">
                          <a:solidFill>
                            <a:srgbClr val="000000"/>
                          </a:solidFill>
                          <a:effectLst/>
                          <a:latin typeface="+mn-lt"/>
                        </a:rPr>
                        <a:t>On available capacity and the number of UE per train</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val="10005"/>
                  </a:ext>
                </a:extLst>
              </a:tr>
              <a:tr h="239177">
                <a:tc>
                  <a:txBody>
                    <a:bodyPr/>
                    <a:lstStyle/>
                    <a:p>
                      <a:pPr algn="l" fontAlgn="b"/>
                      <a:r>
                        <a:rPr lang="en-US" sz="1400" b="0" i="0" u="none" strike="noStrike">
                          <a:solidFill>
                            <a:srgbClr val="000000"/>
                          </a:solidFill>
                          <a:effectLst/>
                          <a:latin typeface="+mn-lt"/>
                        </a:rPr>
                        <a:t>R4-2104925</a:t>
                      </a:r>
                    </a:p>
                  </a:txBody>
                  <a:tcPr marL="0" marR="0" marT="0" marB="0" anchor="ctr"/>
                </a:tc>
                <a:tc>
                  <a:txBody>
                    <a:bodyPr/>
                    <a:lstStyle/>
                    <a:p>
                      <a:pPr algn="l" fontAlgn="t"/>
                      <a:r>
                        <a:rPr lang="en-US" sz="1400" b="0" i="0" u="none" strike="noStrike">
                          <a:solidFill>
                            <a:srgbClr val="000000"/>
                          </a:solidFill>
                          <a:effectLst/>
                          <a:latin typeface="+mn-lt"/>
                        </a:rPr>
                        <a:t>Other considerations for HST_FR2</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42465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365760" indent="-365760"/>
            <a:r>
              <a:rPr lang="en-US" altLang="zh-CN" sz="3200" dirty="0"/>
              <a:t>[1] R4-2106146, “Email discussion summary for [98-bis-e][322] NR_HST_FR2_Scenarios_Demod”,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pPr/>
              <a:t>15</a:t>
            </a:fld>
            <a:endParaRPr lang="en-US" dirty="0"/>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(1/2)</a:t>
            </a:r>
            <a:endParaRPr lang="en-US" sz="4000" strike="sngStrike"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2</a:t>
            </a:fld>
            <a:endParaRPr lang="en-US" dirty="0"/>
          </a:p>
        </p:txBody>
      </p:sp>
      <p:sp>
        <p:nvSpPr>
          <p:cNvPr id="6" name="Content Placeholder 3"/>
          <p:cNvSpPr txBox="1">
            <a:spLocks/>
          </p:cNvSpPr>
          <p:nvPr/>
        </p:nvSpPr>
        <p:spPr>
          <a:xfrm>
            <a:off x="941742" y="1117136"/>
            <a:ext cx="10515600" cy="525413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hangingPunct="0">
              <a:buFont typeface="Wingdings" panose="05000000000000000000" pitchFamily="2" charset="2"/>
              <a:buChar char="§"/>
            </a:pPr>
            <a:r>
              <a:rPr lang="en-US" dirty="0"/>
              <a:t>RRH and UE Antenna Element Assumption</a:t>
            </a:r>
          </a:p>
          <a:p>
            <a:pPr lvl="1" hangingPunct="0">
              <a:lnSpc>
                <a:spcPct val="100000"/>
              </a:lnSpc>
              <a:buFont typeface="Courier New" panose="02070309020205020404" pitchFamily="49" charset="0"/>
              <a:buChar char="o"/>
            </a:pPr>
            <a:r>
              <a:rPr lang="en-US" sz="2200" dirty="0"/>
              <a:t>For each panel in UE: </a:t>
            </a:r>
          </a:p>
          <a:p>
            <a:pPr lvl="3" hangingPunct="0">
              <a:lnSpc>
                <a:spcPct val="100000"/>
              </a:lnSpc>
            </a:pPr>
            <a:r>
              <a:rPr lang="en-US" dirty="0"/>
              <a:t>Option-1: N=4, M=4 with 2 polarization</a:t>
            </a:r>
          </a:p>
          <a:p>
            <a:pPr lvl="3" hangingPunct="0">
              <a:lnSpc>
                <a:spcPct val="100000"/>
              </a:lnSpc>
            </a:pPr>
            <a:r>
              <a:rPr lang="en-US" dirty="0"/>
              <a:t>Option-2: N=8, M=4 with 2 polarization</a:t>
            </a:r>
          </a:p>
          <a:p>
            <a:pPr lvl="3" hangingPunct="0">
              <a:lnSpc>
                <a:spcPct val="100000"/>
              </a:lnSpc>
            </a:pPr>
            <a:r>
              <a:rPr lang="en-US" dirty="0"/>
              <a:t>Option-3: N=2, M=4 (or N=4, M=2) with 2 polarization</a:t>
            </a:r>
          </a:p>
          <a:p>
            <a:pPr lvl="1" hangingPunct="0">
              <a:lnSpc>
                <a:spcPct val="100000"/>
              </a:lnSpc>
              <a:buFont typeface="Courier New" panose="02070309020205020404" pitchFamily="49" charset="0"/>
              <a:buChar char="o"/>
            </a:pPr>
            <a:r>
              <a:rPr lang="en-US" sz="2200" dirty="0"/>
              <a:t>For antenna array configuration in RRH： </a:t>
            </a:r>
          </a:p>
          <a:p>
            <a:pPr lvl="3" hangingPunct="0">
              <a:lnSpc>
                <a:spcPct val="100000"/>
              </a:lnSpc>
            </a:pPr>
            <a:r>
              <a:rPr lang="en-US" dirty="0"/>
              <a:t>Option-1: [Mg, Ng, M, N, P]=[1, 1, 4, 8, 2]</a:t>
            </a:r>
          </a:p>
          <a:p>
            <a:pPr lvl="3" hangingPunct="0">
              <a:lnSpc>
                <a:spcPct val="100000"/>
              </a:lnSpc>
            </a:pPr>
            <a:r>
              <a:rPr lang="en-US" dirty="0"/>
              <a:t>Option-2: [Mg, Ng, M, N, P]=[1, 1, 8, 8, 2]</a:t>
            </a:r>
          </a:p>
          <a:p>
            <a:pPr lvl="3" hangingPunct="0">
              <a:lnSpc>
                <a:spcPct val="100000"/>
              </a:lnSpc>
            </a:pPr>
            <a:r>
              <a:rPr lang="en-US" dirty="0"/>
              <a:t>Option-3: [Mg, Ng, M, N, P]=[1, 1, 8, 16, 2]</a:t>
            </a:r>
          </a:p>
          <a:p>
            <a:pPr hangingPunct="0">
              <a:spcBef>
                <a:spcPts val="1800"/>
              </a:spcBef>
              <a:buFont typeface="Wingdings" panose="05000000000000000000" pitchFamily="2" charset="2"/>
              <a:buChar char="§"/>
            </a:pPr>
            <a:endParaRPr lang="en-US" dirty="0"/>
          </a:p>
          <a:p>
            <a:pPr hangingPunct="0">
              <a:spcBef>
                <a:spcPts val="1800"/>
              </a:spcBef>
              <a:buFont typeface="Wingdings" panose="05000000000000000000" pitchFamily="2" charset="2"/>
              <a:buChar char="§"/>
            </a:pPr>
            <a:r>
              <a:rPr lang="en-US" dirty="0"/>
              <a:t>Agreement in GTW Session (15th April, Thursday)</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RRH side: </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Option-2: [Mg, Ng, M, N, P]=[1, 1, 8, 8, 2]</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UE side:</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 1: N=4, M=4 with 2 polarizations as starting point, and other options not precluded pending on further discussion </a:t>
            </a: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RF session can trigger relevant discussion on RF requirements taking above agreements into account. </a:t>
            </a:r>
          </a:p>
          <a:p>
            <a:pPr marL="457200" lvl="1" indent="0">
              <a:lnSpc>
                <a:spcPct val="120000"/>
              </a:lnSpc>
              <a:buNone/>
            </a:pPr>
            <a:endParaRPr lang="en-US" altLang="zh-CN" dirty="0"/>
          </a:p>
        </p:txBody>
      </p:sp>
    </p:spTree>
    <p:extLst>
      <p:ext uri="{BB962C8B-B14F-4D97-AF65-F5344CB8AC3E}">
        <p14:creationId xmlns:p14="http://schemas.microsoft.com/office/powerpoint/2010/main" val="419921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914978" cy="5254137"/>
          </a:xfrm>
        </p:spPr>
        <p:txBody>
          <a:bodyPr>
            <a:normAutofit fontScale="85000" lnSpcReduction="20000"/>
          </a:bodyPr>
          <a:lstStyle/>
          <a:p>
            <a:pPr hangingPunct="0">
              <a:buFont typeface="Wingdings" panose="05000000000000000000" pitchFamily="2" charset="2"/>
              <a:buChar char="§"/>
            </a:pPr>
            <a:r>
              <a:rPr lang="en-US" sz="2400" dirty="0"/>
              <a:t>UE antenna panel(s) for forward and backward directions</a:t>
            </a:r>
          </a:p>
          <a:p>
            <a:pPr lvl="1" hangingPunct="0">
              <a:buFont typeface="Courier New" panose="02070309020205020404" pitchFamily="49" charset="0"/>
              <a:buChar char="o"/>
            </a:pPr>
            <a:r>
              <a:rPr lang="en-US" sz="2000" dirty="0"/>
              <a:t>RAN4 to consider CPE to be equipped with two panels pointed forward and backward along the track. </a:t>
            </a:r>
          </a:p>
          <a:p>
            <a:pPr lvl="2" hangingPunct="0">
              <a:lnSpc>
                <a:spcPct val="100000"/>
              </a:lnSpc>
            </a:pPr>
            <a:r>
              <a:rPr lang="en-US" sz="1800" dirty="0"/>
              <a:t>Detailed </a:t>
            </a:r>
            <a:r>
              <a:rPr lang="en-US" sz="1800" dirty="0" err="1"/>
              <a:t>boresight</a:t>
            </a:r>
            <a:r>
              <a:rPr lang="en-US" sz="1800" dirty="0"/>
              <a:t> directions of each panel can be adjusted based on companies’ analysis. </a:t>
            </a:r>
          </a:p>
          <a:p>
            <a:pPr marL="0" indent="0" hangingPunct="0">
              <a:buNone/>
            </a:pPr>
            <a:endParaRPr lang="en-US" sz="2400" dirty="0"/>
          </a:p>
          <a:p>
            <a:pPr hangingPunct="0">
              <a:buFont typeface="Wingdings" panose="05000000000000000000" pitchFamily="2" charset="2"/>
              <a:buChar char="§"/>
            </a:pPr>
            <a:r>
              <a:rPr lang="en-US" sz="2400" dirty="0"/>
              <a:t>Number of CPE devices per train/carriage</a:t>
            </a:r>
          </a:p>
          <a:p>
            <a:pPr lvl="1" hangingPunct="0">
              <a:lnSpc>
                <a:spcPct val="100000"/>
              </a:lnSpc>
              <a:buFont typeface="Courier New" panose="02070309020205020404" pitchFamily="49" charset="0"/>
              <a:buChar char="o"/>
            </a:pPr>
            <a:r>
              <a:rPr lang="en-US" sz="2000" dirty="0"/>
              <a:t>RAN4 requirement can be defined based on the baseline of 1 CPE device per train</a:t>
            </a:r>
          </a:p>
          <a:p>
            <a:pPr hangingPunct="0"/>
            <a:endParaRPr lang="en-US" sz="2400" dirty="0"/>
          </a:p>
          <a:p>
            <a:pPr hangingPunct="0">
              <a:buFont typeface="Wingdings" panose="05000000000000000000" pitchFamily="2" charset="2"/>
              <a:buChar char="§"/>
            </a:pPr>
            <a:r>
              <a:rPr lang="en-US" sz="2400" dirty="0"/>
              <a:t>Necessity of JT in Scenario-A/B, for both </a:t>
            </a:r>
            <a:r>
              <a:rPr lang="en-US" sz="2400" dirty="0" err="1"/>
              <a:t>Uni</a:t>
            </a:r>
            <a:r>
              <a:rPr lang="en-US" sz="2400" dirty="0"/>
              <a:t>/Bi-directional RRH</a:t>
            </a:r>
          </a:p>
          <a:p>
            <a:pPr lvl="1" hangingPunct="0">
              <a:lnSpc>
                <a:spcPct val="110000"/>
              </a:lnSpc>
              <a:buFont typeface="Courier New" panose="02070309020205020404" pitchFamily="49" charset="0"/>
              <a:buChar char="o"/>
            </a:pPr>
            <a:r>
              <a:rPr lang="en-US" sz="2000" dirty="0"/>
              <a:t>Only DPS transmission mode considered for FR2 HST</a:t>
            </a:r>
          </a:p>
          <a:p>
            <a:pPr lvl="2" hangingPunct="0">
              <a:lnSpc>
                <a:spcPct val="110000"/>
              </a:lnSpc>
            </a:pPr>
            <a:r>
              <a:rPr lang="en-US" sz="1800" dirty="0"/>
              <a:t>Joint Transmission (full SFN) is precluded. </a:t>
            </a:r>
          </a:p>
          <a:p>
            <a:pPr hangingPunct="0"/>
            <a:endParaRPr lang="en-US" dirty="0"/>
          </a:p>
          <a:p>
            <a:pPr hangingPunct="0">
              <a:buFont typeface="Wingdings" panose="05000000000000000000" pitchFamily="2" charset="2"/>
              <a:buChar char="§"/>
            </a:pPr>
            <a:r>
              <a:rPr lang="en-GB" dirty="0">
                <a:solidFill>
                  <a:srgbClr val="FF0000"/>
                </a:solidFill>
              </a:rPr>
              <a:t>RRH/UE </a:t>
            </a:r>
            <a:r>
              <a:rPr lang="en-GB" dirty="0" err="1">
                <a:solidFill>
                  <a:srgbClr val="FF0000"/>
                </a:solidFill>
              </a:rPr>
              <a:t>boresight</a:t>
            </a:r>
            <a:r>
              <a:rPr lang="en-GB" dirty="0">
                <a:solidFill>
                  <a:srgbClr val="FF0000"/>
                </a:solidFill>
              </a:rPr>
              <a:t> direction of Antenna Panel and beam direction</a:t>
            </a:r>
            <a:endParaRPr lang="en-US" dirty="0">
              <a:solidFill>
                <a:srgbClr val="FF0000"/>
              </a:solidFill>
            </a:endParaRPr>
          </a:p>
          <a:p>
            <a:pPr lvl="1" hangingPunct="0">
              <a:lnSpc>
                <a:spcPct val="110000"/>
              </a:lnSpc>
              <a:buFont typeface="Courier New" panose="02070309020205020404" pitchFamily="49" charset="0"/>
              <a:buChar char="o"/>
            </a:pPr>
            <a:r>
              <a:rPr lang="en-US" dirty="0">
                <a:solidFill>
                  <a:srgbClr val="FF0000"/>
                </a:solidFill>
              </a:rPr>
              <a:t>RAN4 may not need to specify RRH/UE </a:t>
            </a:r>
            <a:r>
              <a:rPr lang="en-US" dirty="0" err="1">
                <a:solidFill>
                  <a:srgbClr val="FF0000"/>
                </a:solidFill>
              </a:rPr>
              <a:t>boresight</a:t>
            </a:r>
            <a:r>
              <a:rPr lang="en-US" dirty="0">
                <a:solidFill>
                  <a:srgbClr val="FF0000"/>
                </a:solidFill>
              </a:rPr>
              <a:t> direction of antenna panel and beam direction for deployment scenario study, but left for companies’ choice:</a:t>
            </a:r>
          </a:p>
          <a:p>
            <a:pPr lvl="2" hangingPunct="0">
              <a:lnSpc>
                <a:spcPct val="110000"/>
              </a:lnSpc>
            </a:pPr>
            <a:r>
              <a:rPr lang="en-US" dirty="0">
                <a:solidFill>
                  <a:srgbClr val="FF0000"/>
                </a:solidFill>
              </a:rPr>
              <a:t>RRH/UE </a:t>
            </a:r>
            <a:r>
              <a:rPr lang="en-US" dirty="0" err="1">
                <a:solidFill>
                  <a:srgbClr val="FF0000"/>
                </a:solidFill>
              </a:rPr>
              <a:t>boresight</a:t>
            </a:r>
            <a:r>
              <a:rPr lang="en-US" dirty="0">
                <a:solidFill>
                  <a:srgbClr val="FF0000"/>
                </a:solidFill>
              </a:rPr>
              <a:t> direction of antenna panel and beam direction information can be provided by individual company to accompany their deployment scenario analysis result, which can be captured in TR. </a:t>
            </a:r>
          </a:p>
          <a:p>
            <a:pPr hangingPunct="0"/>
            <a:endParaRPr lang="en-US" dirty="0"/>
          </a:p>
          <a:p>
            <a:pPr lvl="1">
              <a:lnSpc>
                <a:spcPct val="120000"/>
              </a:lnSpc>
            </a:pPr>
            <a:endParaRPr lang="en-US" altLang="zh-CN"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3</a:t>
            </a:fld>
            <a:endParaRPr lang="en-US" dirty="0"/>
          </a:p>
        </p:txBody>
      </p:sp>
    </p:spTree>
    <p:extLst>
      <p:ext uri="{BB962C8B-B14F-4D97-AF65-F5344CB8AC3E}">
        <p14:creationId xmlns:p14="http://schemas.microsoft.com/office/powerpoint/2010/main" val="97930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(1/3)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Scenario-A</a:t>
            </a:r>
          </a:p>
          <a:p>
            <a:pPr lvl="1" hangingPunct="0">
              <a:lnSpc>
                <a:spcPct val="110000"/>
              </a:lnSpc>
              <a:buFont typeface="Courier New" panose="02070309020205020404" pitchFamily="49" charset="0"/>
              <a:buChar char="o"/>
            </a:pPr>
            <a:r>
              <a:rPr lang="en-US" dirty="0"/>
              <a:t>For scenario-A, </a:t>
            </a:r>
            <a:r>
              <a:rPr lang="en-US" dirty="0" err="1"/>
              <a:t>uni</a:t>
            </a:r>
            <a:r>
              <a:rPr lang="en-US" dirty="0"/>
              <a:t>-directional, RRH parameter:</a:t>
            </a:r>
          </a:p>
          <a:p>
            <a:pPr lvl="2" hangingPunct="0">
              <a:lnSpc>
                <a:spcPct val="110000"/>
              </a:lnSpc>
            </a:pPr>
            <a:r>
              <a:rPr lang="en-US" dirty="0"/>
              <a:t>1 beam per RRH panel </a:t>
            </a:r>
          </a:p>
          <a:p>
            <a:pPr lvl="1" hangingPunct="0">
              <a:lnSpc>
                <a:spcPct val="110000"/>
              </a:lnSpc>
              <a:buFont typeface="Courier New" panose="02070309020205020404" pitchFamily="49" charset="0"/>
              <a:buChar char="o"/>
            </a:pPr>
            <a:r>
              <a:rPr lang="pt-BR" dirty="0"/>
              <a:t>For scenario-A, uni-directional, UE parameter:</a:t>
            </a:r>
          </a:p>
          <a:p>
            <a:pPr lvl="2" hangingPunct="0">
              <a:lnSpc>
                <a:spcPct val="110000"/>
              </a:lnSpc>
            </a:pPr>
            <a:r>
              <a:rPr lang="en-US" dirty="0"/>
              <a:t>Agreement in GTW Session (15th April, Thursday)</a:t>
            </a: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1 beam per panel;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2 panels assumed to be implemented in the UE side;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Only the one active panel per UE can be used for </a:t>
            </a:r>
            <a:r>
              <a:rPr lang="en-GB" sz="1600" dirty="0" err="1">
                <a:highlight>
                  <a:srgbClr val="00FF00"/>
                </a:highlight>
                <a:latin typeface="Times New Roman" panose="02020603050405020304" pitchFamily="18" charset="0"/>
                <a:ea typeface="等线" panose="02010600030101010101" pitchFamily="2" charset="-122"/>
              </a:rPr>
              <a:t>Tx</a:t>
            </a:r>
            <a:r>
              <a:rPr lang="en-GB" sz="1600" dirty="0">
                <a:highlight>
                  <a:srgbClr val="00FF00"/>
                </a:highlight>
                <a:latin typeface="Times New Roman" panose="02020603050405020304" pitchFamily="18" charset="0"/>
                <a:ea typeface="等线" panose="02010600030101010101" pitchFamily="2" charset="-122"/>
              </a:rPr>
              <a:t> and Rx; </a:t>
            </a:r>
            <a:r>
              <a:rPr lang="en-GB" sz="1600" dirty="0">
                <a:highlight>
                  <a:srgbClr val="FFFF00"/>
                </a:highlight>
                <a:latin typeface="Times New Roman" panose="02020603050405020304" pitchFamily="18" charset="0"/>
                <a:ea typeface="等线" panose="02010600030101010101" pitchFamily="2" charset="-122"/>
              </a:rPr>
              <a:t>and FFS whether another panel can be used for beam search </a:t>
            </a:r>
          </a:p>
          <a:p>
            <a:pPr marL="1463040" lvl="3">
              <a:lnSpc>
                <a:spcPct val="107000"/>
              </a:lnSpc>
            </a:pPr>
            <a:endParaRPr lang="en-GB" sz="1600" dirty="0">
              <a:highlight>
                <a:srgbClr val="00FF00"/>
              </a:highlight>
              <a:latin typeface="Times New Roman" panose="02020603050405020304" pitchFamily="18" charset="0"/>
              <a:ea typeface="等线" panose="02010600030101010101" pitchFamily="2" charset="-122"/>
            </a:endParaRPr>
          </a:p>
          <a:p>
            <a:pPr lvl="1" hangingPunct="0">
              <a:lnSpc>
                <a:spcPct val="110000"/>
              </a:lnSpc>
              <a:buFont typeface="Courier New" panose="02070309020205020404" pitchFamily="49" charset="0"/>
              <a:buChar char="o"/>
            </a:pPr>
            <a:endParaRPr lang="en-US"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4</a:t>
            </a:fld>
            <a:endParaRPr lang="en-US" dirty="0"/>
          </a:p>
        </p:txBody>
      </p:sp>
    </p:spTree>
    <p:extLst>
      <p:ext uri="{BB962C8B-B14F-4D97-AF65-F5344CB8AC3E}">
        <p14:creationId xmlns:p14="http://schemas.microsoft.com/office/powerpoint/2010/main" val="384077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(2/3)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strike="sngStrike" dirty="0">
                <a:solidFill>
                  <a:srgbClr val="FF0000"/>
                </a:solidFill>
              </a:rPr>
              <a:t>Beam </a:t>
            </a:r>
            <a:r>
              <a:rPr lang="en-US" sz="2400" dirty="0">
                <a:solidFill>
                  <a:srgbClr val="FF0000"/>
                </a:solidFill>
              </a:rPr>
              <a:t>RRH </a:t>
            </a:r>
            <a:r>
              <a:rPr lang="en-US" sz="2400" dirty="0"/>
              <a:t>switching point for </a:t>
            </a:r>
            <a:r>
              <a:rPr lang="en-US" sz="2400" dirty="0" err="1"/>
              <a:t>uni</a:t>
            </a:r>
            <a:r>
              <a:rPr lang="en-US" sz="2400" dirty="0"/>
              <a:t>-directional RRH deployment, Scenario-A</a:t>
            </a:r>
          </a:p>
          <a:p>
            <a:pPr lvl="1" hangingPunct="0">
              <a:lnSpc>
                <a:spcPct val="110000"/>
              </a:lnSpc>
              <a:buFont typeface="Courier New" panose="02070309020205020404" pitchFamily="49" charset="0"/>
              <a:buChar char="o"/>
            </a:pPr>
            <a:r>
              <a:rPr lang="en-US" sz="2000" dirty="0">
                <a:solidFill>
                  <a:srgbClr val="00B050"/>
                </a:solidFill>
              </a:rPr>
              <a:t>RRH switching point is where the UE switches from the source RRH beam to the target (nearest) RRH beam based on maximizing SNR among detected beams.</a:t>
            </a:r>
          </a:p>
          <a:p>
            <a:pPr lvl="1" hangingPunct="0">
              <a:lnSpc>
                <a:spcPct val="110000"/>
              </a:lnSpc>
              <a:buFont typeface="Courier New" panose="02070309020205020404" pitchFamily="49" charset="0"/>
              <a:buChar char="o"/>
            </a:pPr>
            <a:r>
              <a:rPr lang="en-US" sz="2000" dirty="0" err="1">
                <a:solidFill>
                  <a:srgbClr val="FF0000"/>
                </a:solidFill>
              </a:rPr>
              <a:t>Ds_offset</a:t>
            </a:r>
            <a:r>
              <a:rPr lang="en-US" sz="2000" dirty="0">
                <a:solidFill>
                  <a:srgbClr val="FF0000"/>
                </a:solidFill>
              </a:rPr>
              <a:t>: the relative offset distance of RRH switching point to the nearest RRH site location</a:t>
            </a:r>
          </a:p>
          <a:p>
            <a:pPr lvl="2" hangingPunct="0">
              <a:lnSpc>
                <a:spcPct val="110000"/>
              </a:lnSpc>
              <a:buFont typeface="Courier New" panose="02070309020205020404" pitchFamily="49" charset="0"/>
              <a:buChar char="o"/>
            </a:pPr>
            <a:r>
              <a:rPr lang="en-US" sz="1800" dirty="0" err="1"/>
              <a:t>Ds_offset</a:t>
            </a:r>
            <a:r>
              <a:rPr lang="en-US" sz="1800" dirty="0"/>
              <a:t> is in the range of [40-81]m.</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dirty="0" err="1"/>
              <a:t>Ds_offset</a:t>
            </a:r>
            <a:r>
              <a:rPr lang="en-US" sz="1800" dirty="0"/>
              <a:t> could be used to derive channel model for performance requirement. </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5</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8006" y="4444872"/>
            <a:ext cx="7215987" cy="2413128"/>
          </a:xfrm>
          <a:prstGeom prst="rect">
            <a:avLst/>
          </a:prstGeom>
          <a:noFill/>
          <a:ln>
            <a:noFill/>
          </a:ln>
        </p:spPr>
      </p:pic>
    </p:spTree>
    <p:extLst>
      <p:ext uri="{BB962C8B-B14F-4D97-AF65-F5344CB8AC3E}">
        <p14:creationId xmlns:p14="http://schemas.microsoft.com/office/powerpoint/2010/main" val="2699943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(3/3)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Background: Potential Handover issue identified</a:t>
            </a:r>
          </a:p>
          <a:p>
            <a:pPr lvl="1" hangingPunct="0">
              <a:lnSpc>
                <a:spcPct val="110000"/>
              </a:lnSpc>
              <a:buFont typeface="Courier New" panose="02070309020205020404" pitchFamily="49" charset="0"/>
              <a:buChar char="o"/>
            </a:pPr>
            <a:r>
              <a:rPr lang="en-US" sz="2000" dirty="0">
                <a:solidFill>
                  <a:srgbClr val="FF0000"/>
                </a:solidFill>
              </a:rPr>
              <a:t>UE half cone coverage of antenna arrays on one panel is between 0 to 60 degrees on azimuthal plane, which leads to coverage hole from RRH beams when UE is passing the RRH. </a:t>
            </a:r>
          </a:p>
          <a:p>
            <a:pPr lvl="1" hangingPunct="0">
              <a:lnSpc>
                <a:spcPct val="110000"/>
              </a:lnSpc>
              <a:buFont typeface="Courier New" panose="02070309020205020404" pitchFamily="49" charset="0"/>
              <a:buChar char="o"/>
            </a:pPr>
            <a:r>
              <a:rPr lang="en-US" altLang="zh-CN" sz="2000" strike="sngStrike" dirty="0">
                <a:solidFill>
                  <a:srgbClr val="FF0000"/>
                </a:solidFill>
              </a:rPr>
              <a:t>When UE pass </a:t>
            </a:r>
            <a:r>
              <a:rPr lang="en-US" sz="2000" strike="sngStrike" dirty="0">
                <a:solidFill>
                  <a:srgbClr val="FF0000"/>
                </a:solidFill>
              </a:rPr>
              <a:t>the coverage hole region, it lack of coverage from the neighboring cell until the neighboring cell suddenly has much larger power than the serving cell, which may fail the handover procedure.</a:t>
            </a:r>
          </a:p>
          <a:p>
            <a:pPr marL="228600" lvl="1" hangingPunct="0">
              <a:spcBef>
                <a:spcPts val="1000"/>
              </a:spcBef>
              <a:buFont typeface="Wingdings" panose="05000000000000000000" pitchFamily="2" charset="2"/>
              <a:buChar char="§"/>
            </a:pPr>
            <a:r>
              <a:rPr lang="en-US" dirty="0"/>
              <a:t>RAN4 to study </a:t>
            </a:r>
            <a:r>
              <a:rPr lang="en-US" strike="sngStrike" dirty="0"/>
              <a:t>the resolution to the potential </a:t>
            </a:r>
            <a:r>
              <a:rPr lang="en-US" dirty="0"/>
              <a:t>whether there is any handover issue in </a:t>
            </a:r>
            <a:r>
              <a:rPr lang="en-US" dirty="0" err="1"/>
              <a:t>uni</a:t>
            </a:r>
            <a:r>
              <a:rPr lang="en-US" dirty="0"/>
              <a:t>-directional model </a:t>
            </a:r>
            <a:r>
              <a:rPr lang="en-US" strike="sngStrike" dirty="0"/>
              <a:t>with small Ds</a:t>
            </a:r>
            <a:r>
              <a:rPr lang="en-US" dirty="0"/>
              <a:t>. . </a:t>
            </a:r>
            <a:r>
              <a:rPr lang="en-US" dirty="0">
                <a:highlight>
                  <a:srgbClr val="FFFF00"/>
                </a:highlight>
              </a:rPr>
              <a:t>In case a handover issue is confirmed, study how to resolve it.</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6</a:t>
            </a:fld>
            <a:endParaRPr lang="en-US" dirty="0"/>
          </a:p>
        </p:txBody>
      </p:sp>
      <p:grpSp>
        <p:nvGrpSpPr>
          <p:cNvPr id="7" name="Group 6"/>
          <p:cNvGrpSpPr/>
          <p:nvPr/>
        </p:nvGrpSpPr>
        <p:grpSpPr>
          <a:xfrm>
            <a:off x="2701980" y="4781314"/>
            <a:ext cx="6788039" cy="1940161"/>
            <a:chOff x="0" y="0"/>
            <a:chExt cx="5114290" cy="1462190"/>
          </a:xfrm>
        </p:grpSpPr>
        <p:grpSp>
          <p:nvGrpSpPr>
            <p:cNvPr id="8" name="Group 7"/>
            <p:cNvGrpSpPr/>
            <p:nvPr/>
          </p:nvGrpSpPr>
          <p:grpSpPr>
            <a:xfrm>
              <a:off x="0" y="0"/>
              <a:ext cx="5114290" cy="1462190"/>
              <a:chOff x="0" y="0"/>
              <a:chExt cx="5114290" cy="1462190"/>
            </a:xfrm>
          </p:grpSpPr>
          <p:grpSp>
            <p:nvGrpSpPr>
              <p:cNvPr id="11" name="Group 10"/>
              <p:cNvGrpSpPr/>
              <p:nvPr/>
            </p:nvGrpSpPr>
            <p:grpSpPr>
              <a:xfrm>
                <a:off x="0" y="0"/>
                <a:ext cx="5114290" cy="1176021"/>
                <a:chOff x="0" y="0"/>
                <a:chExt cx="5114815" cy="1176296"/>
              </a:xfrm>
            </p:grpSpPr>
            <p:grpSp>
              <p:nvGrpSpPr>
                <p:cNvPr id="14" name="Group 13"/>
                <p:cNvGrpSpPr/>
                <p:nvPr/>
              </p:nvGrpSpPr>
              <p:grpSpPr>
                <a:xfrm>
                  <a:off x="23854" y="222637"/>
                  <a:ext cx="5090961" cy="953659"/>
                  <a:chOff x="0" y="0"/>
                  <a:chExt cx="5090961" cy="953659"/>
                </a:xfrm>
              </p:grpSpPr>
              <p:pic>
                <p:nvPicPr>
                  <p:cNvPr id="18" name="Graphic 238" descr="Cell Towe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8657" y="39756"/>
                    <a:ext cx="540385" cy="540385"/>
                  </a:xfrm>
                  <a:prstGeom prst="rect">
                    <a:avLst/>
                  </a:prstGeom>
                </p:spPr>
              </p:pic>
              <p:pic>
                <p:nvPicPr>
                  <p:cNvPr id="19" name="Graphic 247" descr="Cell Towe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0" y="0"/>
                    <a:ext cx="540385" cy="540385"/>
                  </a:xfrm>
                  <a:prstGeom prst="rect">
                    <a:avLst/>
                  </a:prstGeom>
                </p:spPr>
              </p:pic>
              <p:pic>
                <p:nvPicPr>
                  <p:cNvPr id="20" name="Graphic 250" descr="Cell Towe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31311" y="47708"/>
                    <a:ext cx="540385" cy="540385"/>
                  </a:xfrm>
                  <a:prstGeom prst="rect">
                    <a:avLst/>
                  </a:prstGeom>
                </p:spPr>
              </p:pic>
              <p:cxnSp>
                <p:nvCxnSpPr>
                  <p:cNvPr id="21" name="Straight Arrow Connector 20"/>
                  <p:cNvCxnSpPr/>
                  <p:nvPr/>
                </p:nvCxnSpPr>
                <p:spPr>
                  <a:xfrm>
                    <a:off x="2790908" y="326003"/>
                    <a:ext cx="415593" cy="206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36104" y="294198"/>
                    <a:ext cx="1503018" cy="2146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579951" y="302149"/>
                    <a:ext cx="511010" cy="20673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757446" y="302149"/>
                    <a:ext cx="1226157" cy="206652"/>
                  </a:xfrm>
                  <a:prstGeom prst="straightConnector1">
                    <a:avLst/>
                  </a:prstGeom>
                  <a:ln>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216757" y="704353"/>
                    <a:ext cx="469127" cy="0"/>
                  </a:xfrm>
                  <a:prstGeom prst="straightConnector1">
                    <a:avLst/>
                  </a:prstGeom>
                  <a:ln>
                    <a:solidFill>
                      <a:srgbClr val="00B05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 Box 2"/>
                  <p:cNvSpPr txBox="1">
                    <a:spLocks noChangeArrowheads="1"/>
                  </p:cNvSpPr>
                  <p:nvPr/>
                </p:nvSpPr>
                <p:spPr bwMode="auto">
                  <a:xfrm>
                    <a:off x="2297927" y="667909"/>
                    <a:ext cx="421005" cy="285750"/>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T0</a:t>
                    </a:r>
                    <a:endParaRPr lang="en-US" sz="1000">
                      <a:effectLst/>
                      <a:latin typeface="Times New Roman" panose="02020603050405020304" pitchFamily="18" charset="0"/>
                      <a:ea typeface="宋体" panose="02010600030101010101" pitchFamily="2" charset="-122"/>
                    </a:endParaRPr>
                  </a:p>
                </p:txBody>
              </p:sp>
            </p:grpSp>
            <p:sp>
              <p:nvSpPr>
                <p:cNvPr id="15" name="Text Box 2"/>
                <p:cNvSpPr txBox="1">
                  <a:spLocks noChangeArrowheads="1"/>
                </p:cNvSpPr>
                <p:nvPr/>
              </p:nvSpPr>
              <p:spPr bwMode="auto">
                <a:xfrm>
                  <a:off x="0" y="0"/>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=1</a:t>
                  </a:r>
                  <a:endParaRPr lang="en-US" sz="1000">
                    <a:effectLst/>
                    <a:latin typeface="Times New Roman" panose="02020603050405020304" pitchFamily="18" charset="0"/>
                    <a:ea typeface="宋体" panose="02010600030101010101" pitchFamily="2" charset="-122"/>
                  </a:endParaRPr>
                </a:p>
              </p:txBody>
            </p:sp>
            <p:sp>
              <p:nvSpPr>
                <p:cNvPr id="16" name="Text Box 2"/>
                <p:cNvSpPr txBox="1">
                  <a:spLocks noChangeArrowheads="1"/>
                </p:cNvSpPr>
                <p:nvPr/>
              </p:nvSpPr>
              <p:spPr bwMode="auto">
                <a:xfrm>
                  <a:off x="2186608"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sp>
              <p:nvSpPr>
                <p:cNvPr id="17" name="Text Box 2"/>
                <p:cNvSpPr txBox="1">
                  <a:spLocks noChangeArrowheads="1"/>
                </p:cNvSpPr>
                <p:nvPr/>
              </p:nvSpPr>
              <p:spPr bwMode="auto">
                <a:xfrm>
                  <a:off x="4086970"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grpSp>
          <p:cxnSp>
            <p:nvCxnSpPr>
              <p:cNvPr id="12" name="Straight Connector 11"/>
              <p:cNvCxnSpPr/>
              <p:nvPr/>
            </p:nvCxnSpPr>
            <p:spPr>
              <a:xfrm flipH="1">
                <a:off x="2472855" y="7952"/>
                <a:ext cx="1270" cy="1271270"/>
              </a:xfrm>
              <a:prstGeom prst="line">
                <a:avLst/>
              </a:prstGeom>
              <a:ln w="127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3" name="Text Box 2"/>
              <p:cNvSpPr txBox="1">
                <a:spLocks noChangeArrowheads="1"/>
              </p:cNvSpPr>
              <p:nvPr/>
            </p:nvSpPr>
            <p:spPr bwMode="auto">
              <a:xfrm>
                <a:off x="2289975" y="1176793"/>
                <a:ext cx="420970" cy="285397"/>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HO</a:t>
                </a:r>
                <a:endParaRPr lang="en-US" sz="1000">
                  <a:effectLst/>
                  <a:latin typeface="Times New Roman" panose="02020603050405020304" pitchFamily="18" charset="0"/>
                  <a:ea typeface="宋体" panose="02010600030101010101" pitchFamily="2" charset="-122"/>
                </a:endParaRPr>
              </a:p>
            </p:txBody>
          </p:sp>
        </p:grpSp>
        <p:pic>
          <p:nvPicPr>
            <p:cNvPr id="9" name="Graphic 207" descr="Streetca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3367" y="890546"/>
              <a:ext cx="413385" cy="413385"/>
            </a:xfrm>
            <a:prstGeom prst="rect">
              <a:avLst/>
            </a:prstGeom>
          </p:spPr>
        </p:pic>
        <p:cxnSp>
          <p:nvCxnSpPr>
            <p:cNvPr id="10" name="Straight Arrow Connector 9"/>
            <p:cNvCxnSpPr/>
            <p:nvPr/>
          </p:nvCxnSpPr>
          <p:spPr>
            <a:xfrm>
              <a:off x="580446" y="1054211"/>
              <a:ext cx="540688"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522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92500" lnSpcReduction="10000"/>
          </a:bodyPr>
          <a:lstStyle/>
          <a:p>
            <a:pPr hangingPunct="0">
              <a:buFont typeface="Wingdings" panose="05000000000000000000" pitchFamily="2" charset="2"/>
              <a:buChar char="§"/>
            </a:pPr>
            <a:r>
              <a:rPr lang="en-US" sz="2400" dirty="0"/>
              <a:t>Background: </a:t>
            </a:r>
          </a:p>
          <a:p>
            <a:pPr lvl="1" hangingPunct="0">
              <a:lnSpc>
                <a:spcPct val="110000"/>
              </a:lnSpc>
              <a:buFont typeface="Courier New" panose="02070309020205020404" pitchFamily="49" charset="0"/>
              <a:buChar char="o"/>
            </a:pPr>
            <a:r>
              <a:rPr lang="en-US" sz="2000" dirty="0"/>
              <a:t>Schemes for Bi-directional deployment: </a:t>
            </a:r>
          </a:p>
          <a:p>
            <a:pPr lvl="2" hangingPunct="0">
              <a:lnSpc>
                <a:spcPct val="110000"/>
              </a:lnSpc>
              <a:buFont typeface="Courier New" panose="02070309020205020404" pitchFamily="49" charset="0"/>
              <a:buChar char="o"/>
            </a:pPr>
            <a:r>
              <a:rPr lang="en-US" sz="1600" dirty="0"/>
              <a:t>Two schemes are proposed to solve “RRH-site” coverage issue for bi-directional deployment</a:t>
            </a:r>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r>
              <a:rPr lang="en-US" sz="2400" dirty="0"/>
              <a:t>For Scenario-A Bi-directional RRH deployment:</a:t>
            </a:r>
          </a:p>
          <a:p>
            <a:pPr lvl="1" hangingPunct="0">
              <a:lnSpc>
                <a:spcPct val="110000"/>
              </a:lnSpc>
              <a:buFont typeface="Courier New" panose="02070309020205020404" pitchFamily="49" charset="0"/>
              <a:buChar char="o"/>
            </a:pPr>
            <a:r>
              <a:rPr lang="en-US" sz="2000" dirty="0">
                <a:solidFill>
                  <a:srgbClr val="FF0000"/>
                </a:solidFill>
              </a:rPr>
              <a:t>FFS the benefits with bi-directional deployment compared to </a:t>
            </a:r>
            <a:r>
              <a:rPr lang="en-US" sz="2000" dirty="0" err="1">
                <a:solidFill>
                  <a:srgbClr val="FF0000"/>
                </a:solidFill>
              </a:rPr>
              <a:t>uni</a:t>
            </a:r>
            <a:r>
              <a:rPr lang="en-US" sz="2000" dirty="0">
                <a:solidFill>
                  <a:srgbClr val="FF0000"/>
                </a:solidFill>
              </a:rPr>
              <a:t>-directional deployment;</a:t>
            </a:r>
          </a:p>
          <a:p>
            <a:pPr lvl="1" hangingPunct="0">
              <a:lnSpc>
                <a:spcPct val="110000"/>
              </a:lnSpc>
              <a:buFont typeface="Courier New" panose="02070309020205020404" pitchFamily="49" charset="0"/>
              <a:buChar char="o"/>
            </a:pPr>
            <a:r>
              <a:rPr lang="en-US" sz="2000" dirty="0">
                <a:solidFill>
                  <a:srgbClr val="FF0000"/>
                </a:solidFill>
              </a:rPr>
              <a:t>FFS the potential issue of coverage when close to RRH locations. </a:t>
            </a:r>
          </a:p>
          <a:p>
            <a:pPr lvl="1" hangingPunct="0">
              <a:lnSpc>
                <a:spcPct val="110000"/>
              </a:lnSpc>
              <a:buFont typeface="Courier New" panose="02070309020205020404" pitchFamily="49" charset="0"/>
              <a:buChar char="o"/>
            </a:pPr>
            <a:r>
              <a:rPr lang="en-US" sz="2000" dirty="0">
                <a:solidFill>
                  <a:srgbClr val="FF0000"/>
                </a:solidFill>
              </a:rPr>
              <a:t>Scheme-2 can be used as starting points for further analysis</a:t>
            </a:r>
          </a:p>
          <a:p>
            <a:pPr lvl="1" hangingPunct="0">
              <a:lnSpc>
                <a:spcPct val="110000"/>
              </a:lnSpc>
              <a:buFont typeface="Courier New" panose="02070309020205020404" pitchFamily="49" charset="0"/>
              <a:buChar char="o"/>
            </a:pPr>
            <a:endParaRPr lang="en-US" sz="1800" dirty="0"/>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7</a:t>
            </a:fld>
            <a:endParaRPr lang="en-US" dirty="0"/>
          </a:p>
        </p:txBody>
      </p:sp>
      <p:pic>
        <p:nvPicPr>
          <p:cNvPr id="27" name="Picture 26"/>
          <p:cNvPicPr>
            <a:picLocks noChangeAspect="1"/>
          </p:cNvPicPr>
          <p:nvPr/>
        </p:nvPicPr>
        <p:blipFill>
          <a:blip r:embed="rId3"/>
          <a:stretch>
            <a:fillRect/>
          </a:stretch>
        </p:blipFill>
        <p:spPr>
          <a:xfrm>
            <a:off x="1486157" y="2327072"/>
            <a:ext cx="4683794" cy="2092528"/>
          </a:xfrm>
          <a:prstGeom prst="rect">
            <a:avLst/>
          </a:prstGeom>
        </p:spPr>
      </p:pic>
      <p:pic>
        <p:nvPicPr>
          <p:cNvPr id="28" name="Picture 27"/>
          <p:cNvPicPr>
            <a:picLocks noChangeAspect="1"/>
          </p:cNvPicPr>
          <p:nvPr/>
        </p:nvPicPr>
        <p:blipFill>
          <a:blip r:embed="rId4"/>
          <a:stretch>
            <a:fillRect/>
          </a:stretch>
        </p:blipFill>
        <p:spPr>
          <a:xfrm>
            <a:off x="6630778" y="2327072"/>
            <a:ext cx="4651304" cy="2040231"/>
          </a:xfrm>
          <a:prstGeom prst="rect">
            <a:avLst/>
          </a:prstGeom>
        </p:spPr>
      </p:pic>
      <p:sp>
        <p:nvSpPr>
          <p:cNvPr id="29" name="Rectangle 28"/>
          <p:cNvSpPr/>
          <p:nvPr/>
        </p:nvSpPr>
        <p:spPr>
          <a:xfrm>
            <a:off x="2280002" y="4419600"/>
            <a:ext cx="2859629" cy="28123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Scheme-1: Connecting to 2nd-Nearest RRH</a:t>
            </a:r>
            <a:endParaRPr lang="en-US" sz="1200" dirty="0">
              <a:effectLst/>
              <a:ea typeface="MS Mincho"/>
            </a:endParaRPr>
          </a:p>
        </p:txBody>
      </p:sp>
      <p:sp>
        <p:nvSpPr>
          <p:cNvPr id="30" name="Rectangle 29"/>
          <p:cNvSpPr/>
          <p:nvPr/>
        </p:nvSpPr>
        <p:spPr>
          <a:xfrm>
            <a:off x="6802411" y="4419599"/>
            <a:ext cx="3960636"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Scheme-2: Connecting to Nearest RRH except Coverage Hole</a:t>
            </a:r>
            <a:endParaRPr lang="en-US" sz="1200" dirty="0">
              <a:effectLst/>
              <a:ea typeface="MS Mincho"/>
            </a:endParaRPr>
          </a:p>
        </p:txBody>
      </p:sp>
    </p:spTree>
    <p:extLst>
      <p:ext uri="{BB962C8B-B14F-4D97-AF65-F5344CB8AC3E}">
        <p14:creationId xmlns:p14="http://schemas.microsoft.com/office/powerpoint/2010/main" val="194771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Number of Beam for bi-directional RRH deployment, Scenario-A:</a:t>
            </a:r>
          </a:p>
          <a:p>
            <a:pPr lvl="1" hangingPunct="0">
              <a:lnSpc>
                <a:spcPct val="110000"/>
              </a:lnSpc>
              <a:buFont typeface="Courier New" panose="02070309020205020404" pitchFamily="49" charset="0"/>
              <a:buChar char="o"/>
            </a:pPr>
            <a:r>
              <a:rPr lang="en-US" sz="2000" dirty="0"/>
              <a:t>For scenario-A, bi-directional, RRH parameter: </a:t>
            </a:r>
          </a:p>
          <a:p>
            <a:pPr lvl="2" hangingPunct="0">
              <a:lnSpc>
                <a:spcPct val="110000"/>
              </a:lnSpc>
              <a:buFont typeface="Wingdings" panose="05000000000000000000" pitchFamily="2" charset="2"/>
              <a:buChar char="§"/>
            </a:pPr>
            <a:r>
              <a:rPr lang="en-US" sz="1600" dirty="0">
                <a:solidFill>
                  <a:srgbClr val="FF0000"/>
                </a:solidFill>
              </a:rPr>
              <a:t>1 beam per RRH panel, two panels in opposite directions</a:t>
            </a:r>
          </a:p>
          <a:p>
            <a:pPr lvl="2" hangingPunct="0">
              <a:lnSpc>
                <a:spcPct val="110000"/>
              </a:lnSpc>
              <a:buFont typeface="Wingdings" panose="05000000000000000000" pitchFamily="2" charset="2"/>
              <a:buChar char="§"/>
            </a:pPr>
            <a:r>
              <a:rPr lang="en-US" sz="1600" dirty="0">
                <a:solidFill>
                  <a:srgbClr val="FF0000"/>
                </a:solidFill>
              </a:rPr>
              <a:t>FFS one additional beam per RRH site needed to cover neighboring RRH site. </a:t>
            </a:r>
          </a:p>
          <a:p>
            <a:pPr lvl="1" hangingPunct="0">
              <a:lnSpc>
                <a:spcPct val="110000"/>
              </a:lnSpc>
              <a:buFont typeface="Courier New" panose="02070309020205020404" pitchFamily="49" charset="0"/>
              <a:buChar char="o"/>
            </a:pPr>
            <a:r>
              <a:rPr lang="en-US" sz="2000" dirty="0"/>
              <a:t>For scenario-A, bi-directional, UE parameter:</a:t>
            </a:r>
          </a:p>
          <a:p>
            <a:pPr lvl="2" hangingPunct="0">
              <a:lnSpc>
                <a:spcPct val="110000"/>
              </a:lnSpc>
              <a:buFont typeface="Wingdings" panose="05000000000000000000" pitchFamily="2" charset="2"/>
              <a:buChar char="§"/>
            </a:pPr>
            <a:r>
              <a:rPr lang="en-US" sz="1600" dirty="0"/>
              <a:t>1 beam per UE panel (i.e., 2 beam per UE)</a:t>
            </a:r>
          </a:p>
          <a:p>
            <a:pPr lvl="2" hangingPunct="0">
              <a:lnSpc>
                <a:spcPct val="110000"/>
              </a:lnSpc>
              <a:buFont typeface="Wingdings" panose="05000000000000000000" pitchFamily="2" charset="2"/>
              <a:buChar char="§"/>
            </a:pPr>
            <a:endParaRPr lang="en-US" sz="1600" dirty="0"/>
          </a:p>
          <a:p>
            <a:pPr hangingPunct="0">
              <a:buFont typeface="Wingdings" panose="05000000000000000000" pitchFamily="2" charset="2"/>
              <a:buChar char="§"/>
            </a:pPr>
            <a:r>
              <a:rPr lang="en-US" sz="2400" dirty="0"/>
              <a:t>Beam dwelling time for bi-directional RRH deployment, Scenario-A:</a:t>
            </a:r>
          </a:p>
          <a:p>
            <a:pPr lvl="1" hangingPunct="0">
              <a:lnSpc>
                <a:spcPct val="110000"/>
              </a:lnSpc>
              <a:buFont typeface="Courier New" panose="02070309020205020404" pitchFamily="49" charset="0"/>
              <a:buChar char="o"/>
            </a:pPr>
            <a:r>
              <a:rPr lang="en-US" sz="2000" dirty="0">
                <a:solidFill>
                  <a:srgbClr val="FF0000"/>
                </a:solidFill>
              </a:rPr>
              <a:t>FFS the beam dwelling time by assuming UE maximum speed of 350kmph.</a:t>
            </a:r>
            <a:endParaRPr lang="en-US" sz="1800"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8</a:t>
            </a:fld>
            <a:endParaRPr lang="en-US" dirty="0"/>
          </a:p>
        </p:txBody>
      </p:sp>
    </p:spTree>
    <p:extLst>
      <p:ext uri="{BB962C8B-B14F-4D97-AF65-F5344CB8AC3E}">
        <p14:creationId xmlns:p14="http://schemas.microsoft.com/office/powerpoint/2010/main" val="178067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a:t>
            </a:r>
            <a:r>
              <a:rPr lang="en-US" altLang="zh-CN" sz="4000" dirty="0" err="1"/>
              <a:t>Uni</a:t>
            </a:r>
            <a:r>
              <a:rPr lang="en-US" altLang="zh-CN" sz="4000" dirty="0"/>
              <a:t>-directional</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686730"/>
          </a:xfrm>
        </p:spPr>
        <p:txBody>
          <a:bodyPr>
            <a:normAutofit fontScale="70000" lnSpcReduction="20000"/>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Scenario-B</a:t>
            </a:r>
          </a:p>
          <a:p>
            <a:pPr lvl="1" hangingPunct="0">
              <a:lnSpc>
                <a:spcPct val="110000"/>
              </a:lnSpc>
              <a:buFont typeface="Courier New" panose="02070309020205020404" pitchFamily="49" charset="0"/>
              <a:buChar char="o"/>
            </a:pPr>
            <a:r>
              <a:rPr lang="en-US" dirty="0"/>
              <a:t>For scenario-B, </a:t>
            </a:r>
            <a:r>
              <a:rPr lang="en-US" dirty="0" err="1"/>
              <a:t>uni</a:t>
            </a:r>
            <a:r>
              <a:rPr lang="en-US" dirty="0"/>
              <a:t>-directional, RRH parameter:</a:t>
            </a:r>
          </a:p>
          <a:p>
            <a:pPr lvl="2" hangingPunct="0">
              <a:lnSpc>
                <a:spcPct val="110000"/>
              </a:lnSpc>
            </a:pPr>
            <a:r>
              <a:rPr lang="en-US" dirty="0"/>
              <a:t>Option-1: 1 beam per RRH panel </a:t>
            </a:r>
          </a:p>
          <a:p>
            <a:pPr lvl="2" hangingPunct="0">
              <a:lnSpc>
                <a:spcPct val="110000"/>
              </a:lnSpc>
            </a:pPr>
            <a:r>
              <a:rPr lang="en-US" dirty="0"/>
              <a:t>Option-2: 2 beam per RRH panel </a:t>
            </a:r>
          </a:p>
          <a:p>
            <a:pPr lvl="2" hangingPunct="0">
              <a:lnSpc>
                <a:spcPct val="110000"/>
              </a:lnSpc>
            </a:pPr>
            <a:r>
              <a:rPr lang="en-US" dirty="0"/>
              <a:t>Option-3: 3 beam per RRH panel </a:t>
            </a:r>
          </a:p>
          <a:p>
            <a:pPr lvl="2" hangingPunct="0">
              <a:lnSpc>
                <a:spcPct val="110000"/>
              </a:lnSpc>
            </a:pPr>
            <a:r>
              <a:rPr lang="en-US" dirty="0"/>
              <a:t>Option-4: 4 beam per RRH panel </a:t>
            </a:r>
          </a:p>
          <a:p>
            <a:pPr lvl="2" hangingPunct="0">
              <a:lnSpc>
                <a:spcPct val="110000"/>
              </a:lnSpc>
            </a:pPr>
            <a:r>
              <a:rPr lang="en-US" dirty="0">
                <a:solidFill>
                  <a:srgbClr val="FF0000"/>
                </a:solidFill>
              </a:rPr>
              <a:t>Note: uneven separation between beams can be considered</a:t>
            </a:r>
          </a:p>
          <a:p>
            <a:pPr lvl="1" hangingPunct="0">
              <a:lnSpc>
                <a:spcPct val="110000"/>
              </a:lnSpc>
              <a:buFont typeface="Courier New" panose="02070309020205020404" pitchFamily="49" charset="0"/>
              <a:buChar char="o"/>
            </a:pPr>
            <a:r>
              <a:rPr lang="pt-BR" dirty="0"/>
              <a:t>For scenario-B, uni-directional, UE parameter:</a:t>
            </a:r>
          </a:p>
          <a:p>
            <a:pPr lvl="2" hangingPunct="0">
              <a:lnSpc>
                <a:spcPct val="110000"/>
              </a:lnSpc>
            </a:pPr>
            <a:r>
              <a:rPr lang="en-US" dirty="0">
                <a:solidFill>
                  <a:srgbClr val="FF0000"/>
                </a:solidFill>
              </a:rPr>
              <a:t>Number of beam(s) per UE panel</a:t>
            </a:r>
          </a:p>
          <a:p>
            <a:pPr lvl="3" hangingPunct="0">
              <a:lnSpc>
                <a:spcPct val="110000"/>
              </a:lnSpc>
            </a:pPr>
            <a:r>
              <a:rPr lang="en-US" dirty="0">
                <a:solidFill>
                  <a:srgbClr val="FF0000"/>
                </a:solidFill>
              </a:rPr>
              <a:t>Option 1: 1 beam per UE panel </a:t>
            </a:r>
          </a:p>
          <a:p>
            <a:pPr lvl="3" hangingPunct="0">
              <a:lnSpc>
                <a:spcPct val="110000"/>
              </a:lnSpc>
            </a:pPr>
            <a:r>
              <a:rPr lang="en-US" dirty="0">
                <a:solidFill>
                  <a:srgbClr val="FF0000"/>
                </a:solidFill>
              </a:rPr>
              <a:t>Option 2: 2 beams per UE panel </a:t>
            </a:r>
          </a:p>
          <a:p>
            <a:pPr lvl="3" hangingPunct="0">
              <a:lnSpc>
                <a:spcPct val="110000"/>
              </a:lnSpc>
            </a:pPr>
            <a:r>
              <a:rPr lang="en-US" dirty="0">
                <a:solidFill>
                  <a:srgbClr val="00B050"/>
                </a:solidFill>
              </a:rPr>
              <a:t>Option 3: 7 beams per UE panel</a:t>
            </a:r>
          </a:p>
          <a:p>
            <a:pPr lvl="2" hangingPunct="0">
              <a:lnSpc>
                <a:spcPct val="110000"/>
              </a:lnSpc>
            </a:pPr>
            <a:r>
              <a:rPr lang="en-US" dirty="0">
                <a:solidFill>
                  <a:srgbClr val="FF0000"/>
                </a:solidFill>
              </a:rPr>
              <a:t>2 panels assumed to be implemented in the UE side; </a:t>
            </a:r>
          </a:p>
          <a:p>
            <a:pPr lvl="2" hangingPunct="0">
              <a:lnSpc>
                <a:spcPct val="110000"/>
              </a:lnSpc>
            </a:pPr>
            <a:r>
              <a:rPr lang="en-US" dirty="0">
                <a:solidFill>
                  <a:srgbClr val="FF0000"/>
                </a:solidFill>
              </a:rPr>
              <a:t>Only the one active panel per UE can be used for </a:t>
            </a:r>
            <a:r>
              <a:rPr lang="en-US" dirty="0" err="1">
                <a:solidFill>
                  <a:srgbClr val="FF0000"/>
                </a:solidFill>
              </a:rPr>
              <a:t>Tx</a:t>
            </a:r>
            <a:r>
              <a:rPr lang="en-US" dirty="0">
                <a:solidFill>
                  <a:srgbClr val="FF0000"/>
                </a:solidFill>
              </a:rPr>
              <a:t> and Rx; and </a:t>
            </a:r>
            <a:r>
              <a:rPr lang="en-US" dirty="0">
                <a:solidFill>
                  <a:srgbClr val="FF0000"/>
                </a:solidFill>
                <a:highlight>
                  <a:srgbClr val="FFFF00"/>
                </a:highlight>
              </a:rPr>
              <a:t>FFS whether another panel can be used for beam search </a:t>
            </a:r>
            <a:endParaRPr lang="en-US" sz="2400" dirty="0">
              <a:highlight>
                <a:srgbClr val="FFFF00"/>
              </a:highlight>
            </a:endParaRPr>
          </a:p>
          <a:p>
            <a:pPr hangingPunct="0">
              <a:buFont typeface="Wingdings" panose="05000000000000000000" pitchFamily="2" charset="2"/>
              <a:buChar char="§"/>
            </a:pPr>
            <a:r>
              <a:rPr lang="en-US" sz="2900" dirty="0"/>
              <a:t>RRH Beam switching point for </a:t>
            </a:r>
            <a:r>
              <a:rPr lang="en-US" sz="2900" dirty="0" err="1"/>
              <a:t>uni</a:t>
            </a:r>
            <a:r>
              <a:rPr lang="en-US" sz="2900" dirty="0"/>
              <a:t>-directional RRH deployment, Scenario-B</a:t>
            </a:r>
          </a:p>
          <a:p>
            <a:pPr lvl="1" hangingPunct="0">
              <a:lnSpc>
                <a:spcPct val="110000"/>
              </a:lnSpc>
              <a:buFont typeface="Courier New" panose="02070309020205020404" pitchFamily="49" charset="0"/>
              <a:buChar char="o"/>
            </a:pPr>
            <a:r>
              <a:rPr lang="en-US" sz="2000" dirty="0" err="1"/>
              <a:t>Ds_offset</a:t>
            </a:r>
            <a:r>
              <a:rPr lang="en-US" sz="2000" dirty="0"/>
              <a:t>: the relative offset distance of RRH switching point to the nearest RRH site location</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dirty="0" err="1"/>
              <a:t>Ds_offset</a:t>
            </a:r>
            <a:r>
              <a:rPr lang="en-US" sz="1800" dirty="0"/>
              <a:t> could be used to derive channel model for performance requirement. </a:t>
            </a:r>
            <a:endParaRPr lang="en-US" sz="2000" dirty="0"/>
          </a:p>
          <a:p>
            <a:pPr marL="228600" lvl="1" hangingPunct="0">
              <a:spcBef>
                <a:spcPts val="1000"/>
              </a:spcBef>
              <a:buFont typeface="Wingdings" panose="05000000000000000000" pitchFamily="2" charset="2"/>
              <a:buChar char="§"/>
            </a:pPr>
            <a:r>
              <a:rPr lang="en-US" sz="2900" dirty="0"/>
              <a:t>Beam dwelling time for </a:t>
            </a:r>
            <a:r>
              <a:rPr lang="en-US" altLang="zh-CN" sz="2900" dirty="0" err="1"/>
              <a:t>uni</a:t>
            </a:r>
            <a:r>
              <a:rPr lang="en-US" sz="2900" dirty="0"/>
              <a:t>-directional RRH deployment, Scenario-</a:t>
            </a:r>
            <a:r>
              <a:rPr lang="en-US" altLang="zh-CN" sz="2900" dirty="0"/>
              <a:t>B</a:t>
            </a:r>
            <a:r>
              <a:rPr lang="en-US" sz="2900" dirty="0"/>
              <a:t>:</a:t>
            </a:r>
          </a:p>
          <a:p>
            <a:pPr lvl="1" hangingPunct="0">
              <a:lnSpc>
                <a:spcPct val="110000"/>
              </a:lnSpc>
              <a:buFont typeface="Courier New" panose="02070309020205020404" pitchFamily="49" charset="0"/>
              <a:buChar char="o"/>
            </a:pPr>
            <a:r>
              <a:rPr lang="en-US" sz="20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9</a:t>
            </a:fld>
            <a:endParaRPr lang="en-US" dirty="0"/>
          </a:p>
        </p:txBody>
      </p:sp>
    </p:spTree>
    <p:extLst>
      <p:ext uri="{BB962C8B-B14F-4D97-AF65-F5344CB8AC3E}">
        <p14:creationId xmlns:p14="http://schemas.microsoft.com/office/powerpoint/2010/main" val="2189064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10409</TotalTime>
  <Words>1874</Words>
  <Application>Microsoft Office PowerPoint</Application>
  <PresentationFormat>Widescreen</PresentationFormat>
  <Paragraphs>244</Paragraphs>
  <Slides>15</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Courier New</vt:lpstr>
      <vt:lpstr>Times New Roman</vt:lpstr>
      <vt:lpstr>Wingdings</vt:lpstr>
      <vt:lpstr>Office Theme</vt:lpstr>
      <vt:lpstr>WF on FR2 HST  Deployment Scenario Analysis</vt:lpstr>
      <vt:lpstr>Way Forward – General Assumption (1/2)</vt:lpstr>
      <vt:lpstr>Way Forward – General Assumption (2/2)</vt:lpstr>
      <vt:lpstr>Way Forward – Scenario-A, Uni-directional (1/3)</vt:lpstr>
      <vt:lpstr>Way Forward – Scenario-A, Uni-directional (2/3)</vt:lpstr>
      <vt:lpstr>Way Forward – Scenario-A, Uni-directional  (3/3)</vt:lpstr>
      <vt:lpstr>Way Forward – Scenario-A, Bi-directional (1/2)</vt:lpstr>
      <vt:lpstr>Way Forward – Scenario-A, Bi-directional (2/2)</vt:lpstr>
      <vt:lpstr>Way Forward – Scenario-B, Uni-directional</vt:lpstr>
      <vt:lpstr>Way Forward – Scenario-B, Bi-directional</vt:lpstr>
      <vt:lpstr>Way Forward – Necessity of Signaling</vt:lpstr>
      <vt:lpstr>Way Forward – Others (1/2)</vt:lpstr>
      <vt:lpstr>Way Forward – Others (2/2)</vt:lpstr>
      <vt:lpstr>Contributions List in RAN4#98-e</vt:lpstr>
      <vt:lpstr>Reference</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He (Jackson) Wang</dc:creator>
  <cp:keywords>CTPClassification=CTP_NT</cp:keywords>
  <cp:lastModifiedBy>Chu-Hsiang Huang</cp:lastModifiedBy>
  <cp:revision>426</cp:revision>
  <dcterms:created xsi:type="dcterms:W3CDTF">2017-01-18T06:26:21Z</dcterms:created>
  <dcterms:modified xsi:type="dcterms:W3CDTF">2021-04-16T21:33:04Z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f305e1f4-9658-4b8f-877d-c25255ac1f41</vt:lpwstr>
  </property>
  <property fmtid="{D5CDD505-2E9C-101B-9397-08002B2CF9AE}" pid="4" name="CTP_TimeStamp">
    <vt:lpwstr>2019-11-21 00:56:18Z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NSCPROP_SA">
    <vt:lpwstr>C:\Users\h0809.wang\AppData\Local\Packages\Microsoft.MicrosoftEdge_8wekyb3d8bbwe\TempState\Downloads\Draft_R4-20xxxxx_WF on R15 UL MIMO PC_v1 (1).pptx</vt:lpwstr>
  </property>
</Properties>
</file>