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comments/comment4.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5.xml" ContentType="application/vnd.openxmlformats-officedocument.presentationml.comments+xml"/>
  <Override PartName="/ppt/notesSlides/notesSlide13.xml" ContentType="application/vnd.openxmlformats-officedocument.presentationml.notesSlide+xml"/>
  <Override PartName="/ppt/comments/comment6.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4" r:id="rId3"/>
    <p:sldId id="279" r:id="rId4"/>
    <p:sldId id="280" r:id="rId5"/>
    <p:sldId id="281" r:id="rId6"/>
    <p:sldId id="283" r:id="rId7"/>
    <p:sldId id="282" r:id="rId8"/>
    <p:sldId id="284" r:id="rId9"/>
    <p:sldId id="285" r:id="rId10"/>
    <p:sldId id="286" r:id="rId11"/>
    <p:sldId id="287" r:id="rId12"/>
    <p:sldId id="288" r:id="rId13"/>
    <p:sldId id="289" r:id="rId14"/>
    <p:sldId id="278"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4" clrIdx="1">
    <p:extLst>
      <p:ext uri="{19B8F6BF-5375-455C-9EA6-DF929625EA0E}">
        <p15:presenceInfo xmlns:p15="http://schemas.microsoft.com/office/powerpoint/2012/main" userId="Int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E67AF6-8B6E-4DBB-883E-C40467A67CED}" v="16" dt="2021-04-16T18:32:49.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98" d="100"/>
          <a:sy n="98" d="100"/>
        </p:scale>
        <p:origin x="90" y="258"/>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lotin, Ilya" userId="5475c1b4-0783-492b-a827-ddfde03819be" providerId="ADAL" clId="{8BE67AF6-8B6E-4DBB-883E-C40467A67CED}"/>
    <pc:docChg chg="custSel modSld">
      <pc:chgData name="Bolotin, Ilya" userId="5475c1b4-0783-492b-a827-ddfde03819be" providerId="ADAL" clId="{8BE67AF6-8B6E-4DBB-883E-C40467A67CED}" dt="2021-04-16T18:32:49.136" v="22"/>
      <pc:docMkLst>
        <pc:docMk/>
      </pc:docMkLst>
      <pc:sldChg chg="modSp mod addCm modCm">
        <pc:chgData name="Bolotin, Ilya" userId="5475c1b4-0783-492b-a827-ddfde03819be" providerId="ADAL" clId="{8BE67AF6-8B6E-4DBB-883E-C40467A67CED}" dt="2021-04-16T18:14:01.881" v="14"/>
        <pc:sldMkLst>
          <pc:docMk/>
          <pc:sldMk cId="3840775644" sldId="280"/>
        </pc:sldMkLst>
        <pc:spChg chg="mod">
          <ac:chgData name="Bolotin, Ilya" userId="5475c1b4-0783-492b-a827-ddfde03819be" providerId="ADAL" clId="{8BE67AF6-8B6E-4DBB-883E-C40467A67CED}" dt="2021-04-16T17:49:50.946" v="1" actId="13926"/>
          <ac:spMkLst>
            <pc:docMk/>
            <pc:sldMk cId="3840775644" sldId="280"/>
            <ac:spMk id="4" creationId="{00000000-0000-0000-0000-000000000000}"/>
          </ac:spMkLst>
        </pc:spChg>
      </pc:sldChg>
      <pc:sldChg chg="modSp mod addCm modCm">
        <pc:chgData name="Bolotin, Ilya" userId="5475c1b4-0783-492b-a827-ddfde03819be" providerId="ADAL" clId="{8BE67AF6-8B6E-4DBB-883E-C40467A67CED}" dt="2021-04-16T18:14:10.230" v="15" actId="13926"/>
        <pc:sldMkLst>
          <pc:docMk/>
          <pc:sldMk cId="2189064068" sldId="285"/>
        </pc:sldMkLst>
        <pc:spChg chg="mod">
          <ac:chgData name="Bolotin, Ilya" userId="5475c1b4-0783-492b-a827-ddfde03819be" providerId="ADAL" clId="{8BE67AF6-8B6E-4DBB-883E-C40467A67CED}" dt="2021-04-16T18:14:10.230" v="15" actId="13926"/>
          <ac:spMkLst>
            <pc:docMk/>
            <pc:sldMk cId="2189064068" sldId="285"/>
            <ac:spMk id="4" creationId="{00000000-0000-0000-0000-000000000000}"/>
          </ac:spMkLst>
        </pc:spChg>
      </pc:sldChg>
      <pc:sldChg chg="addCm delCm modCm">
        <pc:chgData name="Bolotin, Ilya" userId="5475c1b4-0783-492b-a827-ddfde03819be" providerId="ADAL" clId="{8BE67AF6-8B6E-4DBB-883E-C40467A67CED}" dt="2021-04-16T18:32:49.136" v="22"/>
        <pc:sldMkLst>
          <pc:docMk/>
          <pc:sldMk cId="2758970796" sldId="28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2.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000" dirty="0">
                <a:solidFill>
                  <a:srgbClr val="FF0000"/>
                </a:solidFill>
                <a:highlight>
                  <a:srgbClr val="FFFF00"/>
                </a:highlight>
              </a:rPr>
              <a:t>FFS the benefits with bi-directional deployment compared to </a:t>
            </a:r>
            <a:r>
              <a:rPr lang="en-US" sz="2000" dirty="0" err="1">
                <a:solidFill>
                  <a:srgbClr val="FF0000"/>
                </a:solidFill>
                <a:highlight>
                  <a:srgbClr val="FFFF00"/>
                </a:highlight>
              </a:rPr>
              <a:t>uni</a:t>
            </a:r>
            <a:r>
              <a:rPr lang="en-US" sz="2000" dirty="0">
                <a:solidFill>
                  <a:srgbClr val="FF0000"/>
                </a:solidFill>
                <a:highlight>
                  <a:srgbClr val="FFFF00"/>
                </a:highlight>
              </a:rPr>
              <a:t>-directional deployment</a:t>
            </a:r>
            <a:endParaRPr lang="en-US" sz="2000" dirty="0">
              <a:highlight>
                <a:srgbClr val="FFFF00"/>
              </a:highlight>
            </a:endParaRPr>
          </a:p>
          <a:p>
            <a:pPr hangingPunct="0">
              <a:buFont typeface="Wingdings" panose="05000000000000000000" pitchFamily="2" charset="2"/>
              <a:buChar char="§"/>
            </a:pPr>
            <a:r>
              <a:rPr lang="en-US" sz="2000" dirty="0"/>
              <a:t>Schemes for Bi-directional deployment: </a:t>
            </a:r>
          </a:p>
          <a:p>
            <a:pPr lvl="1" hangingPunct="0">
              <a:lnSpc>
                <a:spcPct val="110000"/>
              </a:lnSpc>
              <a:buFont typeface="Courier New" panose="02070309020205020404" pitchFamily="49" charset="0"/>
              <a:buChar char="o"/>
            </a:pPr>
            <a:r>
              <a:rPr lang="en-US" sz="1600" dirty="0"/>
              <a:t>FFS how to solve coverage issue around RRH-site for bi-directional Scenario-B. </a:t>
            </a:r>
          </a:p>
          <a:p>
            <a:pPr hangingPunct="0">
              <a:buFont typeface="Wingdings" panose="05000000000000000000" pitchFamily="2" charset="2"/>
              <a:buChar char="§"/>
            </a:pPr>
            <a:r>
              <a:rPr lang="en-US" sz="2000" dirty="0"/>
              <a:t>Number of Beam for bi-directional RRH deployment, Scenario-B</a:t>
            </a:r>
          </a:p>
          <a:p>
            <a:pPr lvl="1" hangingPunct="0">
              <a:lnSpc>
                <a:spcPct val="110000"/>
              </a:lnSpc>
              <a:buFont typeface="Courier New" panose="02070309020205020404" pitchFamily="49" charset="0"/>
              <a:buChar char="o"/>
            </a:pPr>
            <a:r>
              <a:rPr lang="en-US" sz="1600" dirty="0"/>
              <a:t>For scenario-B, bi-directional, RRH parameter:</a:t>
            </a:r>
          </a:p>
          <a:p>
            <a:pPr lvl="2" hangingPunct="0">
              <a:lnSpc>
                <a:spcPct val="110000"/>
              </a:lnSpc>
            </a:pPr>
            <a:r>
              <a:rPr lang="en-US" sz="1400" dirty="0"/>
              <a:t>Option-1: 1 beam per RRH panel </a:t>
            </a:r>
          </a:p>
          <a:p>
            <a:pPr lvl="2" hangingPunct="0">
              <a:lnSpc>
                <a:spcPct val="110000"/>
              </a:lnSpc>
            </a:pPr>
            <a:r>
              <a:rPr lang="en-US" sz="1400" dirty="0"/>
              <a:t>Option-2: 2 beam per RRH panel </a:t>
            </a:r>
          </a:p>
          <a:p>
            <a:pPr lvl="2" hangingPunct="0">
              <a:lnSpc>
                <a:spcPct val="110000"/>
              </a:lnSpc>
            </a:pPr>
            <a:r>
              <a:rPr lang="en-US" sz="1400" dirty="0"/>
              <a:t>Option-3: 3 beam per RRH panel </a:t>
            </a:r>
          </a:p>
          <a:p>
            <a:pPr lvl="2" hangingPunct="0">
              <a:lnSpc>
                <a:spcPct val="110000"/>
              </a:lnSpc>
            </a:pPr>
            <a:r>
              <a:rPr lang="en-US" sz="1400" dirty="0"/>
              <a:t>Option-4: 4 beam per RRH panel </a:t>
            </a:r>
          </a:p>
          <a:p>
            <a:pPr lvl="2" hangingPunct="0">
              <a:lnSpc>
                <a:spcPct val="110000"/>
              </a:lnSpc>
            </a:pPr>
            <a:r>
              <a:rPr lang="en-US" sz="1400"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sz="1600" dirty="0"/>
              <a:t>For scenario-B, uni-directional, UE parameter:</a:t>
            </a:r>
          </a:p>
          <a:p>
            <a:pPr lvl="2" hangingPunct="0">
              <a:lnSpc>
                <a:spcPct val="110000"/>
              </a:lnSpc>
            </a:pPr>
            <a:r>
              <a:rPr lang="en-US" sz="1400" dirty="0">
                <a:solidFill>
                  <a:srgbClr val="FF0000"/>
                </a:solidFill>
              </a:rPr>
              <a:t>Number of beam(s) per UE panel</a:t>
            </a:r>
          </a:p>
          <a:p>
            <a:pPr lvl="3" hangingPunct="0">
              <a:lnSpc>
                <a:spcPct val="110000"/>
              </a:lnSpc>
            </a:pPr>
            <a:r>
              <a:rPr lang="en-US" sz="1200" dirty="0">
                <a:solidFill>
                  <a:srgbClr val="FF0000"/>
                </a:solidFill>
              </a:rPr>
              <a:t>Option 1: 1 beam per UE panel </a:t>
            </a:r>
          </a:p>
          <a:p>
            <a:pPr lvl="3" hangingPunct="0">
              <a:lnSpc>
                <a:spcPct val="110000"/>
              </a:lnSpc>
            </a:pPr>
            <a:r>
              <a:rPr lang="en-US" sz="1200" dirty="0">
                <a:solidFill>
                  <a:srgbClr val="FF0000"/>
                </a:solidFill>
              </a:rPr>
              <a:t>Option 2: 2 beams per UE panel </a:t>
            </a:r>
          </a:p>
          <a:p>
            <a:pPr lvl="2" hangingPunct="0">
              <a:lnSpc>
                <a:spcPct val="110000"/>
              </a:lnSpc>
            </a:pPr>
            <a:r>
              <a:rPr lang="en-US" sz="1400" dirty="0">
                <a:solidFill>
                  <a:srgbClr val="FF0000"/>
                </a:solidFill>
              </a:rPr>
              <a:t>2 panels assumed to be implemented in the UE side; </a:t>
            </a:r>
          </a:p>
          <a:p>
            <a:pPr lvl="2" hangingPunct="0">
              <a:lnSpc>
                <a:spcPct val="110000"/>
              </a:lnSpc>
            </a:pPr>
            <a:r>
              <a:rPr lang="en-US" sz="1400" dirty="0">
                <a:solidFill>
                  <a:srgbClr val="FF0000"/>
                </a:solidFill>
              </a:rPr>
              <a:t>Only the one active panel per UE can be used for </a:t>
            </a:r>
            <a:r>
              <a:rPr lang="en-US" sz="1400" dirty="0" err="1">
                <a:solidFill>
                  <a:srgbClr val="FF0000"/>
                </a:solidFill>
              </a:rPr>
              <a:t>Tx</a:t>
            </a:r>
            <a:r>
              <a:rPr lang="en-US" sz="1400" dirty="0">
                <a:solidFill>
                  <a:srgbClr val="FF0000"/>
                </a:solidFill>
              </a:rPr>
              <a:t> and Rx; and FFS whether another panel can be used for beam search </a:t>
            </a:r>
            <a:endParaRPr lang="en-US" sz="1600" dirty="0"/>
          </a:p>
          <a:p>
            <a:pPr marL="228600" lvl="1" hangingPunct="0">
              <a:spcBef>
                <a:spcPts val="1000"/>
              </a:spcBef>
              <a:buFont typeface="Wingdings" panose="05000000000000000000" pitchFamily="2" charset="2"/>
              <a:buChar char="§"/>
            </a:pPr>
            <a:r>
              <a:rPr lang="en-US" sz="2000" dirty="0"/>
              <a:t>Beam dwelling time for </a:t>
            </a:r>
            <a:r>
              <a:rPr lang="en-US" altLang="zh-CN" sz="2000" dirty="0"/>
              <a:t>bi</a:t>
            </a:r>
            <a:r>
              <a:rPr lang="en-US" sz="2000" dirty="0"/>
              <a:t>-directional RRH deployment, Scenario-</a:t>
            </a:r>
            <a:r>
              <a:rPr lang="en-US" altLang="zh-CN" sz="2000" dirty="0"/>
              <a:t>B</a:t>
            </a:r>
            <a:r>
              <a:rPr lang="en-US" sz="2000" dirty="0"/>
              <a:t>:</a:t>
            </a:r>
          </a:p>
          <a:p>
            <a:pPr lvl="1" hangingPunct="0">
              <a:lnSpc>
                <a:spcPct val="110000"/>
              </a:lnSpc>
              <a:buFont typeface="Courier New" panose="02070309020205020404" pitchFamily="49" charset="0"/>
              <a:buChar char="o"/>
            </a:pPr>
            <a:r>
              <a:rPr lang="en-US" sz="14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dirty="0">
                <a:solidFill>
                  <a:srgbClr val="FF0000"/>
                </a:solidFill>
              </a:rPr>
              <a:t>FFS UE capability signaling to support </a:t>
            </a:r>
            <a:r>
              <a:rPr lang="en-US" dirty="0" err="1">
                <a:solidFill>
                  <a:srgbClr val="FF0000"/>
                </a:solidFill>
              </a:rPr>
              <a:t>uni</a:t>
            </a:r>
            <a:r>
              <a:rPr lang="en-US" dirty="0">
                <a:solidFill>
                  <a:srgbClr val="FF000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assistant UE RRM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to consider 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considered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8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en-US" sz="2000" dirty="0"/>
              <a:t>Only DPS transmission mode considered for FR2 HST</a:t>
            </a:r>
          </a:p>
          <a:p>
            <a:pPr lvl="2" hangingPunct="0">
              <a:lnSpc>
                <a:spcPct val="110000"/>
              </a:lnSpc>
            </a:pPr>
            <a:r>
              <a:rPr lang="en-US" sz="1800" dirty="0"/>
              <a:t>Joint Transmission (full SFN) is precluded. </a:t>
            </a:r>
          </a:p>
          <a:p>
            <a:pPr hangingPunct="0"/>
            <a:endParaRPr lang="en-US" dirty="0"/>
          </a:p>
          <a:p>
            <a:pPr hangingPunct="0">
              <a:buFont typeface="Wingdings" panose="05000000000000000000" pitchFamily="2" charset="2"/>
              <a:buChar char="§"/>
            </a:pPr>
            <a:r>
              <a:rPr lang="en-GB" dirty="0">
                <a:solidFill>
                  <a:srgbClr val="FF0000"/>
                </a:solidFill>
              </a:rPr>
              <a:t>RRH/UE </a:t>
            </a:r>
            <a:r>
              <a:rPr lang="en-GB" dirty="0" err="1">
                <a:solidFill>
                  <a:srgbClr val="FF0000"/>
                </a:solidFill>
              </a:rPr>
              <a:t>boresight</a:t>
            </a:r>
            <a:r>
              <a:rPr lang="en-GB" dirty="0">
                <a:solidFill>
                  <a:srgbClr val="FF0000"/>
                </a:solidFill>
              </a:rPr>
              <a:t> direction of Antenna Panel and beam direction</a:t>
            </a:r>
            <a:endParaRPr lang="en-US" dirty="0">
              <a:solidFill>
                <a:srgbClr val="FF0000"/>
              </a:solidFill>
            </a:endParaRPr>
          </a:p>
          <a:p>
            <a:pPr lvl="1" hangingPunct="0">
              <a:lnSpc>
                <a:spcPct val="110000"/>
              </a:lnSpc>
              <a:buFont typeface="Courier New" panose="02070309020205020404" pitchFamily="49" charset="0"/>
              <a:buChar char="o"/>
            </a:pPr>
            <a:r>
              <a:rPr lang="en-US" dirty="0">
                <a:solidFill>
                  <a:srgbClr val="FF0000"/>
                </a:solidFill>
              </a:rPr>
              <a:t>RAN4 may not need to specify RRH/UE </a:t>
            </a:r>
            <a:r>
              <a:rPr lang="en-US" dirty="0" err="1">
                <a:solidFill>
                  <a:srgbClr val="FF0000"/>
                </a:solidFill>
              </a:rPr>
              <a:t>boresight</a:t>
            </a:r>
            <a:r>
              <a:rPr lang="en-US" dirty="0">
                <a:solidFill>
                  <a:srgbClr val="FF0000"/>
                </a:solidFill>
              </a:rPr>
              <a:t> direction of antenna panel and beam direction for deployment scenario study, but left for companies’ choice:</a:t>
            </a:r>
          </a:p>
          <a:p>
            <a:pPr lvl="2" hangingPunct="0">
              <a:lnSpc>
                <a:spcPct val="110000"/>
              </a:lnSpc>
            </a:pPr>
            <a:r>
              <a:rPr lang="en-US" dirty="0">
                <a:solidFill>
                  <a:srgbClr val="FF0000"/>
                </a:solidFill>
              </a:rPr>
              <a:t>RRH/UE </a:t>
            </a:r>
            <a:r>
              <a:rPr lang="en-US" dirty="0" err="1">
                <a:solidFill>
                  <a:srgbClr val="FF0000"/>
                </a:solidFill>
              </a:rPr>
              <a:t>boresight</a:t>
            </a:r>
            <a:r>
              <a:rPr lang="en-US" dirty="0">
                <a:solidFill>
                  <a:srgbClr val="FF0000"/>
                </a:solidFill>
              </a:rPr>
              <a:t> direction of antenna panel and beam direction information can be provided by individual company to accompany their deployment scenario analysis result, which can be captured in TR. </a:t>
            </a:r>
          </a:p>
          <a:p>
            <a:pPr hangingPunct="0"/>
            <a:endParaRPr lang="en-US" dirty="0"/>
          </a:p>
          <a:p>
            <a:pPr lvl="1">
              <a:lnSpc>
                <a:spcPct val="120000"/>
              </a:lnSpc>
            </a:pPr>
            <a:endParaRPr lang="en-US" altLang="zh-CN"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t>
            </a:r>
            <a:r>
              <a:rPr lang="en-GB" sz="1600" dirty="0">
                <a:highlight>
                  <a:srgbClr val="FFFF00"/>
                </a:highlight>
                <a:latin typeface="Times New Roman" panose="02020603050405020304" pitchFamily="18" charset="0"/>
                <a:ea typeface="等线" panose="02010600030101010101" pitchFamily="2" charset="-122"/>
              </a:rPr>
              <a:t>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RRH switching point is where the SNR from the target RRH (currently closest RRH) beam exceeds the SNR from the source RRH beam, illustrated in below figure.</a:t>
            </a:r>
          </a:p>
          <a:p>
            <a:pPr lvl="1" hangingPunct="0">
              <a:lnSpc>
                <a:spcPct val="110000"/>
              </a:lnSpc>
              <a:buFont typeface="Courier New" panose="02070309020205020404" pitchFamily="49" charset="0"/>
              <a:buChar char="o"/>
            </a:pPr>
            <a:r>
              <a:rPr lang="en-US" sz="2000" dirty="0" err="1">
                <a:solidFill>
                  <a:srgbClr val="FF0000"/>
                </a:solidFill>
              </a:rPr>
              <a:t>Ds_offset</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err="1"/>
              <a:t>Ds_offset</a:t>
            </a:r>
            <a:r>
              <a:rPr lang="en-US" sz="1800"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6213" y="4160313"/>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 leads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Schemes for Bi-directional deployment: </a:t>
            </a:r>
          </a:p>
          <a:p>
            <a:pPr lvl="2" hangingPunct="0">
              <a:lnSpc>
                <a:spcPct val="110000"/>
              </a:lnSpc>
              <a:buFont typeface="Courier New" panose="02070309020205020404" pitchFamily="49" charset="0"/>
              <a:buChar char="o"/>
            </a:pPr>
            <a:r>
              <a:rPr lang="en-US" sz="1600"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dirty="0">
                <a:solidFill>
                  <a:srgbClr val="FF0000"/>
                </a:solidFill>
              </a:rPr>
              <a:t>FFS the benefits with bi-directional deployment compared to </a:t>
            </a:r>
            <a:r>
              <a:rPr lang="en-US" sz="2000" dirty="0" err="1">
                <a:solidFill>
                  <a:srgbClr val="FF0000"/>
                </a:solidFill>
              </a:rPr>
              <a:t>uni</a:t>
            </a:r>
            <a:r>
              <a:rPr lang="en-US" sz="2000"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700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a:t>
            </a:r>
            <a:r>
              <a:rPr lang="en-US" dirty="0" err="1">
                <a:solidFill>
                  <a:srgbClr val="FF0000"/>
                </a:solidFill>
              </a:rPr>
              <a:t>Tx</a:t>
            </a:r>
            <a:r>
              <a:rPr lang="en-US" dirty="0">
                <a:solidFill>
                  <a:srgbClr val="FF0000"/>
                </a:solidFill>
              </a:rPr>
              <a:t> and Rx; and </a:t>
            </a:r>
            <a:r>
              <a:rPr lang="en-US" dirty="0">
                <a:solidFill>
                  <a:srgbClr val="FF0000"/>
                </a:solidFill>
                <a:highlight>
                  <a:srgbClr val="FFFF00"/>
                </a:highlight>
              </a:rPr>
              <a:t>FFS whether another panel can be used for beam search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dirty="0"/>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endParaRPr lang="en-US" sz="2000" dirty="0"/>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10332</TotalTime>
  <Words>1855</Words>
  <Application>Microsoft Office PowerPoint</Application>
  <PresentationFormat>Widescreen</PresentationFormat>
  <Paragraphs>242</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Intel</cp:lastModifiedBy>
  <cp:revision>425</cp:revision>
  <dcterms:created xsi:type="dcterms:W3CDTF">2017-01-18T06:26:21Z</dcterms:created>
  <dcterms:modified xsi:type="dcterms:W3CDTF">2021-04-16T18:32:53Z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ies>
</file>