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2.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3.xml" ContentType="application/vnd.openxmlformats-officedocument.presentationml.comment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4" r:id="rId3"/>
    <p:sldId id="279" r:id="rId4"/>
    <p:sldId id="280" r:id="rId5"/>
    <p:sldId id="281" r:id="rId6"/>
    <p:sldId id="283" r:id="rId7"/>
    <p:sldId id="282" r:id="rId8"/>
    <p:sldId id="284" r:id="rId9"/>
    <p:sldId id="285" r:id="rId10"/>
    <p:sldId id="286" r:id="rId11"/>
    <p:sldId id="287" r:id="rId12"/>
    <p:sldId id="288" r:id="rId13"/>
    <p:sldId id="289" r:id="rId14"/>
    <p:sldId id="278"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2" autoAdjust="0"/>
    <p:restoredTop sz="95394" autoAdjust="0"/>
  </p:normalViewPr>
  <p:slideViewPr>
    <p:cSldViewPr snapToGrid="0">
      <p:cViewPr varScale="1">
        <p:scale>
          <a:sx n="93" d="100"/>
          <a:sy n="93" d="100"/>
        </p:scale>
        <p:origin x="114" y="462"/>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7061" y="1430"/>
    <p:text>We haven't seen this. The neighbour cell coverage is good for all of the H0 distance in our modelling. So we do not think that the WF should state that there is such a lack of coverage</p:text>
    <p:extLst>
      <p:ext uri="{C676402C-5697-4E1C-873F-D02D1690AC5C}">
        <p15:threadingInfo xmlns:p15="http://schemas.microsoft.com/office/powerpoint/2012/main" timeZoneBias="-120"/>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2021-04-16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2021-04-16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2021-04-16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2021-04-16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2021-04-16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2021-04-16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2021-04-16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2021-04-16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2021-04-16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2021-04-16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2021-04-16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2021-04-16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1.xml"/><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Bi-directional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000" dirty="0">
                <a:solidFill>
                  <a:srgbClr val="FF0000"/>
                </a:solidFill>
                <a:highlight>
                  <a:srgbClr val="FFFF00"/>
                </a:highlight>
              </a:rPr>
              <a:t>FFS the benefits with bi-directional deployment compared to </a:t>
            </a:r>
            <a:r>
              <a:rPr lang="en-US" sz="2000" dirty="0" err="1">
                <a:solidFill>
                  <a:srgbClr val="FF0000"/>
                </a:solidFill>
                <a:highlight>
                  <a:srgbClr val="FFFF00"/>
                </a:highlight>
              </a:rPr>
              <a:t>uni</a:t>
            </a:r>
            <a:r>
              <a:rPr lang="en-US" sz="2000" dirty="0">
                <a:solidFill>
                  <a:srgbClr val="FF0000"/>
                </a:solidFill>
                <a:highlight>
                  <a:srgbClr val="FFFF00"/>
                </a:highlight>
              </a:rPr>
              <a:t>-directional deployment</a:t>
            </a:r>
            <a:endParaRPr lang="en-US" sz="2000" dirty="0">
              <a:highlight>
                <a:srgbClr val="FFFF00"/>
              </a:highlight>
            </a:endParaRPr>
          </a:p>
          <a:p>
            <a:pPr hangingPunct="0">
              <a:buFont typeface="Wingdings" panose="05000000000000000000" pitchFamily="2" charset="2"/>
              <a:buChar char="§"/>
            </a:pPr>
            <a:r>
              <a:rPr lang="en-US" sz="2000" dirty="0"/>
              <a:t>Schemes for Bi-directional deployment: </a:t>
            </a:r>
          </a:p>
          <a:p>
            <a:pPr lvl="1" hangingPunct="0">
              <a:lnSpc>
                <a:spcPct val="110000"/>
              </a:lnSpc>
              <a:buFont typeface="Courier New" panose="02070309020205020404" pitchFamily="49" charset="0"/>
              <a:buChar char="o"/>
            </a:pPr>
            <a:r>
              <a:rPr lang="en-US" sz="1600" dirty="0"/>
              <a:t>FFS how to solve coverage issue around RRH-site for bi-directional Scenario-B. </a:t>
            </a:r>
          </a:p>
          <a:p>
            <a:pPr hangingPunct="0">
              <a:buFont typeface="Wingdings" panose="05000000000000000000" pitchFamily="2" charset="2"/>
              <a:buChar char="§"/>
            </a:pPr>
            <a:r>
              <a:rPr lang="en-US" sz="2000" dirty="0"/>
              <a:t>Number of Beam for bi-directional RRH deployment, Scenario-B</a:t>
            </a:r>
          </a:p>
          <a:p>
            <a:pPr lvl="1" hangingPunct="0">
              <a:lnSpc>
                <a:spcPct val="110000"/>
              </a:lnSpc>
              <a:buFont typeface="Courier New" panose="02070309020205020404" pitchFamily="49" charset="0"/>
              <a:buChar char="o"/>
            </a:pPr>
            <a:r>
              <a:rPr lang="en-US" sz="1600" dirty="0"/>
              <a:t>For scenario-B, bi-directional, RRH parameter:</a:t>
            </a:r>
          </a:p>
          <a:p>
            <a:pPr lvl="2" hangingPunct="0">
              <a:lnSpc>
                <a:spcPct val="110000"/>
              </a:lnSpc>
            </a:pPr>
            <a:r>
              <a:rPr lang="en-US" sz="1400" dirty="0"/>
              <a:t>Option-1: 1 beam per RRH panel </a:t>
            </a:r>
          </a:p>
          <a:p>
            <a:pPr lvl="2" hangingPunct="0">
              <a:lnSpc>
                <a:spcPct val="110000"/>
              </a:lnSpc>
            </a:pPr>
            <a:r>
              <a:rPr lang="en-US" sz="1400" dirty="0"/>
              <a:t>Option-2: 2 beam per RRH panel </a:t>
            </a:r>
          </a:p>
          <a:p>
            <a:pPr lvl="2" hangingPunct="0">
              <a:lnSpc>
                <a:spcPct val="110000"/>
              </a:lnSpc>
            </a:pPr>
            <a:r>
              <a:rPr lang="en-US" sz="1400" dirty="0"/>
              <a:t>Option-3: 3 beam per RRH panel </a:t>
            </a:r>
          </a:p>
          <a:p>
            <a:pPr lvl="2" hangingPunct="0">
              <a:lnSpc>
                <a:spcPct val="110000"/>
              </a:lnSpc>
            </a:pPr>
            <a:r>
              <a:rPr lang="en-US" sz="1400" dirty="0"/>
              <a:t>Option-4: 4 beam per RRH panel </a:t>
            </a:r>
          </a:p>
          <a:p>
            <a:pPr lvl="2" hangingPunct="0">
              <a:lnSpc>
                <a:spcPct val="110000"/>
              </a:lnSpc>
            </a:pPr>
            <a:r>
              <a:rPr lang="en-US" sz="1400"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sz="1600" dirty="0"/>
              <a:t>For scenario-B, uni-directional, UE parameter:</a:t>
            </a:r>
          </a:p>
          <a:p>
            <a:pPr lvl="2" hangingPunct="0">
              <a:lnSpc>
                <a:spcPct val="110000"/>
              </a:lnSpc>
            </a:pPr>
            <a:r>
              <a:rPr lang="en-US" sz="1400" dirty="0">
                <a:solidFill>
                  <a:srgbClr val="FF0000"/>
                </a:solidFill>
              </a:rPr>
              <a:t>Number of beam(s) per UE panel</a:t>
            </a:r>
          </a:p>
          <a:p>
            <a:pPr lvl="3" hangingPunct="0">
              <a:lnSpc>
                <a:spcPct val="110000"/>
              </a:lnSpc>
            </a:pPr>
            <a:r>
              <a:rPr lang="en-US" sz="1200" dirty="0">
                <a:solidFill>
                  <a:srgbClr val="FF0000"/>
                </a:solidFill>
              </a:rPr>
              <a:t>Option 1: 1 beam per UE panel </a:t>
            </a:r>
          </a:p>
          <a:p>
            <a:pPr lvl="3" hangingPunct="0">
              <a:lnSpc>
                <a:spcPct val="110000"/>
              </a:lnSpc>
            </a:pPr>
            <a:r>
              <a:rPr lang="en-US" sz="1200" dirty="0">
                <a:solidFill>
                  <a:srgbClr val="FF0000"/>
                </a:solidFill>
              </a:rPr>
              <a:t>Option 2: 2 beams per UE panel </a:t>
            </a:r>
          </a:p>
          <a:p>
            <a:pPr lvl="2" hangingPunct="0">
              <a:lnSpc>
                <a:spcPct val="110000"/>
              </a:lnSpc>
            </a:pPr>
            <a:r>
              <a:rPr lang="en-US" sz="1400" dirty="0">
                <a:solidFill>
                  <a:srgbClr val="FF0000"/>
                </a:solidFill>
              </a:rPr>
              <a:t>2 panels assumed to be implemented in the UE side; </a:t>
            </a:r>
          </a:p>
          <a:p>
            <a:pPr lvl="2" hangingPunct="0">
              <a:lnSpc>
                <a:spcPct val="110000"/>
              </a:lnSpc>
            </a:pPr>
            <a:r>
              <a:rPr lang="en-US" sz="1400" dirty="0">
                <a:solidFill>
                  <a:srgbClr val="FF0000"/>
                </a:solidFill>
              </a:rPr>
              <a:t>Only the one active panel per UE can be used for </a:t>
            </a:r>
            <a:r>
              <a:rPr lang="en-US" sz="1400" dirty="0" err="1">
                <a:solidFill>
                  <a:srgbClr val="FF0000"/>
                </a:solidFill>
              </a:rPr>
              <a:t>Tx</a:t>
            </a:r>
            <a:r>
              <a:rPr lang="en-US" sz="1400" dirty="0">
                <a:solidFill>
                  <a:srgbClr val="FF0000"/>
                </a:solidFill>
              </a:rPr>
              <a:t> and Rx; and FFS whether another panel can be used for beam search </a:t>
            </a:r>
            <a:endParaRPr lang="en-US" sz="1600" dirty="0"/>
          </a:p>
          <a:p>
            <a:pPr marL="228600" lvl="1" hangingPunct="0">
              <a:spcBef>
                <a:spcPts val="1000"/>
              </a:spcBef>
              <a:buFont typeface="Wingdings" panose="05000000000000000000" pitchFamily="2" charset="2"/>
              <a:buChar char="§"/>
            </a:pPr>
            <a:r>
              <a:rPr lang="en-US" sz="2000" dirty="0"/>
              <a:t>Beam dwelling time for </a:t>
            </a:r>
            <a:r>
              <a:rPr lang="en-US" altLang="zh-CN" sz="2000" dirty="0"/>
              <a:t>bi</a:t>
            </a:r>
            <a:r>
              <a:rPr lang="en-US" sz="2000" dirty="0"/>
              <a:t>-directional RRH deployment, Scenario-</a:t>
            </a:r>
            <a:r>
              <a:rPr lang="en-US" altLang="zh-CN" sz="2000" dirty="0"/>
              <a:t>B</a:t>
            </a:r>
            <a:r>
              <a:rPr lang="en-US" sz="2000" dirty="0"/>
              <a:t>:</a:t>
            </a:r>
          </a:p>
          <a:p>
            <a:pPr lvl="1" hangingPunct="0">
              <a:lnSpc>
                <a:spcPct val="110000"/>
              </a:lnSpc>
              <a:buFont typeface="Courier New" panose="02070309020205020404" pitchFamily="49" charset="0"/>
              <a:buChar char="o"/>
            </a:pPr>
            <a:r>
              <a:rPr lang="en-US" sz="14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spTree>
    <p:extLst>
      <p:ext uri="{BB962C8B-B14F-4D97-AF65-F5344CB8AC3E}">
        <p14:creationId xmlns:p14="http://schemas.microsoft.com/office/powerpoint/2010/main" val="355620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rPr>
              <a:t>FFS the necessity of signaling for FR2 HST: </a:t>
            </a:r>
          </a:p>
          <a:p>
            <a:pPr lvl="1" hangingPunct="0">
              <a:lnSpc>
                <a:spcPct val="110000"/>
              </a:lnSpc>
              <a:buFont typeface="Courier New" panose="02070309020205020404" pitchFamily="49" charset="0"/>
              <a:buChar char="o"/>
            </a:pPr>
            <a:r>
              <a:rPr lang="en-US" dirty="0">
                <a:solidFill>
                  <a:srgbClr val="FF0000"/>
                </a:solidFill>
              </a:rPr>
              <a:t>FFS UE capability signaling to support </a:t>
            </a:r>
            <a:r>
              <a:rPr lang="en-US" dirty="0" err="1">
                <a:solidFill>
                  <a:srgbClr val="FF0000"/>
                </a:solidFill>
              </a:rPr>
              <a:t>uni</a:t>
            </a:r>
            <a:r>
              <a:rPr lang="en-US" dirty="0">
                <a:solidFill>
                  <a:srgbClr val="FF0000"/>
                </a:solidFill>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to assistant UE RRM and/or </a:t>
            </a:r>
            <a:r>
              <a:rPr lang="en-US" dirty="0" err="1">
                <a:solidFill>
                  <a:srgbClr val="FF0000"/>
                </a:solidFill>
              </a:rPr>
              <a:t>Demod</a:t>
            </a:r>
            <a:r>
              <a:rPr lang="en-US" dirty="0">
                <a:solidFill>
                  <a:srgbClr val="FF0000"/>
                </a:solidFill>
              </a:rPr>
              <a:t> operation</a:t>
            </a:r>
          </a:p>
          <a:p>
            <a:pPr lvl="1" hangingPunct="0">
              <a:lnSpc>
                <a:spcPct val="110000"/>
              </a:lnSpc>
              <a:buFont typeface="Courier New" panose="02070309020205020404" pitchFamily="49" charset="0"/>
              <a:buChar char="o"/>
            </a:pPr>
            <a:r>
              <a:rPr lang="en-US" dirty="0">
                <a:solidFill>
                  <a:srgbClr val="FF0000"/>
                </a:solidFill>
              </a:rPr>
              <a:t>Other options are not precluded. </a:t>
            </a: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124403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to consider 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considered 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270092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58970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gridCol w="3312264">
                  <a:extLst>
                    <a:ext uri="{9D8B030D-6E8A-4147-A177-3AD203B41FA5}">
                      <a16:colId xmlns:a16="http://schemas.microsoft.com/office/drawing/2014/main"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a16="http://schemas.microsoft.com/office/drawing/2014/main"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a16="http://schemas.microsoft.com/office/drawing/2014/main"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a16="http://schemas.microsoft.com/office/drawing/2014/main"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a16="http://schemas.microsoft.com/office/drawing/2014/main"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a16="http://schemas.microsoft.com/office/drawing/2014/main"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8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en-US" sz="2000" dirty="0"/>
              <a:t>Only DPS transmission mode considered for FR2 HST</a:t>
            </a:r>
          </a:p>
          <a:p>
            <a:pPr lvl="2" hangingPunct="0">
              <a:lnSpc>
                <a:spcPct val="110000"/>
              </a:lnSpc>
            </a:pPr>
            <a:r>
              <a:rPr lang="en-US" sz="1800" dirty="0"/>
              <a:t>Joint Transmission (full SFN) is precluded. </a:t>
            </a:r>
          </a:p>
          <a:p>
            <a:pPr hangingPunct="0"/>
            <a:endParaRPr lang="en-US" dirty="0"/>
          </a:p>
          <a:p>
            <a:pPr hangingPunct="0">
              <a:buFont typeface="Wingdings" panose="05000000000000000000" pitchFamily="2" charset="2"/>
              <a:buChar char="§"/>
            </a:pPr>
            <a:r>
              <a:rPr lang="en-GB" dirty="0">
                <a:solidFill>
                  <a:srgbClr val="FF0000"/>
                </a:solidFill>
              </a:rPr>
              <a:t>RRH/UE </a:t>
            </a:r>
            <a:r>
              <a:rPr lang="en-GB" dirty="0" err="1">
                <a:solidFill>
                  <a:srgbClr val="FF0000"/>
                </a:solidFill>
              </a:rPr>
              <a:t>boresight</a:t>
            </a:r>
            <a:r>
              <a:rPr lang="en-GB" dirty="0">
                <a:solidFill>
                  <a:srgbClr val="FF0000"/>
                </a:solidFill>
              </a:rPr>
              <a:t> direction of Antenna Panel and beam direction</a:t>
            </a:r>
            <a:endParaRPr lang="en-US" dirty="0">
              <a:solidFill>
                <a:srgbClr val="FF0000"/>
              </a:solidFill>
            </a:endParaRPr>
          </a:p>
          <a:p>
            <a:pPr lvl="1" hangingPunct="0">
              <a:lnSpc>
                <a:spcPct val="110000"/>
              </a:lnSpc>
              <a:buFont typeface="Courier New" panose="02070309020205020404" pitchFamily="49" charset="0"/>
              <a:buChar char="o"/>
            </a:pPr>
            <a:r>
              <a:rPr lang="en-US" dirty="0">
                <a:solidFill>
                  <a:srgbClr val="FF0000"/>
                </a:solidFill>
              </a:rPr>
              <a:t>RAN4 may not need to specify RRH/UE </a:t>
            </a:r>
            <a:r>
              <a:rPr lang="en-US" dirty="0" err="1">
                <a:solidFill>
                  <a:srgbClr val="FF0000"/>
                </a:solidFill>
              </a:rPr>
              <a:t>boresight</a:t>
            </a:r>
            <a:r>
              <a:rPr lang="en-US" dirty="0">
                <a:solidFill>
                  <a:srgbClr val="FF0000"/>
                </a:solidFill>
              </a:rPr>
              <a:t> direction of antenna panel and beam direction for deployment scenario study, but left for companies’ choice:</a:t>
            </a:r>
          </a:p>
          <a:p>
            <a:pPr lvl="2" hangingPunct="0">
              <a:lnSpc>
                <a:spcPct val="110000"/>
              </a:lnSpc>
            </a:pPr>
            <a:r>
              <a:rPr lang="en-US" dirty="0">
                <a:solidFill>
                  <a:srgbClr val="FF0000"/>
                </a:solidFill>
              </a:rPr>
              <a:t>RRH/UE </a:t>
            </a:r>
            <a:r>
              <a:rPr lang="en-US" dirty="0" err="1">
                <a:solidFill>
                  <a:srgbClr val="FF0000"/>
                </a:solidFill>
              </a:rPr>
              <a:t>boresight</a:t>
            </a:r>
            <a:r>
              <a:rPr lang="en-US" dirty="0">
                <a:solidFill>
                  <a:srgbClr val="FF0000"/>
                </a:solidFill>
              </a:rPr>
              <a:t> direction of antenna panel and beam direction information can be provided by individual company to accompany their deployment scenario analysis result, which can be captured in TR. </a:t>
            </a:r>
          </a:p>
          <a:p>
            <a:pPr hangingPunct="0"/>
            <a:endParaRPr lang="en-US" dirty="0"/>
          </a:p>
          <a:p>
            <a:pPr lvl="1">
              <a:lnSpc>
                <a:spcPct val="120000"/>
              </a:lnSpc>
            </a:pPr>
            <a:endParaRPr lang="en-US" altLang="zh-CN"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a:t>
            </a:r>
            <a:r>
              <a:rPr lang="en-GB" sz="1600" dirty="0" err="1">
                <a:highlight>
                  <a:srgbClr val="00FF00"/>
                </a:highlight>
                <a:latin typeface="Times New Roman" panose="02020603050405020304" pitchFamily="18" charset="0"/>
                <a:ea typeface="等线" panose="02010600030101010101" pitchFamily="2" charset="-122"/>
              </a:rPr>
              <a:t>Tx</a:t>
            </a:r>
            <a:r>
              <a:rPr lang="en-GB" sz="1600" dirty="0">
                <a:highlight>
                  <a:srgbClr val="00FF00"/>
                </a:highlight>
                <a:latin typeface="Times New Roman" panose="02020603050405020304" pitchFamily="18" charset="0"/>
                <a:ea typeface="等线" panose="02010600030101010101" pitchFamily="2" charset="-122"/>
              </a:rPr>
              <a:t> and Rx; and FFS whether another panel can be used for beam search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endParaRPr lang="en-US"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RRH switching point is where the SNR from the target RRH (currently closest RRH) beam exceeds the SNR from the source RRH beam, illustrated in below figure.</a:t>
            </a:r>
          </a:p>
          <a:p>
            <a:pPr lvl="1" hangingPunct="0">
              <a:lnSpc>
                <a:spcPct val="110000"/>
              </a:lnSpc>
              <a:buFont typeface="Courier New" panose="02070309020205020404" pitchFamily="49" charset="0"/>
              <a:buChar char="o"/>
            </a:pPr>
            <a:r>
              <a:rPr lang="en-US" sz="2000" dirty="0" err="1">
                <a:solidFill>
                  <a:srgbClr val="FF0000"/>
                </a:solidFill>
              </a:rPr>
              <a:t>Ds_offset</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err="1"/>
              <a:t>Ds_offset</a:t>
            </a:r>
            <a:r>
              <a:rPr lang="en-US" sz="1800"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dirty="0" err="1"/>
              <a:t>Ds_offset</a:t>
            </a:r>
            <a:r>
              <a:rPr lang="en-US" sz="1800" dirty="0"/>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66213" y="4160313"/>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 leads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92500" lnSpcReduction="1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t>Schemes for Bi-directional deployment: </a:t>
            </a:r>
          </a:p>
          <a:p>
            <a:pPr lvl="2" hangingPunct="0">
              <a:lnSpc>
                <a:spcPct val="110000"/>
              </a:lnSpc>
              <a:buFont typeface="Courier New" panose="02070309020205020404" pitchFamily="49" charset="0"/>
              <a:buChar char="o"/>
            </a:pPr>
            <a:r>
              <a:rPr lang="en-US" sz="1600" dirty="0"/>
              <a:t>Two 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dirty="0">
                <a:solidFill>
                  <a:srgbClr val="FF0000"/>
                </a:solidFill>
              </a:rPr>
              <a:t>FFS the benefits with bi-directional deployment compared to </a:t>
            </a:r>
            <a:r>
              <a:rPr lang="en-US" sz="2000" dirty="0" err="1">
                <a:solidFill>
                  <a:srgbClr val="FF0000"/>
                </a:solidFill>
              </a:rPr>
              <a:t>uni</a:t>
            </a:r>
            <a:r>
              <a:rPr lang="en-US" sz="2000"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700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a:t>
            </a:r>
            <a:r>
              <a:rPr lang="en-US" dirty="0" err="1">
                <a:solidFill>
                  <a:srgbClr val="FF0000"/>
                </a:solidFill>
              </a:rPr>
              <a:t>Tx</a:t>
            </a:r>
            <a:r>
              <a:rPr lang="en-US" dirty="0">
                <a:solidFill>
                  <a:srgbClr val="FF0000"/>
                </a:solidFill>
              </a:rPr>
              <a:t> and Rx; and FFS whether another panel can be used for beam search </a:t>
            </a:r>
            <a:endParaRPr lang="en-US" sz="2400" dirty="0"/>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dirty="0"/>
              <a:t>: 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dirty="0" err="1"/>
              <a:t>Ds_offset</a:t>
            </a:r>
            <a:r>
              <a:rPr lang="en-US" sz="1800" dirty="0"/>
              <a:t> could be used to derive channel model for performance requirement. </a:t>
            </a:r>
            <a:endParaRPr lang="en-US" sz="2000" dirty="0"/>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10254</TotalTime>
  <Words>1855</Words>
  <Application>Microsoft Office PowerPoint</Application>
  <PresentationFormat>Widescreen</PresentationFormat>
  <Paragraphs>242</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Thomas Chapman</cp:lastModifiedBy>
  <cp:revision>425</cp:revision>
  <dcterms:created xsi:type="dcterms:W3CDTF">2017-01-18T06:26:21Z</dcterms:created>
  <dcterms:modified xsi:type="dcterms:W3CDTF">2021-04-16T15:32:39Z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ies>
</file>