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79" r:id="rId4"/>
    <p:sldId id="280" r:id="rId5"/>
    <p:sldId id="281" r:id="rId6"/>
    <p:sldId id="283" r:id="rId7"/>
    <p:sldId id="282" r:id="rId8"/>
    <p:sldId id="284" r:id="rId9"/>
    <p:sldId id="285" r:id="rId10"/>
    <p:sldId id="286" r:id="rId11"/>
    <p:sldId id="287" r:id="rId12"/>
    <p:sldId id="288" r:id="rId13"/>
    <p:sldId id="289" r:id="rId14"/>
    <p:sldId id="278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2" autoAdjust="0"/>
    <p:restoredTop sz="95394" autoAdjust="0"/>
  </p:normalViewPr>
  <p:slideViewPr>
    <p:cSldViewPr snapToGrid="0">
      <p:cViewPr varScale="1">
        <p:scale>
          <a:sx n="115" d="100"/>
          <a:sy n="115" d="100"/>
        </p:scale>
        <p:origin x="350" y="7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78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571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560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35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59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292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66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775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03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435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8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../word/media/image3.svg"/><Relationship Id="rId3" Type="http://schemas.openxmlformats.org/officeDocument/2006/relationships/image" Target="../media/image2.png"/><Relationship Id="rId21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20" Type="http://schemas.openxmlformats.org/officeDocument/2006/relationships/image" Target="../../word/media/image5.svg"/><Relationship Id="rId1" Type="http://schemas.openxmlformats.org/officeDocument/2006/relationships/slideLayout" Target="../slideLayouts/slideLayout2.xml"/><Relationship Id="rId24" Type="http://schemas.openxmlformats.org/officeDocument/2006/relationships/image" Target="../../word/media/image9.svg"/><Relationship Id="rId23" Type="http://schemas.openxmlformats.org/officeDocument/2006/relationships/image" Target="../media/image5.png"/><Relationship Id="rId19" Type="http://schemas.openxmlformats.org/officeDocument/2006/relationships/image" Target="../media/image3.png"/><Relationship Id="rId22" Type="http://schemas.openxmlformats.org/officeDocument/2006/relationships/image" Target="../../word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FR2 HST 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>Deployment </a:t>
            </a:r>
            <a:r>
              <a:rPr lang="en-US" altLang="zh-CN" sz="4800" dirty="0"/>
              <a:t>Scenario Analysis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Samsung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#98</a:t>
            </a:r>
            <a:r>
              <a:rPr lang="en-US" altLang="zh-CN" sz="2400" b="1" dirty="0" smtClean="0"/>
              <a:t>-</a:t>
            </a:r>
            <a:r>
              <a:rPr lang="en-US" altLang="zh-CN" sz="2400" b="1" dirty="0" err="1" smtClean="0"/>
              <a:t>bis</a:t>
            </a:r>
            <a:r>
              <a:rPr lang="en-US" altLang="zh-CN" sz="2400" b="1" dirty="0" smtClean="0"/>
              <a:t>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                                                          R4-2106100</a:t>
            </a:r>
            <a:endParaRPr lang="en-US" altLang="zh-CN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</a:t>
            </a:r>
            <a:r>
              <a:rPr lang="en-US" altLang="zh-CN" sz="2400" b="1" dirty="0"/>
              <a:t>12th – 20th April,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Scenario-B, Bi-directional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000" dirty="0"/>
              <a:t>Schemes for Bi-directional deployment: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FFS how to solve coverage issue around RRH-site for bi-directional Scenario-B. </a:t>
            </a:r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000" dirty="0" smtClean="0"/>
              <a:t>Number </a:t>
            </a:r>
            <a:r>
              <a:rPr lang="en-US" sz="2000" dirty="0"/>
              <a:t>of Beam for </a:t>
            </a:r>
            <a:r>
              <a:rPr lang="en-US" sz="2000" dirty="0" smtClean="0"/>
              <a:t>bi-directional </a:t>
            </a:r>
            <a:r>
              <a:rPr lang="en-US" sz="2000" dirty="0"/>
              <a:t>RRH deployment, </a:t>
            </a:r>
            <a:r>
              <a:rPr lang="en-US" sz="2000" dirty="0" smtClean="0"/>
              <a:t>Scenario-B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 smtClean="0"/>
              <a:t>For scenario-B, bi-directional</a:t>
            </a:r>
            <a:r>
              <a:rPr lang="en-US" sz="1600" dirty="0"/>
              <a:t>, RRH parameter</a:t>
            </a:r>
            <a:r>
              <a:rPr lang="en-US" sz="1600" dirty="0" smtClean="0"/>
              <a:t>:</a:t>
            </a:r>
          </a:p>
          <a:p>
            <a:pPr lvl="2" hangingPunct="0">
              <a:lnSpc>
                <a:spcPct val="110000"/>
              </a:lnSpc>
            </a:pPr>
            <a:r>
              <a:rPr lang="en-US" sz="1400" dirty="0" smtClean="0"/>
              <a:t>Option-1: 1 </a:t>
            </a:r>
            <a:r>
              <a:rPr lang="en-US" sz="1400" dirty="0"/>
              <a:t>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sz="1400" dirty="0" smtClean="0"/>
              <a:t>Option-2: 2 </a:t>
            </a:r>
            <a:r>
              <a:rPr lang="en-US" sz="1400" dirty="0"/>
              <a:t>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sz="1400" dirty="0" smtClean="0"/>
              <a:t>Option-3: 3 </a:t>
            </a:r>
            <a:r>
              <a:rPr lang="en-US" sz="1400" dirty="0"/>
              <a:t>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sz="1400" dirty="0" smtClean="0"/>
              <a:t>Option-4: 4 </a:t>
            </a:r>
            <a:r>
              <a:rPr lang="en-US" sz="1400" dirty="0"/>
              <a:t>beam per RRH panel </a:t>
            </a:r>
            <a:endParaRPr lang="en-US" sz="1400" dirty="0" smtClean="0"/>
          </a:p>
          <a:p>
            <a:pPr lvl="2" hangingPunct="0">
              <a:lnSpc>
                <a:spcPct val="11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Note: uneven separation between beams can be considered</a:t>
            </a:r>
            <a:endParaRPr lang="en-US" sz="1400" dirty="0">
              <a:solidFill>
                <a:srgbClr val="FF0000"/>
              </a:solidFill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sz="1600" dirty="0" smtClean="0"/>
              <a:t>For scenario-B, </a:t>
            </a:r>
            <a:r>
              <a:rPr lang="pt-BR" sz="1600" dirty="0"/>
              <a:t>uni-directional, </a:t>
            </a:r>
            <a:r>
              <a:rPr lang="pt-BR" sz="1600" dirty="0" smtClean="0"/>
              <a:t>UE parameter</a:t>
            </a:r>
            <a:r>
              <a:rPr lang="pt-BR" sz="1600" dirty="0"/>
              <a:t>:</a:t>
            </a:r>
          </a:p>
          <a:p>
            <a:pPr lvl="2" hangingPunct="0">
              <a:lnSpc>
                <a:spcPct val="11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Number of beam(s) per UE panel</a:t>
            </a:r>
          </a:p>
          <a:p>
            <a:pPr lvl="3" hangingPunct="0">
              <a:lnSpc>
                <a:spcPct val="11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Option 1: 1 </a:t>
            </a:r>
            <a:r>
              <a:rPr lang="en-US" sz="1200" dirty="0">
                <a:solidFill>
                  <a:srgbClr val="FF0000"/>
                </a:solidFill>
              </a:rPr>
              <a:t>beam per UE panel 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3" hangingPunct="0">
              <a:lnSpc>
                <a:spcPct val="11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Option 2: 2 </a:t>
            </a:r>
            <a:r>
              <a:rPr lang="en-US" sz="1200" dirty="0">
                <a:solidFill>
                  <a:srgbClr val="FF0000"/>
                </a:solidFill>
              </a:rPr>
              <a:t>beams per UE panel 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2" hangingPunct="0">
              <a:lnSpc>
                <a:spcPct val="11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2 </a:t>
            </a:r>
            <a:r>
              <a:rPr lang="en-US" sz="1400" dirty="0">
                <a:solidFill>
                  <a:srgbClr val="FF0000"/>
                </a:solidFill>
              </a:rPr>
              <a:t>panels assumed to be implemented in the UE side; </a:t>
            </a:r>
          </a:p>
          <a:p>
            <a:pPr lvl="2" hangingPunct="0">
              <a:lnSpc>
                <a:spcPct val="110000"/>
              </a:lnSpc>
            </a:pPr>
            <a:r>
              <a:rPr lang="en-US" sz="1400" dirty="0">
                <a:solidFill>
                  <a:srgbClr val="FF0000"/>
                </a:solidFill>
              </a:rPr>
              <a:t>Only the one active panel per UE can be used for </a:t>
            </a:r>
            <a:r>
              <a:rPr lang="en-US" sz="1400" dirty="0" err="1">
                <a:solidFill>
                  <a:srgbClr val="FF0000"/>
                </a:solidFill>
              </a:rPr>
              <a:t>Tx</a:t>
            </a:r>
            <a:r>
              <a:rPr lang="en-US" sz="1400" dirty="0">
                <a:solidFill>
                  <a:srgbClr val="FF0000"/>
                </a:solidFill>
              </a:rPr>
              <a:t> and Rx; and FFS whether another panel can be used for beam search </a:t>
            </a:r>
            <a:endParaRPr lang="en-US" sz="1600" dirty="0" smtClean="0"/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Beam </a:t>
            </a:r>
            <a:r>
              <a:rPr lang="en-US" sz="2000" dirty="0"/>
              <a:t>dwelling time for </a:t>
            </a:r>
            <a:r>
              <a:rPr lang="en-US" altLang="zh-CN" sz="2000" dirty="0" smtClean="0"/>
              <a:t>bi</a:t>
            </a:r>
            <a:r>
              <a:rPr lang="en-US" sz="2000" dirty="0" smtClean="0"/>
              <a:t>-directional </a:t>
            </a:r>
            <a:r>
              <a:rPr lang="en-US" sz="2000" dirty="0"/>
              <a:t>RRH deployment, Scenario-</a:t>
            </a:r>
            <a:r>
              <a:rPr lang="en-US" altLang="zh-CN" sz="2000" dirty="0"/>
              <a:t>B</a:t>
            </a:r>
            <a:r>
              <a:rPr lang="en-US" sz="2000" dirty="0"/>
              <a:t>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FFS the beam dwelling time by assuming UE maximum speed of 350kmph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Necessity of Signaling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</a:rPr>
              <a:t>FFS the necessity </a:t>
            </a:r>
            <a:r>
              <a:rPr lang="en-US" sz="3200" dirty="0">
                <a:solidFill>
                  <a:srgbClr val="FF0000"/>
                </a:solidFill>
              </a:rPr>
              <a:t>of signaling </a:t>
            </a:r>
            <a:r>
              <a:rPr lang="en-US" sz="3200" dirty="0" smtClean="0">
                <a:solidFill>
                  <a:srgbClr val="FF0000"/>
                </a:solidFill>
              </a:rPr>
              <a:t>for FR2 HST: </a:t>
            </a:r>
            <a:endParaRPr lang="en-US" sz="3200" dirty="0">
              <a:solidFill>
                <a:srgbClr val="FF0000"/>
              </a:solidFill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FFS UE capability signaling to support </a:t>
            </a:r>
            <a:r>
              <a:rPr lang="en-US" dirty="0" err="1" smtClean="0">
                <a:solidFill>
                  <a:srgbClr val="FF0000"/>
                </a:solidFill>
              </a:rPr>
              <a:t>uni</a:t>
            </a:r>
            <a:r>
              <a:rPr lang="en-US" dirty="0" smtClean="0">
                <a:solidFill>
                  <a:srgbClr val="FF0000"/>
                </a:solidFill>
              </a:rPr>
              <a:t>-/bi-directional RRH deployment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</a:rPr>
              <a:t>FFS </a:t>
            </a:r>
            <a:r>
              <a:rPr lang="en-US" dirty="0" smtClean="0">
                <a:solidFill>
                  <a:srgbClr val="FF0000"/>
                </a:solidFill>
              </a:rPr>
              <a:t>NW </a:t>
            </a:r>
            <a:r>
              <a:rPr lang="en-US" dirty="0">
                <a:solidFill>
                  <a:srgbClr val="FF0000"/>
                </a:solidFill>
              </a:rPr>
              <a:t>signaling to </a:t>
            </a:r>
            <a:r>
              <a:rPr lang="en-US" dirty="0" smtClean="0">
                <a:solidFill>
                  <a:srgbClr val="FF0000"/>
                </a:solidFill>
              </a:rPr>
              <a:t>indicate </a:t>
            </a:r>
            <a:r>
              <a:rPr lang="en-US" dirty="0" err="1">
                <a:solidFill>
                  <a:srgbClr val="FF0000"/>
                </a:solidFill>
              </a:rPr>
              <a:t>uni</a:t>
            </a:r>
            <a:r>
              <a:rPr lang="en-US" dirty="0">
                <a:solidFill>
                  <a:srgbClr val="FF0000"/>
                </a:solidFill>
              </a:rPr>
              <a:t>-/bi-directional RRH </a:t>
            </a:r>
            <a:r>
              <a:rPr lang="en-US" dirty="0" smtClean="0">
                <a:solidFill>
                  <a:srgbClr val="FF0000"/>
                </a:solidFill>
              </a:rPr>
              <a:t>deployment to assistant UE RRM and/or </a:t>
            </a:r>
            <a:r>
              <a:rPr lang="en-US" dirty="0" err="1" smtClean="0">
                <a:solidFill>
                  <a:srgbClr val="FF0000"/>
                </a:solidFill>
              </a:rPr>
              <a:t>Demod</a:t>
            </a:r>
            <a:r>
              <a:rPr lang="en-US" dirty="0" smtClean="0">
                <a:solidFill>
                  <a:srgbClr val="FF0000"/>
                </a:solidFill>
              </a:rPr>
              <a:t> operation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Other options are not precluded. </a:t>
            </a:r>
            <a:endParaRPr lang="en-US" dirty="0">
              <a:solidFill>
                <a:srgbClr val="FF0000"/>
              </a:solidFill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35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Others (1/2)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Track curvature and impact on RRH separation: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FF0000"/>
                </a:solidFill>
              </a:rPr>
              <a:t>FFS its impact on performance.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1 RRH site per BBU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FF0000"/>
                </a:solidFill>
              </a:rPr>
              <a:t>RAN4 </a:t>
            </a:r>
            <a:r>
              <a:rPr lang="en-US" sz="1800" dirty="0">
                <a:solidFill>
                  <a:srgbClr val="FF0000"/>
                </a:solidFill>
              </a:rPr>
              <a:t>to consider regular (non-SFN/non-DPS) deployment with 1 RRH site per BBU: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FF0000"/>
                </a:solidFill>
              </a:rPr>
              <a:t>To </a:t>
            </a:r>
            <a:r>
              <a:rPr lang="en-US" sz="1600" dirty="0">
                <a:solidFill>
                  <a:srgbClr val="FF0000"/>
                </a:solidFill>
              </a:rPr>
              <a:t>be considered with low priority;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FF0000"/>
                </a:solidFill>
              </a:rPr>
              <a:t>Analysis </a:t>
            </a:r>
            <a:r>
              <a:rPr lang="en-US" sz="1600" dirty="0">
                <a:solidFill>
                  <a:srgbClr val="FF0000"/>
                </a:solidFill>
              </a:rPr>
              <a:t>baseline is still 4 RRH site per BBU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High difference in propagation delays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FF0000"/>
                </a:solidFill>
              </a:rPr>
              <a:t>RAN4 to elaborate further on which </a:t>
            </a:r>
            <a:r>
              <a:rPr lang="en-US" sz="1800" dirty="0" smtClean="0">
                <a:solidFill>
                  <a:srgbClr val="FF0000"/>
                </a:solidFill>
              </a:rPr>
              <a:t>deployment scenarios </a:t>
            </a:r>
            <a:r>
              <a:rPr lang="en-US" sz="1800" dirty="0">
                <a:solidFill>
                  <a:srgbClr val="FF0000"/>
                </a:solidFill>
              </a:rPr>
              <a:t>are exposed to the very different propagation delays.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 err="1">
                <a:solidFill>
                  <a:srgbClr val="FF0000"/>
                </a:solidFill>
              </a:rPr>
              <a:t>Quantitively</a:t>
            </a:r>
            <a:r>
              <a:rPr lang="en-US" sz="1600" dirty="0">
                <a:solidFill>
                  <a:srgbClr val="FF0000"/>
                </a:solidFill>
              </a:rPr>
              <a:t> evaluate the implications in these scenarios both from the demodulation and RRM perspectives.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FF0000"/>
                </a:solidFill>
              </a:rPr>
              <a:t>RAN4 needs to study the scheme to alleviate ISI and the requirement should take signal power degradation into consideration.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27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Others (2/2)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Dedicated network for roof-mounted CPE: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FF0000"/>
                </a:solidFill>
              </a:rPr>
              <a:t>RAN4 </a:t>
            </a:r>
            <a:r>
              <a:rPr lang="en-US" sz="1800" dirty="0">
                <a:solidFill>
                  <a:srgbClr val="FF0000"/>
                </a:solidFill>
              </a:rPr>
              <a:t>to assume that in HST FR2 Scenario A, only high-speed CPEs installed on the roof of the train can be present in the network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FF0000"/>
                </a:solidFill>
              </a:rPr>
              <a:t>FFS Scenario B. 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rgbClr val="FF0000"/>
                </a:solidFill>
              </a:rPr>
              <a:t>RAN4 </a:t>
            </a:r>
            <a:r>
              <a:rPr lang="en-US" sz="1400" dirty="0">
                <a:solidFill>
                  <a:srgbClr val="FF0000"/>
                </a:solidFill>
              </a:rPr>
              <a:t>to clarify based on the operators’ input if regular (i.e., low-speed non-HST) UEs can be connected to the same cell together with a HST CPE moving at maximum speed.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Handheld UE for FR2 HST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FF0000"/>
                </a:solidFill>
              </a:rPr>
              <a:t>RAN4 focus on roof-mounted CPE in Rel-17 WI. </a:t>
            </a:r>
            <a:endParaRPr lang="en-US" sz="1800" dirty="0">
              <a:solidFill>
                <a:srgbClr val="FF0000"/>
              </a:solidFill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70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90054"/>
              </p:ext>
            </p:extLst>
          </p:nvPr>
        </p:nvGraphicFramePr>
        <p:xfrm>
          <a:off x="1028603" y="1690688"/>
          <a:ext cx="10522226" cy="45720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63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68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R4-2104905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FR2 HST deployment scenario discussion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Qualcomm, Inc.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deployment aspects in scenario 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R4-2104924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 support for high speed train scenario in FR2 - Deployment Scenario-A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ZTE Corporation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FR2 HST Deployment Scenario-A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R4-2106503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FR2 HST deployment aspects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R4-2106693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Deployment Scenario 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NR FR2 HST deployment Scenario-A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HiSilicon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deployment aspects in Scenario 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R4-2104926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 support for high speed train scenario in FR2 - Deployment Scenario-B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ZTE Corporation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FR2 HST Deployment Scenario-B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R4-2106694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Deployment Scenario 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NR FR2 HST deployment Scenario-B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Channel model for FR2 HST scenario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Channel modeling for FR2 HST and TP to TR 38.854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channel modeling for NR FR2 HST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R4-2106911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Channel Modelling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available capacity and the number of UE per train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R4-2104925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considerations for HST_FR2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ZTE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sz="3200" dirty="0"/>
              <a:t>[1] </a:t>
            </a:r>
            <a:r>
              <a:rPr lang="en-US" altLang="zh-CN" sz="3200" dirty="0" smtClean="0"/>
              <a:t>R4-2106146, </a:t>
            </a:r>
            <a:r>
              <a:rPr lang="en-US" altLang="zh-CN" sz="3200" dirty="0"/>
              <a:t>“Email discussion summary for [</a:t>
            </a:r>
            <a:r>
              <a:rPr lang="en-US" altLang="zh-CN" sz="3200" dirty="0" smtClean="0"/>
              <a:t>98-bis-e][322] NR_HST_FR2_Scenarios_Demod”, </a:t>
            </a:r>
            <a:r>
              <a:rPr lang="en-US" altLang="zh-CN" sz="3200" dirty="0"/>
              <a:t>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General Assumption (1/2)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41742" y="1117136"/>
            <a:ext cx="10515600" cy="5254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buFont typeface="Wingdings" panose="05000000000000000000" pitchFamily="2" charset="2"/>
              <a:buChar char="§"/>
            </a:pPr>
            <a:r>
              <a:rPr lang="en-US" dirty="0"/>
              <a:t>RRH and UE Antenna Element Assumption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/>
              <a:t>For </a:t>
            </a:r>
            <a:r>
              <a:rPr lang="en-US" sz="2200" dirty="0"/>
              <a:t>each panel in UE: </a:t>
            </a:r>
          </a:p>
          <a:p>
            <a:pPr lvl="3" hangingPunct="0">
              <a:lnSpc>
                <a:spcPct val="100000"/>
              </a:lnSpc>
            </a:pPr>
            <a:r>
              <a:rPr lang="en-US" dirty="0" smtClean="0"/>
              <a:t>Option-1</a:t>
            </a:r>
            <a:r>
              <a:rPr lang="en-US" dirty="0"/>
              <a:t>: N=4, M=4 with 2 polarization</a:t>
            </a:r>
          </a:p>
          <a:p>
            <a:pPr lvl="3" hangingPunct="0">
              <a:lnSpc>
                <a:spcPct val="100000"/>
              </a:lnSpc>
            </a:pPr>
            <a:r>
              <a:rPr lang="en-US" dirty="0" smtClean="0"/>
              <a:t>Option-2</a:t>
            </a:r>
            <a:r>
              <a:rPr lang="en-US" dirty="0"/>
              <a:t>: N=8, M=4 with 2 polarization</a:t>
            </a:r>
          </a:p>
          <a:p>
            <a:pPr lvl="3" hangingPunct="0">
              <a:lnSpc>
                <a:spcPct val="100000"/>
              </a:lnSpc>
            </a:pPr>
            <a:r>
              <a:rPr lang="en-US" dirty="0" smtClean="0"/>
              <a:t>Option-3</a:t>
            </a:r>
            <a:r>
              <a:rPr lang="en-US" dirty="0"/>
              <a:t>: N=2, M=4 (or N=4, M=2) with 2 polarization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For antenna array configuration in RRH： </a:t>
            </a:r>
          </a:p>
          <a:p>
            <a:pPr lvl="3" hangingPunct="0">
              <a:lnSpc>
                <a:spcPct val="100000"/>
              </a:lnSpc>
            </a:pPr>
            <a:r>
              <a:rPr lang="en-US" dirty="0" smtClean="0"/>
              <a:t>Option-1</a:t>
            </a:r>
            <a:r>
              <a:rPr lang="en-US" dirty="0"/>
              <a:t>: [Mg, Ng, M, N, P]=[1, 1, 4, 8, 2]</a:t>
            </a:r>
          </a:p>
          <a:p>
            <a:pPr lvl="3" hangingPunct="0">
              <a:lnSpc>
                <a:spcPct val="100000"/>
              </a:lnSpc>
            </a:pPr>
            <a:r>
              <a:rPr lang="en-US" dirty="0" smtClean="0"/>
              <a:t>Option-2</a:t>
            </a:r>
            <a:r>
              <a:rPr lang="en-US" dirty="0"/>
              <a:t>: [Mg, Ng, M, N, P]=[1, 1, 8, 8, 2]</a:t>
            </a:r>
          </a:p>
          <a:p>
            <a:pPr lvl="3" hangingPunct="0">
              <a:lnSpc>
                <a:spcPct val="100000"/>
              </a:lnSpc>
            </a:pPr>
            <a:r>
              <a:rPr lang="en-US" dirty="0" smtClean="0"/>
              <a:t>Option-3</a:t>
            </a:r>
            <a:r>
              <a:rPr lang="en-US" dirty="0"/>
              <a:t>: [Mg, Ng, M, N, P]=[1, 1, 8, 16, 2]</a:t>
            </a:r>
          </a:p>
          <a:p>
            <a:pPr hangingPunct="0"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hangingPunct="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Agreement </a:t>
            </a:r>
            <a:r>
              <a:rPr lang="en-US" dirty="0"/>
              <a:t>in GTW Session (15th April, Thursday)</a:t>
            </a:r>
          </a:p>
          <a:p>
            <a:pPr marL="548640" lvl="1">
              <a:lnSpc>
                <a:spcPct val="107000"/>
              </a:lnSpc>
            </a:pPr>
            <a:r>
              <a:rPr lang="en-US" sz="22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RRH side: </a:t>
            </a:r>
            <a:endParaRPr lang="en-US" sz="2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005840" lvl="2">
              <a:lnSpc>
                <a:spcPct val="107000"/>
              </a:lnSpc>
            </a:pPr>
            <a:r>
              <a:rPr lang="en-US" sz="17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Option-2: [Mg, Ng, M, N, P]=[1, 1, 8, 8, 2]</a:t>
            </a:r>
          </a:p>
          <a:p>
            <a:pPr marL="548640" lvl="1">
              <a:lnSpc>
                <a:spcPct val="107000"/>
              </a:lnSpc>
            </a:pPr>
            <a:r>
              <a:rPr lang="en-US" sz="22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UE side:</a:t>
            </a:r>
            <a:endParaRPr lang="en-US" sz="2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005840" lvl="2">
              <a:lnSpc>
                <a:spcPct val="107000"/>
              </a:lnSpc>
            </a:pPr>
            <a:r>
              <a:rPr lang="en-US" sz="17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Option 1: N=4, M=4 with 2 polarizations as starting point, and other options not precluded pending on further discussion </a:t>
            </a:r>
          </a:p>
          <a:p>
            <a:pPr marL="1005840" lvl="2">
              <a:lnSpc>
                <a:spcPct val="107000"/>
              </a:lnSpc>
            </a:pPr>
            <a:r>
              <a:rPr lang="en-US" sz="17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RF session can trigger relevant discussion on RF requirements taking above agreements into account.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General Assumption (2/2)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914978" cy="5254137"/>
          </a:xfrm>
        </p:spPr>
        <p:txBody>
          <a:bodyPr>
            <a:normAutofit fontScale="85000" lnSpcReduction="20000"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UE antenna panel(s) for forward and backward directions</a:t>
            </a:r>
            <a:endParaRPr lang="en-US" sz="2400" dirty="0" smtClean="0"/>
          </a:p>
          <a:p>
            <a:pPr lvl="1" hangingPunct="0">
              <a:buFont typeface="Courier New" panose="02070309020205020404" pitchFamily="49" charset="0"/>
              <a:buChar char="o"/>
            </a:pPr>
            <a:r>
              <a:rPr lang="en-US" sz="2000" dirty="0" smtClean="0"/>
              <a:t>RAN4 </a:t>
            </a:r>
            <a:r>
              <a:rPr lang="en-US" sz="2000" dirty="0"/>
              <a:t>to consider CPE to be equipped with two panels pointed forward and backward along the track. </a:t>
            </a:r>
          </a:p>
          <a:p>
            <a:pPr lvl="2" hangingPunct="0">
              <a:lnSpc>
                <a:spcPct val="100000"/>
              </a:lnSpc>
            </a:pPr>
            <a:r>
              <a:rPr lang="en-US" sz="1800" dirty="0"/>
              <a:t>Detailed </a:t>
            </a:r>
            <a:r>
              <a:rPr lang="en-US" sz="1800" dirty="0" err="1"/>
              <a:t>boresight</a:t>
            </a:r>
            <a:r>
              <a:rPr lang="en-US" sz="1800" dirty="0"/>
              <a:t> directions of each panel can be adjusted based on companies’ analysis. </a:t>
            </a:r>
          </a:p>
          <a:p>
            <a:pPr marL="0" indent="0" hangingPunct="0">
              <a:buNone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 smtClean="0"/>
              <a:t>Number </a:t>
            </a:r>
            <a:r>
              <a:rPr lang="en-US" sz="2400" dirty="0"/>
              <a:t>of CPE devices per train/carriage</a:t>
            </a:r>
            <a:endParaRPr lang="en-US" sz="2400" dirty="0" smtClean="0"/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RAN4 requirement can be defined based on the baseline of 1 CPE device per train</a:t>
            </a:r>
          </a:p>
          <a:p>
            <a:pPr hangingPunct="0"/>
            <a:endParaRPr lang="en-US" sz="2400" dirty="0" smtClean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 smtClean="0"/>
              <a:t>Necessity </a:t>
            </a:r>
            <a:r>
              <a:rPr lang="en-US" sz="2400" dirty="0"/>
              <a:t>of JT in Scenario-A/B, </a:t>
            </a:r>
            <a:r>
              <a:rPr lang="en-US" sz="2400" dirty="0" smtClean="0"/>
              <a:t>for both </a:t>
            </a:r>
            <a:r>
              <a:rPr lang="en-US" sz="2400" dirty="0" err="1" smtClean="0"/>
              <a:t>Uni</a:t>
            </a:r>
            <a:r>
              <a:rPr lang="en-US" sz="2400" dirty="0" smtClean="0"/>
              <a:t>/Bi-directional RRH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Only DPS transmission mode considered for FR2 HST</a:t>
            </a:r>
          </a:p>
          <a:p>
            <a:pPr lvl="2" hangingPunct="0">
              <a:lnSpc>
                <a:spcPct val="110000"/>
              </a:lnSpc>
            </a:pPr>
            <a:r>
              <a:rPr lang="en-US" sz="1800" dirty="0"/>
              <a:t>Joint Transmission (full SFN) is precluded. </a:t>
            </a:r>
          </a:p>
          <a:p>
            <a:pPr hangingPunct="0"/>
            <a:endParaRPr lang="en-US" dirty="0" smtClean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RRH/UE </a:t>
            </a:r>
            <a:r>
              <a:rPr lang="en-GB" dirty="0" err="1">
                <a:solidFill>
                  <a:srgbClr val="FF0000"/>
                </a:solidFill>
              </a:rPr>
              <a:t>boresight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direction of Antenna Panel and beam direction</a:t>
            </a:r>
            <a:endParaRPr lang="en-US" dirty="0">
              <a:solidFill>
                <a:srgbClr val="FF0000"/>
              </a:solidFill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</a:rPr>
              <a:t>RAN4 may not need to specify RRH/UE </a:t>
            </a:r>
            <a:r>
              <a:rPr lang="en-US" dirty="0" err="1">
                <a:solidFill>
                  <a:srgbClr val="FF0000"/>
                </a:solidFill>
              </a:rPr>
              <a:t>boresight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direction of antenna panel and beam direction </a:t>
            </a:r>
            <a:r>
              <a:rPr lang="en-US" dirty="0">
                <a:solidFill>
                  <a:srgbClr val="FF0000"/>
                </a:solidFill>
              </a:rPr>
              <a:t>for deployment scenario study, but left for companies’ choice:</a:t>
            </a:r>
          </a:p>
          <a:p>
            <a:pPr lvl="2" hangingPunct="0"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RRH/UE </a:t>
            </a:r>
            <a:r>
              <a:rPr lang="en-US" dirty="0" err="1">
                <a:solidFill>
                  <a:srgbClr val="FF0000"/>
                </a:solidFill>
              </a:rPr>
              <a:t>boresight</a:t>
            </a:r>
            <a:r>
              <a:rPr lang="en-US" dirty="0">
                <a:solidFill>
                  <a:srgbClr val="FF0000"/>
                </a:solidFill>
              </a:rPr>
              <a:t> direction of antenna panel and beam </a:t>
            </a:r>
            <a:r>
              <a:rPr lang="en-US" dirty="0" smtClean="0">
                <a:solidFill>
                  <a:srgbClr val="FF0000"/>
                </a:solidFill>
              </a:rPr>
              <a:t>direction information </a:t>
            </a:r>
            <a:r>
              <a:rPr lang="en-US" dirty="0">
                <a:solidFill>
                  <a:srgbClr val="FF0000"/>
                </a:solidFill>
              </a:rPr>
              <a:t>can be provided by individual company to accompany their deployment scenario analysis result, which can be captured in TR. </a:t>
            </a:r>
          </a:p>
          <a:p>
            <a:pPr hangingPunct="0"/>
            <a:endParaRPr lang="en-US" dirty="0"/>
          </a:p>
          <a:p>
            <a:pPr lvl="1">
              <a:lnSpc>
                <a:spcPct val="120000"/>
              </a:lnSpc>
            </a:pPr>
            <a:endParaRPr lang="en-US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0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Scenario-A, </a:t>
            </a:r>
            <a:r>
              <a:rPr lang="en-US" altLang="zh-CN" sz="4000" dirty="0" err="1" smtClean="0"/>
              <a:t>Uni</a:t>
            </a:r>
            <a:r>
              <a:rPr lang="en-US" altLang="zh-CN" sz="4000" dirty="0" smtClean="0"/>
              <a:t>-directional (1/3)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dirty="0"/>
              <a:t>Number of Beam for </a:t>
            </a:r>
            <a:r>
              <a:rPr lang="en-US" dirty="0" err="1"/>
              <a:t>uni</a:t>
            </a:r>
            <a:r>
              <a:rPr lang="en-US" dirty="0"/>
              <a:t>-directional RRH deployment, </a:t>
            </a:r>
            <a:r>
              <a:rPr lang="en-US" dirty="0" smtClean="0"/>
              <a:t>Scenario-A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For </a:t>
            </a:r>
            <a:r>
              <a:rPr lang="en-US" dirty="0"/>
              <a:t>scenario-A, </a:t>
            </a:r>
            <a:r>
              <a:rPr lang="en-US" dirty="0" err="1"/>
              <a:t>uni</a:t>
            </a:r>
            <a:r>
              <a:rPr lang="en-US" dirty="0"/>
              <a:t>-directional, RRH parameter</a:t>
            </a:r>
            <a:r>
              <a:rPr lang="en-US" dirty="0" smtClean="0"/>
              <a:t>:</a:t>
            </a:r>
          </a:p>
          <a:p>
            <a:pPr lvl="2" hangingPunct="0">
              <a:lnSpc>
                <a:spcPct val="110000"/>
              </a:lnSpc>
            </a:pPr>
            <a:r>
              <a:rPr lang="en-US" dirty="0" smtClean="0"/>
              <a:t>1 </a:t>
            </a:r>
            <a:r>
              <a:rPr lang="en-US" dirty="0"/>
              <a:t>beam per RRH panel </a:t>
            </a:r>
            <a:endParaRPr lang="en-US" dirty="0" smtClean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dirty="0" smtClean="0"/>
              <a:t>For </a:t>
            </a:r>
            <a:r>
              <a:rPr lang="pt-BR" dirty="0"/>
              <a:t>scenario-A, uni-directional, </a:t>
            </a:r>
            <a:r>
              <a:rPr lang="pt-BR" dirty="0" smtClean="0"/>
              <a:t>UE parameter</a:t>
            </a:r>
            <a:r>
              <a:rPr lang="pt-BR" dirty="0"/>
              <a:t>: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Agreement in GTW Session (15th April, Thursday)</a:t>
            </a:r>
          </a:p>
          <a:p>
            <a:pPr marL="1463040" lvl="3">
              <a:lnSpc>
                <a:spcPct val="107000"/>
              </a:lnSpc>
            </a:pPr>
            <a:r>
              <a:rPr lang="en-GB" sz="16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1 beam per panel; </a:t>
            </a:r>
            <a:endParaRPr lang="en-US" sz="1600" dirty="0">
              <a:highlight>
                <a:srgbClr val="00FF00"/>
              </a:highlight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1463040" lvl="3">
              <a:lnSpc>
                <a:spcPct val="107000"/>
              </a:lnSpc>
            </a:pPr>
            <a:r>
              <a:rPr lang="en-GB" sz="16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2 panels assumed to be implemented in the UE side; </a:t>
            </a:r>
            <a:endParaRPr lang="en-US" sz="1600" dirty="0">
              <a:highlight>
                <a:srgbClr val="00FF00"/>
              </a:highlight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1463040" lvl="3">
              <a:lnSpc>
                <a:spcPct val="107000"/>
              </a:lnSpc>
            </a:pPr>
            <a:r>
              <a:rPr lang="en-GB" sz="16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Only the one active panel per UE can be used for </a:t>
            </a:r>
            <a:r>
              <a:rPr lang="en-GB" sz="1600" dirty="0" err="1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Tx</a:t>
            </a:r>
            <a:r>
              <a:rPr lang="en-GB" sz="16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 and Rx; and FFS whether another panel can be used for beam search </a:t>
            </a:r>
            <a:endParaRPr lang="en-GB" sz="1600" dirty="0" smtClean="0">
              <a:highlight>
                <a:srgbClr val="00FF00"/>
              </a:highlight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1463040" lvl="3">
              <a:lnSpc>
                <a:spcPct val="107000"/>
              </a:lnSpc>
            </a:pPr>
            <a:endParaRPr lang="en-GB" sz="1600" dirty="0">
              <a:highlight>
                <a:srgbClr val="00FF00"/>
              </a:highlight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7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Scenario-A, </a:t>
            </a:r>
            <a:r>
              <a:rPr lang="en-US" altLang="zh-CN" sz="4000" dirty="0" err="1" smtClean="0"/>
              <a:t>Uni</a:t>
            </a:r>
            <a:r>
              <a:rPr lang="en-US" altLang="zh-CN" sz="4000" dirty="0"/>
              <a:t>-directional </a:t>
            </a:r>
            <a:r>
              <a:rPr lang="en-US" altLang="zh-CN" sz="4000" dirty="0" smtClean="0"/>
              <a:t>(2/3</a:t>
            </a:r>
            <a:r>
              <a:rPr lang="en-US" altLang="zh-CN" sz="4000" dirty="0"/>
              <a:t>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strike="sngStrike" dirty="0" smtClean="0">
                <a:solidFill>
                  <a:srgbClr val="FF0000"/>
                </a:solidFill>
              </a:rPr>
              <a:t>Beam </a:t>
            </a:r>
            <a:r>
              <a:rPr lang="en-US" sz="2400" dirty="0" smtClean="0">
                <a:solidFill>
                  <a:srgbClr val="FF0000"/>
                </a:solidFill>
              </a:rPr>
              <a:t>RRH </a:t>
            </a:r>
            <a:r>
              <a:rPr lang="en-US" sz="2400" dirty="0" smtClean="0"/>
              <a:t>switching point </a:t>
            </a:r>
            <a:r>
              <a:rPr lang="en-US" sz="2400" dirty="0"/>
              <a:t>for </a:t>
            </a:r>
            <a:r>
              <a:rPr lang="en-US" sz="2400" dirty="0" err="1"/>
              <a:t>uni</a:t>
            </a:r>
            <a:r>
              <a:rPr lang="en-US" sz="2400" dirty="0"/>
              <a:t>-directional RRH deployment, </a:t>
            </a:r>
            <a:r>
              <a:rPr lang="en-US" sz="2400" dirty="0" smtClean="0"/>
              <a:t>Scenario-A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</a:rPr>
              <a:t>RRH switching point </a:t>
            </a:r>
            <a:r>
              <a:rPr lang="en-US" sz="2000" dirty="0">
                <a:solidFill>
                  <a:srgbClr val="FF0000"/>
                </a:solidFill>
              </a:rPr>
              <a:t>is where the SNR from the target RRH (currently closest RRH) beam exceeds the SNR from the source RRH beam, illustrated in below figure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err="1" smtClean="0">
                <a:solidFill>
                  <a:srgbClr val="FF0000"/>
                </a:solidFill>
              </a:rPr>
              <a:t>Ds_offset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the relative offset distance of RRH switching point to the nearest RRH site location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err="1"/>
              <a:t>Ds_offset</a:t>
            </a:r>
            <a:r>
              <a:rPr lang="en-US" sz="1800" dirty="0"/>
              <a:t> is in the range of [40-81]m.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/>
              <a:t>FFS the value of </a:t>
            </a:r>
            <a:r>
              <a:rPr lang="en-US" sz="1800" dirty="0" err="1" smtClean="0"/>
              <a:t>Ds_offset</a:t>
            </a:r>
            <a:endParaRPr lang="en-US" sz="1800" dirty="0" smtClean="0"/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Ds_offset</a:t>
            </a:r>
            <a:r>
              <a:rPr lang="en-US" sz="1800" dirty="0" smtClean="0"/>
              <a:t> could be used to derive channel model for performance requirement. </a:t>
            </a:r>
            <a:endParaRPr lang="en-US" sz="18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213" y="4160313"/>
            <a:ext cx="7215987" cy="2413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994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Scenario-A, </a:t>
            </a:r>
            <a:r>
              <a:rPr lang="en-US" altLang="zh-CN" sz="4000" dirty="0" err="1" smtClean="0"/>
              <a:t>Uni</a:t>
            </a:r>
            <a:r>
              <a:rPr lang="en-US" altLang="zh-CN" sz="4000" dirty="0"/>
              <a:t>-directional  </a:t>
            </a:r>
            <a:r>
              <a:rPr lang="en-US" altLang="zh-CN" sz="4000" dirty="0" smtClean="0"/>
              <a:t>(3/3</a:t>
            </a:r>
            <a:r>
              <a:rPr lang="en-US" altLang="zh-CN" sz="4000" dirty="0"/>
              <a:t>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 smtClean="0"/>
              <a:t>Background: Potential Handover issue identified</a:t>
            </a:r>
            <a:endParaRPr lang="en-US" sz="24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</a:rPr>
              <a:t>UE </a:t>
            </a:r>
            <a:r>
              <a:rPr lang="en-US" sz="2000" dirty="0">
                <a:solidFill>
                  <a:srgbClr val="FF0000"/>
                </a:solidFill>
              </a:rPr>
              <a:t>half cone coverage of antenna arrays on one panel is between 0 to 60 degrees on azimuthal plane, which leads to coverage hole from RRH beams when UE is passing the </a:t>
            </a:r>
            <a:r>
              <a:rPr lang="en-US" sz="2000" dirty="0" smtClean="0">
                <a:solidFill>
                  <a:srgbClr val="FF0000"/>
                </a:solidFill>
              </a:rPr>
              <a:t>RRH.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solidFill>
                  <a:srgbClr val="FF0000"/>
                </a:solidFill>
              </a:rPr>
              <a:t>When UE pass </a:t>
            </a:r>
            <a:r>
              <a:rPr lang="en-US" sz="2000" dirty="0" smtClean="0">
                <a:solidFill>
                  <a:srgbClr val="FF0000"/>
                </a:solidFill>
              </a:rPr>
              <a:t>the coverage hole region, it lack of coverage from the </a:t>
            </a:r>
            <a:r>
              <a:rPr lang="en-US" sz="2000" dirty="0">
                <a:solidFill>
                  <a:srgbClr val="FF0000"/>
                </a:solidFill>
              </a:rPr>
              <a:t>neighboring cell until the neighboring cell suddenly has much larger power than the serving cell, which may fail the handover procedure.</a:t>
            </a:r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RAN4 </a:t>
            </a:r>
            <a:r>
              <a:rPr lang="en-US" dirty="0"/>
              <a:t>to study the resolution to </a:t>
            </a:r>
            <a:r>
              <a:rPr lang="en-US" dirty="0" smtClean="0"/>
              <a:t>the potential handover issue </a:t>
            </a:r>
            <a:r>
              <a:rPr lang="en-US" dirty="0"/>
              <a:t>in </a:t>
            </a:r>
            <a:r>
              <a:rPr lang="en-US" dirty="0" err="1"/>
              <a:t>uni</a:t>
            </a:r>
            <a:r>
              <a:rPr lang="en-US" dirty="0"/>
              <a:t>-directional model with small </a:t>
            </a:r>
            <a:r>
              <a:rPr lang="en-US" dirty="0" smtClean="0"/>
              <a:t>Ds.  </a:t>
            </a:r>
            <a:endParaRPr lang="en-US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01980" y="4781314"/>
            <a:ext cx="6788039" cy="1940161"/>
            <a:chOff x="0" y="0"/>
            <a:chExt cx="5114290" cy="146219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5114290" cy="1462190"/>
              <a:chOff x="0" y="0"/>
              <a:chExt cx="5114290" cy="146219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0" y="0"/>
                <a:ext cx="5114290" cy="1176021"/>
                <a:chOff x="0" y="0"/>
                <a:chExt cx="5114815" cy="1176296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23854" y="222637"/>
                  <a:ext cx="5090961" cy="953659"/>
                  <a:chOff x="0" y="0"/>
                  <a:chExt cx="5090961" cy="953659"/>
                </a:xfrm>
              </p:grpSpPr>
              <p:pic>
                <p:nvPicPr>
                  <p:cNvPr id="18" name="Graphic 238" descr="Cell Tower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lc="http://schemas.openxmlformats.org/drawingml/2006/lockedCanvas" xmlns:asvg="http://schemas.microsoft.com/office/drawing/2016/SVG/main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w16se="http://schemas.microsoft.com/office/word/2015/wordml/symex" xmlns:cx1="http://schemas.microsoft.com/office/drawing/2015/9/8/chartex" xmlns:cx="http://schemas.microsoft.com/office/drawing/2014/chartex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r:embed="rId1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78657" y="39756"/>
                    <a:ext cx="540385" cy="540385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phic 247" descr="Cell Tower"/>
                  <p:cNvPicPr>
                    <a:picLocks noChangeAspect="1"/>
                  </p:cNvPicPr>
                  <p:nvPr/>
                </p:nvPicPr>
                <p:blipFill>
                  <a:blip r:embed="rId1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lc="http://schemas.openxmlformats.org/drawingml/2006/lockedCanvas" xmlns:asvg="http://schemas.microsoft.com/office/drawing/2016/SVG/main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w16se="http://schemas.microsoft.com/office/word/2015/wordml/symex" xmlns:cx1="http://schemas.microsoft.com/office/drawing/2015/9/8/chartex" xmlns:cx="http://schemas.microsoft.com/office/drawing/2014/chartex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r:embed="rId2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0" y="0"/>
                    <a:ext cx="540385" cy="540385"/>
                  </a:xfrm>
                  <a:prstGeom prst="rect">
                    <a:avLst/>
                  </a:prstGeom>
                </p:spPr>
              </p:pic>
              <p:pic>
                <p:nvPicPr>
                  <p:cNvPr id="20" name="Graphic 250" descr="Cell Tower"/>
                  <p:cNvPicPr>
                    <a:picLocks noChangeAspect="1"/>
                  </p:cNvPicPr>
                  <p:nvPr/>
                </p:nvPicPr>
                <p:blipFill>
                  <a:blip r:embed="rId2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lc="http://schemas.openxmlformats.org/drawingml/2006/lockedCanvas" xmlns:asvg="http://schemas.microsoft.com/office/drawing/2016/SVG/main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w16se="http://schemas.microsoft.com/office/word/2015/wordml/symex" xmlns:cx1="http://schemas.microsoft.com/office/drawing/2015/9/8/chartex" xmlns:cx="http://schemas.microsoft.com/office/drawing/2014/chartex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r:embed="rId22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31311" y="47708"/>
                    <a:ext cx="540385" cy="540385"/>
                  </a:xfrm>
                  <a:prstGeom prst="rect">
                    <a:avLst/>
                  </a:prstGeom>
                </p:spPr>
              </p:pic>
              <p:cxnSp>
                <p:nvCxnSpPr>
                  <p:cNvPr id="21" name="Straight Arrow Connector 20"/>
                  <p:cNvCxnSpPr/>
                  <p:nvPr/>
                </p:nvCxnSpPr>
                <p:spPr>
                  <a:xfrm>
                    <a:off x="2790908" y="326003"/>
                    <a:ext cx="415593" cy="20673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>
                    <a:off x="636104" y="294198"/>
                    <a:ext cx="1503018" cy="214602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Arrow Connector 22"/>
                  <p:cNvCxnSpPr/>
                  <p:nvPr/>
                </p:nvCxnSpPr>
                <p:spPr>
                  <a:xfrm>
                    <a:off x="4579951" y="302149"/>
                    <a:ext cx="511010" cy="206734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 flipH="1">
                    <a:off x="2757446" y="302149"/>
                    <a:ext cx="1226157" cy="206652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prstDash val="dash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>
                    <a:off x="2216757" y="704353"/>
                    <a:ext cx="469127" cy="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prstDash val="dash"/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97927" y="667909"/>
                    <a:ext cx="421005" cy="2857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900"/>
                      </a:spcAft>
                    </a:pPr>
                    <a:r>
                      <a:rPr lang="en-GB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T0</a:t>
                    </a:r>
                    <a:endParaRPr lang="en-US" sz="10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1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699715" cy="2856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900"/>
                    </a:spcAft>
                  </a:pPr>
                  <a:r>
                    <a:rPr lang="en-GB" sz="10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CID =1</a:t>
                  </a:r>
                  <a:endParaRPr lang="en-US" sz="10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186608" y="71562"/>
                  <a:ext cx="699715" cy="2856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900"/>
                    </a:spcAft>
                  </a:pPr>
                  <a:r>
                    <a:rPr lang="en-GB" sz="10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CID =2</a:t>
                  </a:r>
                  <a:endParaRPr lang="en-US" sz="10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086970" y="71562"/>
                  <a:ext cx="699715" cy="2856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900"/>
                    </a:spcAft>
                  </a:pPr>
                  <a:r>
                    <a:rPr lang="en-GB" sz="10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CID =2</a:t>
                  </a:r>
                  <a:endParaRPr lang="en-US" sz="10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 flipH="1">
                <a:off x="2472855" y="7952"/>
                <a:ext cx="1270" cy="1271270"/>
              </a:xfrm>
              <a:prstGeom prst="line">
                <a:avLst/>
              </a:prstGeom>
              <a:ln w="12700"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2289975" y="1176793"/>
                <a:ext cx="420970" cy="2853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900"/>
                  </a:spcAft>
                </a:pPr>
                <a:r>
                  <a:rPr lang="en-GB" sz="10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HO</a:t>
                </a:r>
                <a:endParaRPr lang="en-US" sz="1000">
                  <a:effectLst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9" name="Graphic 207" descr="Streetcar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w16se="http://schemas.microsoft.com/office/word/2015/wordml/symex" xmlns:cx1="http://schemas.microsoft.com/office/drawing/2015/9/8/chartex" xmlns:cx="http://schemas.microsoft.com/office/drawing/2014/chartex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r:embed="rId24"/>
                </a:ext>
              </a:extLst>
            </a:blip>
            <a:stretch>
              <a:fillRect/>
            </a:stretch>
          </p:blipFill>
          <p:spPr>
            <a:xfrm>
              <a:off x="103367" y="890546"/>
              <a:ext cx="413385" cy="413385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580446" y="1054211"/>
              <a:ext cx="54068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52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Scenario-A, Bi-directional (1/2)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 fontScale="92500" lnSpcReduction="10000"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 smtClean="0"/>
              <a:t>Background: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Schemes for Bi-directional deployment: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 smtClean="0"/>
              <a:t>Two </a:t>
            </a:r>
            <a:r>
              <a:rPr lang="en-US" sz="1600" dirty="0"/>
              <a:t>schemes are proposed to solve “RRH-site” coverage issue for bi-directional deployment</a:t>
            </a:r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 smtClean="0"/>
              <a:t>For Scenario-A Bi-directional RRH deployment:</a:t>
            </a:r>
            <a:endParaRPr lang="en-US" sz="24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</a:rPr>
              <a:t>FFS the </a:t>
            </a:r>
            <a:r>
              <a:rPr lang="en-US" sz="2000" dirty="0">
                <a:solidFill>
                  <a:srgbClr val="FF0000"/>
                </a:solidFill>
              </a:rPr>
              <a:t>benefits with bi-directional deployment compared to </a:t>
            </a:r>
            <a:r>
              <a:rPr lang="en-US" sz="2000" dirty="0" err="1">
                <a:solidFill>
                  <a:srgbClr val="FF0000"/>
                </a:solidFill>
              </a:rPr>
              <a:t>uni</a:t>
            </a:r>
            <a:r>
              <a:rPr lang="en-US" sz="2000" dirty="0">
                <a:solidFill>
                  <a:srgbClr val="FF0000"/>
                </a:solidFill>
              </a:rPr>
              <a:t>-directional </a:t>
            </a:r>
            <a:r>
              <a:rPr lang="en-US" sz="2000" dirty="0" smtClean="0">
                <a:solidFill>
                  <a:srgbClr val="FF0000"/>
                </a:solidFill>
              </a:rPr>
              <a:t>deployment;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</a:rPr>
              <a:t>FFS </a:t>
            </a:r>
            <a:r>
              <a:rPr lang="en-US" sz="2000" dirty="0">
                <a:solidFill>
                  <a:srgbClr val="FF0000"/>
                </a:solidFill>
              </a:rPr>
              <a:t>the potential issue of coverage when close to RRH </a:t>
            </a:r>
            <a:r>
              <a:rPr lang="en-US" sz="2000" dirty="0" smtClean="0">
                <a:solidFill>
                  <a:srgbClr val="FF0000"/>
                </a:solidFill>
              </a:rPr>
              <a:t>locations.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</a:rPr>
              <a:t>Scheme-2 </a:t>
            </a:r>
            <a:r>
              <a:rPr lang="en-US" sz="2000" dirty="0">
                <a:solidFill>
                  <a:srgbClr val="FF0000"/>
                </a:solidFill>
              </a:rPr>
              <a:t>can be used as starting points for further analysis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8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157" y="2327072"/>
            <a:ext cx="4683794" cy="209252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0778" y="2327072"/>
            <a:ext cx="4651304" cy="2040231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2280002" y="4419600"/>
            <a:ext cx="2859629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200" dirty="0" smtClean="0">
                <a:ea typeface="宋体" panose="02010600030101010101" pitchFamily="2" charset="-122"/>
              </a:rPr>
              <a:t>Scheme-1: Connecting to 2nd-Nearest RRH</a:t>
            </a:r>
            <a:endParaRPr lang="en-US" sz="1200" dirty="0">
              <a:effectLst/>
              <a:ea typeface="MS Minch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02411" y="4419599"/>
            <a:ext cx="3960636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200" dirty="0">
                <a:ea typeface="宋体" panose="02010600030101010101" pitchFamily="2" charset="-122"/>
              </a:rPr>
              <a:t>Scheme-2: Connecting to Nearest RRH except Coverage </a:t>
            </a:r>
            <a:r>
              <a:rPr lang="en-GB" sz="1200" dirty="0" smtClean="0">
                <a:ea typeface="宋体" panose="02010600030101010101" pitchFamily="2" charset="-122"/>
              </a:rPr>
              <a:t>Hole</a:t>
            </a:r>
            <a:endParaRPr lang="en-US" sz="1200" dirty="0">
              <a:effectLst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94771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Scenario-A, Bi-directional (2/2)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Number of Beam for bi-directional RRH deployment, Scenario-A: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For </a:t>
            </a:r>
            <a:r>
              <a:rPr lang="en-US" sz="2000" dirty="0"/>
              <a:t>scenario-A, bi-directional, RRH </a:t>
            </a:r>
            <a:r>
              <a:rPr lang="en-US" sz="2000" dirty="0" smtClean="0"/>
              <a:t>parameter: </a:t>
            </a:r>
          </a:p>
          <a:p>
            <a:pPr lvl="2" hangingPunct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1 </a:t>
            </a:r>
            <a:r>
              <a:rPr lang="en-US" sz="1600" dirty="0">
                <a:solidFill>
                  <a:srgbClr val="FF0000"/>
                </a:solidFill>
              </a:rPr>
              <a:t>beam per RRH panel, two panels in opposite </a:t>
            </a:r>
            <a:r>
              <a:rPr lang="en-US" sz="1600" dirty="0" smtClean="0">
                <a:solidFill>
                  <a:srgbClr val="FF0000"/>
                </a:solidFill>
              </a:rPr>
              <a:t>directions</a:t>
            </a:r>
          </a:p>
          <a:p>
            <a:pPr lvl="2" hangingPunct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FFS one additional beam per RRH site needed to cover neighboring RRH site.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For </a:t>
            </a:r>
            <a:r>
              <a:rPr lang="en-US" sz="2000" dirty="0"/>
              <a:t>scenario-A, bi-directional, UE parameter</a:t>
            </a:r>
            <a:r>
              <a:rPr lang="en-US" sz="2000" dirty="0" smtClean="0"/>
              <a:t>:</a:t>
            </a:r>
          </a:p>
          <a:p>
            <a:pPr lvl="2" hangingPunct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1 beam per UE panel (i.e., 2 beam per UE</a:t>
            </a:r>
            <a:r>
              <a:rPr lang="en-US" sz="1600" dirty="0" smtClean="0"/>
              <a:t>)</a:t>
            </a:r>
          </a:p>
          <a:p>
            <a:pPr lvl="2" hangingPunct="0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 smtClean="0"/>
              <a:t>Beam dwelling time </a:t>
            </a:r>
            <a:r>
              <a:rPr lang="en-US" sz="2400" dirty="0"/>
              <a:t>for bi-directional RRH deployment, Scenario-A: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</a:rPr>
              <a:t>FFS the </a:t>
            </a:r>
            <a:r>
              <a:rPr lang="en-US" sz="2000" dirty="0">
                <a:solidFill>
                  <a:srgbClr val="FF0000"/>
                </a:solidFill>
              </a:rPr>
              <a:t>beam dwelling time </a:t>
            </a:r>
            <a:r>
              <a:rPr lang="en-US" sz="2000" dirty="0" smtClean="0">
                <a:solidFill>
                  <a:srgbClr val="FF0000"/>
                </a:solidFill>
              </a:rPr>
              <a:t>by assuming UE </a:t>
            </a:r>
            <a:r>
              <a:rPr lang="en-US" sz="2000" dirty="0">
                <a:solidFill>
                  <a:srgbClr val="FF0000"/>
                </a:solidFill>
              </a:rPr>
              <a:t>maximum speed of 350kmph.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7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 smtClean="0"/>
              <a:t>Scenario-B, </a:t>
            </a:r>
            <a:r>
              <a:rPr lang="en-US" altLang="zh-CN" sz="4000" dirty="0" err="1" smtClean="0"/>
              <a:t>Uni</a:t>
            </a:r>
            <a:r>
              <a:rPr lang="en-US" altLang="zh-CN" sz="4000" dirty="0" smtClean="0"/>
              <a:t>-directional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 fontScale="70000" lnSpcReduction="20000"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dirty="0"/>
              <a:t>Number of Beam for </a:t>
            </a:r>
            <a:r>
              <a:rPr lang="en-US" dirty="0" err="1"/>
              <a:t>uni</a:t>
            </a:r>
            <a:r>
              <a:rPr lang="en-US" dirty="0"/>
              <a:t>-directional RRH deployment, </a:t>
            </a:r>
            <a:r>
              <a:rPr lang="en-US" dirty="0" smtClean="0"/>
              <a:t>Scenario-B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For scenario-B, </a:t>
            </a:r>
            <a:r>
              <a:rPr lang="en-US" dirty="0" err="1"/>
              <a:t>uni</a:t>
            </a:r>
            <a:r>
              <a:rPr lang="en-US" dirty="0"/>
              <a:t>-directional, RRH parameter</a:t>
            </a:r>
            <a:r>
              <a:rPr lang="en-US" dirty="0" smtClean="0"/>
              <a:t>:</a:t>
            </a:r>
          </a:p>
          <a:p>
            <a:pPr lvl="2" hangingPunct="0">
              <a:lnSpc>
                <a:spcPct val="110000"/>
              </a:lnSpc>
            </a:pPr>
            <a:r>
              <a:rPr lang="en-US" dirty="0" smtClean="0"/>
              <a:t>Option-1: 1 </a:t>
            </a:r>
            <a:r>
              <a:rPr lang="en-US" dirty="0"/>
              <a:t>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dirty="0" smtClean="0"/>
              <a:t>Option-2: 2 </a:t>
            </a:r>
            <a:r>
              <a:rPr lang="en-US" dirty="0"/>
              <a:t>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dirty="0" smtClean="0"/>
              <a:t>Option-3: 3 </a:t>
            </a:r>
            <a:r>
              <a:rPr lang="en-US" dirty="0"/>
              <a:t>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dirty="0" smtClean="0"/>
              <a:t>Option-4: 4 </a:t>
            </a:r>
            <a:r>
              <a:rPr lang="en-US" dirty="0"/>
              <a:t>beam per RRH panel </a:t>
            </a:r>
            <a:endParaRPr lang="en-US" dirty="0" smtClean="0"/>
          </a:p>
          <a:p>
            <a:pPr lvl="2" hangingPunct="0">
              <a:lnSpc>
                <a:spcPct val="110000"/>
              </a:lnSpc>
            </a:pPr>
            <a:r>
              <a:rPr lang="en-US" dirty="0" smtClean="0">
                <a:solidFill>
                  <a:srgbClr val="FF0000"/>
                </a:solidFill>
              </a:rPr>
              <a:t>Note: uneven separation between beams can be considered</a:t>
            </a:r>
            <a:endParaRPr lang="en-US" dirty="0">
              <a:solidFill>
                <a:srgbClr val="FF0000"/>
              </a:solidFill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dirty="0" smtClean="0"/>
              <a:t>For scenario-B, </a:t>
            </a:r>
            <a:r>
              <a:rPr lang="pt-BR" dirty="0"/>
              <a:t>uni-directional, </a:t>
            </a:r>
            <a:r>
              <a:rPr lang="pt-BR" dirty="0" smtClean="0"/>
              <a:t>UE parameter</a:t>
            </a:r>
            <a:r>
              <a:rPr lang="pt-BR" dirty="0"/>
              <a:t>:</a:t>
            </a:r>
          </a:p>
          <a:p>
            <a:pPr lvl="2" hangingPunct="0">
              <a:lnSpc>
                <a:spcPct val="110000"/>
              </a:lnSpc>
            </a:pPr>
            <a:r>
              <a:rPr lang="en-US" dirty="0" smtClean="0">
                <a:solidFill>
                  <a:srgbClr val="FF0000"/>
                </a:solidFill>
              </a:rPr>
              <a:t>Number of beam(s) per UE panel</a:t>
            </a:r>
          </a:p>
          <a:p>
            <a:pPr lvl="3" hangingPunct="0">
              <a:lnSpc>
                <a:spcPct val="110000"/>
              </a:lnSpc>
            </a:pPr>
            <a:r>
              <a:rPr lang="en-US" dirty="0" smtClean="0">
                <a:solidFill>
                  <a:srgbClr val="FF0000"/>
                </a:solidFill>
              </a:rPr>
              <a:t>Option 1: 1 </a:t>
            </a:r>
            <a:r>
              <a:rPr lang="en-US" dirty="0">
                <a:solidFill>
                  <a:srgbClr val="FF0000"/>
                </a:solidFill>
              </a:rPr>
              <a:t>beam per UE panel </a:t>
            </a:r>
            <a:endParaRPr lang="en-US" dirty="0" smtClean="0">
              <a:solidFill>
                <a:srgbClr val="FF0000"/>
              </a:solidFill>
            </a:endParaRPr>
          </a:p>
          <a:p>
            <a:pPr lvl="3" hangingPunct="0">
              <a:lnSpc>
                <a:spcPct val="110000"/>
              </a:lnSpc>
            </a:pPr>
            <a:r>
              <a:rPr lang="en-US" dirty="0" smtClean="0">
                <a:solidFill>
                  <a:srgbClr val="FF0000"/>
                </a:solidFill>
              </a:rPr>
              <a:t>Option 2: 2 </a:t>
            </a:r>
            <a:r>
              <a:rPr lang="en-US" dirty="0">
                <a:solidFill>
                  <a:srgbClr val="FF0000"/>
                </a:solidFill>
              </a:rPr>
              <a:t>beams per UE panel </a:t>
            </a:r>
            <a:endParaRPr lang="en-US" dirty="0" smtClean="0">
              <a:solidFill>
                <a:srgbClr val="FF0000"/>
              </a:solidFill>
            </a:endParaRPr>
          </a:p>
          <a:p>
            <a:pPr lvl="2" hangingPunct="0">
              <a:lnSpc>
                <a:spcPct val="110000"/>
              </a:lnSpc>
            </a:pP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</a:rPr>
              <a:t>panels assumed to be implemented in the UE side; </a:t>
            </a:r>
          </a:p>
          <a:p>
            <a:pPr lvl="2" hangingPunct="0"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Only the one active panel per UE can be used for </a:t>
            </a:r>
            <a:r>
              <a:rPr lang="en-US" dirty="0" err="1">
                <a:solidFill>
                  <a:srgbClr val="FF0000"/>
                </a:solidFill>
              </a:rPr>
              <a:t>Tx</a:t>
            </a:r>
            <a:r>
              <a:rPr lang="en-US" dirty="0">
                <a:solidFill>
                  <a:srgbClr val="FF0000"/>
                </a:solidFill>
              </a:rPr>
              <a:t> and Rx; and FFS whether another panel can be used for beam search </a:t>
            </a:r>
            <a:endParaRPr lang="en-US" sz="2400" dirty="0" smtClean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900" dirty="0"/>
              <a:t>RRH Beam switching point for </a:t>
            </a:r>
            <a:r>
              <a:rPr lang="en-US" sz="2900" dirty="0" err="1"/>
              <a:t>uni</a:t>
            </a:r>
            <a:r>
              <a:rPr lang="en-US" sz="2900" dirty="0"/>
              <a:t>-directional RRH deployment, Scenario-B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err="1"/>
              <a:t>Ds_offset</a:t>
            </a:r>
            <a:r>
              <a:rPr lang="en-US" sz="2000" dirty="0"/>
              <a:t>: the relative offset distance of RRH switching point to the nearest RRH site location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FFS the value of </a:t>
            </a:r>
            <a:r>
              <a:rPr lang="en-US" sz="1800" dirty="0" err="1"/>
              <a:t>Ds_offset</a:t>
            </a:r>
            <a:endParaRPr lang="en-US" sz="1800" dirty="0"/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err="1"/>
              <a:t>Ds_offset</a:t>
            </a:r>
            <a:r>
              <a:rPr lang="en-US" sz="1800" dirty="0"/>
              <a:t> could be used to derive channel model for performance requirement. </a:t>
            </a:r>
            <a:endParaRPr lang="en-US" sz="2000" dirty="0"/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900" dirty="0"/>
              <a:t>Beam dwelling time for </a:t>
            </a:r>
            <a:r>
              <a:rPr lang="en-US" altLang="zh-CN" sz="2900" dirty="0" err="1"/>
              <a:t>uni</a:t>
            </a:r>
            <a:r>
              <a:rPr lang="en-US" sz="2900" dirty="0"/>
              <a:t>-directional RRH deployment, Scenario-</a:t>
            </a:r>
            <a:r>
              <a:rPr lang="en-US" altLang="zh-CN" sz="2900" dirty="0"/>
              <a:t>B</a:t>
            </a:r>
            <a:r>
              <a:rPr lang="en-US" sz="2900" dirty="0"/>
              <a:t>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FFS the beam dwelling time by assuming UE maximum speed of 350kmph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6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10243</TotalTime>
  <Words>1731</Words>
  <Application>Microsoft Office PowerPoint</Application>
  <PresentationFormat>Widescreen</PresentationFormat>
  <Paragraphs>241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MS Mincho</vt:lpstr>
      <vt:lpstr>等线</vt:lpstr>
      <vt:lpstr>宋体</vt:lpstr>
      <vt:lpstr>宋体</vt:lpstr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WF on FR2 HST  Deployment Scenario Analysis</vt:lpstr>
      <vt:lpstr>Way Forward – General Assumption (1/2)</vt:lpstr>
      <vt:lpstr>Way Forward – General Assumption (2/2)</vt:lpstr>
      <vt:lpstr>Way Forward – Scenario-A, Uni-directional (1/3)</vt:lpstr>
      <vt:lpstr>Way Forward – Scenario-A, Uni-directional (2/3)</vt:lpstr>
      <vt:lpstr>Way Forward – Scenario-A, Uni-directional  (3/3)</vt:lpstr>
      <vt:lpstr>Way Forward – Scenario-A, Bi-directional (1/2)</vt:lpstr>
      <vt:lpstr>Way Forward – Scenario-A, Bi-directional (2/2)</vt:lpstr>
      <vt:lpstr>Way Forward – Scenario-B, Uni-directional</vt:lpstr>
      <vt:lpstr>Way Forward – Scenario-B, Bi-directional</vt:lpstr>
      <vt:lpstr>Way Forward – Necessity of Signaling</vt:lpstr>
      <vt:lpstr>Way Forward – Others (1/2)</vt:lpstr>
      <vt:lpstr>Way Forward – Others (2/2)</vt:lpstr>
      <vt:lpstr>Contributions List in RAN4#98-e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Jackson Wang (Samsung)</cp:lastModifiedBy>
  <cp:revision>417</cp:revision>
  <dcterms:created xsi:type="dcterms:W3CDTF">2017-01-18T06:26:21Z</dcterms:created>
  <dcterms:modified xsi:type="dcterms:W3CDTF">2021-04-16T12:50:19Z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