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28"/>
  </p:notesMasterIdLst>
  <p:sldIdLst>
    <p:sldId id="256" r:id="rId8"/>
    <p:sldId id="471" r:id="rId9"/>
    <p:sldId id="520" r:id="rId10"/>
    <p:sldId id="511" r:id="rId11"/>
    <p:sldId id="518" r:id="rId12"/>
    <p:sldId id="519" r:id="rId13"/>
    <p:sldId id="487" r:id="rId14"/>
    <p:sldId id="512" r:id="rId15"/>
    <p:sldId id="513" r:id="rId16"/>
    <p:sldId id="510" r:id="rId17"/>
    <p:sldId id="514" r:id="rId18"/>
    <p:sldId id="509" r:id="rId19"/>
    <p:sldId id="508" r:id="rId20"/>
    <p:sldId id="503" r:id="rId21"/>
    <p:sldId id="502" r:id="rId22"/>
    <p:sldId id="504" r:id="rId23"/>
    <p:sldId id="505" r:id="rId24"/>
    <p:sldId id="486" r:id="rId25"/>
    <p:sldId id="499" r:id="rId26"/>
    <p:sldId id="50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2" clrIdx="0">
    <p:extLst>
      <p:ext uri="{19B8F6BF-5375-455C-9EA6-DF929625EA0E}">
        <p15:presenceInfo xmlns:p15="http://schemas.microsoft.com/office/powerpoint/2012/main" userId="Nokia" providerId="None"/>
      </p:ext>
    </p:extLst>
  </p:cmAuthor>
  <p:cmAuthor id="2" name="Huawei" initials="HW" lastIdx="1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9783" autoAdjust="0"/>
  </p:normalViewPr>
  <p:slideViewPr>
    <p:cSldViewPr>
      <p:cViewPr varScale="1">
        <p:scale>
          <a:sx n="104" d="100"/>
          <a:sy n="104" d="100"/>
        </p:scale>
        <p:origin x="20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E858887A-E5D9-4CF1-A85A-E409A45EC354}"/>
    <pc:docChg chg="undo custSel modSld">
      <pc:chgData name="Petrov, Dmitry (Nokia - FI/Espoo)" userId="e0f276f4-a4cb-4540-8cef-44a57418306b" providerId="ADAL" clId="{E858887A-E5D9-4CF1-A85A-E409A45EC354}" dt="2021-04-18T18:46:49.945" v="26" actId="207"/>
      <pc:docMkLst>
        <pc:docMk/>
      </pc:docMkLst>
      <pc:sldChg chg="modSp mod">
        <pc:chgData name="Petrov, Dmitry (Nokia - FI/Espoo)" userId="e0f276f4-a4cb-4540-8cef-44a57418306b" providerId="ADAL" clId="{E858887A-E5D9-4CF1-A85A-E409A45EC354}" dt="2021-04-18T18:33:53.204" v="21" actId="20577"/>
        <pc:sldMkLst>
          <pc:docMk/>
          <pc:sldMk cId="1017466664" sldId="499"/>
        </pc:sldMkLst>
        <pc:graphicFrameChg chg="modGraphic">
          <ac:chgData name="Petrov, Dmitry (Nokia - FI/Espoo)" userId="e0f276f4-a4cb-4540-8cef-44a57418306b" providerId="ADAL" clId="{E858887A-E5D9-4CF1-A85A-E409A45EC354}" dt="2021-04-18T18:33:53.204" v="21" actId="20577"/>
          <ac:graphicFrameMkLst>
            <pc:docMk/>
            <pc:sldMk cId="1017466664" sldId="499"/>
            <ac:graphicFrameMk id="6" creationId="{00000000-0000-0000-0000-000000000000}"/>
          </ac:graphicFrameMkLst>
        </pc:graphicFrameChg>
      </pc:sldChg>
      <pc:sldChg chg="modSp mod">
        <pc:chgData name="Petrov, Dmitry (Nokia - FI/Espoo)" userId="e0f276f4-a4cb-4540-8cef-44a57418306b" providerId="ADAL" clId="{E858887A-E5D9-4CF1-A85A-E409A45EC354}" dt="2021-04-18T18:07:49.540" v="1" actId="207"/>
        <pc:sldMkLst>
          <pc:docMk/>
          <pc:sldMk cId="1501028319" sldId="511"/>
        </pc:sldMkLst>
        <pc:spChg chg="mod">
          <ac:chgData name="Petrov, Dmitry (Nokia - FI/Espoo)" userId="e0f276f4-a4cb-4540-8cef-44a57418306b" providerId="ADAL" clId="{E858887A-E5D9-4CF1-A85A-E409A45EC354}" dt="2021-04-18T18:07:49.540" v="1" actId="207"/>
          <ac:spMkLst>
            <pc:docMk/>
            <pc:sldMk cId="1501028319" sldId="511"/>
            <ac:spMk id="3" creationId="{00000000-0000-0000-0000-000000000000}"/>
          </ac:spMkLst>
        </pc:spChg>
      </pc:sldChg>
      <pc:sldChg chg="modSp mod addCm delCm modCm">
        <pc:chgData name="Petrov, Dmitry (Nokia - FI/Espoo)" userId="e0f276f4-a4cb-4540-8cef-44a57418306b" providerId="ADAL" clId="{E858887A-E5D9-4CF1-A85A-E409A45EC354}" dt="2021-04-18T18:29:34.746" v="15" actId="13926"/>
        <pc:sldMkLst>
          <pc:docMk/>
          <pc:sldMk cId="2571319749" sldId="513"/>
        </pc:sldMkLst>
        <pc:spChg chg="mod">
          <ac:chgData name="Petrov, Dmitry (Nokia - FI/Espoo)" userId="e0f276f4-a4cb-4540-8cef-44a57418306b" providerId="ADAL" clId="{E858887A-E5D9-4CF1-A85A-E409A45EC354}" dt="2021-04-18T18:29:34.746" v="15" actId="13926"/>
          <ac:spMkLst>
            <pc:docMk/>
            <pc:sldMk cId="2571319749" sldId="513"/>
            <ac:spMk id="3" creationId="{00000000-0000-0000-0000-000000000000}"/>
          </ac:spMkLst>
        </pc:spChg>
      </pc:sldChg>
      <pc:sldChg chg="modSp mod addCm modCm">
        <pc:chgData name="Petrov, Dmitry (Nokia - FI/Espoo)" userId="e0f276f4-a4cb-4540-8cef-44a57418306b" providerId="ADAL" clId="{E858887A-E5D9-4CF1-A85A-E409A45EC354}" dt="2021-04-18T18:46:49.945" v="26" actId="207"/>
        <pc:sldMkLst>
          <pc:docMk/>
          <pc:sldMk cId="3218759564" sldId="518"/>
        </pc:sldMkLst>
        <pc:spChg chg="mod">
          <ac:chgData name="Petrov, Dmitry (Nokia - FI/Espoo)" userId="e0f276f4-a4cb-4540-8cef-44a57418306b" providerId="ADAL" clId="{E858887A-E5D9-4CF1-A85A-E409A45EC354}" dt="2021-04-18T18:46:49.945" v="26" actId="207"/>
          <ac:spMkLst>
            <pc:docMk/>
            <pc:sldMk cId="3218759564" sldId="518"/>
            <ac:spMk id="3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8T21:08:25.526" idx="1">
    <p:pos x="5338" y="1084"/>
    <p:text>It is not clear to us what is wrong with this statement?</p:text>
    <p:extLst>
      <p:ext uri="{C676402C-5697-4E1C-873F-D02D1690AC5C}">
        <p15:threadingInfo xmlns:p15="http://schemas.microsoft.com/office/powerpoint/2012/main" timeZoneBias="-180"/>
      </p:ext>
    </p:extLst>
  </p:cm>
  <p:cm authorId="2" dt="2021-04-19T14:36:48.298" idx="1">
    <p:pos x="5338" y="1180"/>
    <p:text>We cannot agree with the statement. Here we show our comment again:
"For the downlink, it is not appropriate to track frequency offset by using DMRS or PTRS. If UE is not scheduled PDSCH for a long time, especially when UE pass the RRH, the Doppler jump may not be solved with high probability."</p:text>
    <p:extLst>
      <p:ext uri="{C676402C-5697-4E1C-873F-D02D1690AC5C}">
        <p15:threadingInfo xmlns:p15="http://schemas.microsoft.com/office/powerpoint/2012/main" timeZoneBias="-480">
          <p15:parentCm authorId="1" idx="1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sz="4000" dirty="0"/>
              <a:t>WF on Demodulation requirement for FR2 HST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Samsung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0569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#98b-e</a:t>
            </a:r>
          </a:p>
          <a:p>
            <a:pPr>
              <a:buNone/>
            </a:pPr>
            <a:r>
              <a:rPr lang="en-US" sz="1800" b="1" dirty="0"/>
              <a:t>Electronic,12</a:t>
            </a:r>
            <a:r>
              <a:rPr lang="en-US" sz="1800" b="1" baseline="30000" dirty="0"/>
              <a:t>th</a:t>
            </a:r>
            <a:r>
              <a:rPr lang="en-US" sz="1800" b="1" dirty="0"/>
              <a:t> April– 20</a:t>
            </a:r>
            <a:r>
              <a:rPr lang="en-US" sz="1800" b="1" baseline="30000" dirty="0"/>
              <a:t>th</a:t>
            </a:r>
            <a:r>
              <a:rPr lang="en-US" sz="1800" b="1" dirty="0"/>
              <a:t> April 2021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8</a:t>
            </a:r>
            <a:r>
              <a:rPr lang="en-GB" sz="1800" b="1" dirty="0"/>
              <a:t>.7.5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71177" y="323850"/>
            <a:ext cx="2529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1800" b="1" dirty="0"/>
              <a:t>R4-210xxxx</a:t>
            </a:r>
            <a:r>
              <a:rPr lang="ru-RU" altLang="zh-CN" sz="1800" b="1" dirty="0"/>
              <a:t/>
            </a:r>
            <a:br>
              <a:rPr lang="ru-RU" altLang="zh-CN" sz="1800" b="1" dirty="0"/>
            </a:br>
            <a:r>
              <a:rPr lang="en-US" altLang="zh-CN" sz="1800" b="1" dirty="0"/>
              <a:t>Document for:	Approval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SCS and BW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120KHz with 100MHz (Samsung, Intel, Ericsson, Qualcomm)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120KHz with 200MHz (Huawei)</a:t>
            </a:r>
            <a:endParaRPr lang="en-GB" altLang="zh-CN" sz="1800" dirty="0">
              <a:solidFill>
                <a:prstClr val="black"/>
              </a:solidFill>
            </a:endParaRPr>
          </a:p>
          <a:p>
            <a:r>
              <a:rPr lang="en-US" altLang="zh-CN" dirty="0"/>
              <a:t>UE frequency error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considering the impact of UE frequency error on DL demodulation performance</a:t>
            </a:r>
            <a:endParaRPr lang="en-GB" altLang="zh-CN" sz="18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2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simulation assumption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Option 1 (Huawei)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Other options are not precluded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76668"/>
              </p:ext>
            </p:extLst>
          </p:nvPr>
        </p:nvGraphicFramePr>
        <p:xfrm>
          <a:off x="1447800" y="2133600"/>
          <a:ext cx="6553200" cy="259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Doppler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[9596Hz]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[single-tap], [DPS]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CBW/SCS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[200MHz/120kHz]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PDSCH mapping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A, start symbol 1, duration 13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[1+1+1]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KPTRS=2, LPTRS=1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 configuration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[2x2]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[17]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metric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 of maximum throughput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5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test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23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RAN4 to discuss on the impact of the assumption of a static UE and single probe OTA chambers on the FR2 high speed train demodulation test design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Assumption two probes in chamber, as RRM </a:t>
            </a:r>
            <a:r>
              <a:rPr lang="en-GB" altLang="zh-CN" strike="sngStrike" dirty="0"/>
              <a:t>RRM</a:t>
            </a:r>
            <a:r>
              <a:rPr lang="en-GB" altLang="zh-CN" dirty="0"/>
              <a:t> assumption with 2AOA tests</a:t>
            </a:r>
          </a:p>
          <a:p>
            <a:pPr lvl="1"/>
            <a:r>
              <a:rPr lang="en-GB" altLang="zh-CN" dirty="0">
                <a:solidFill>
                  <a:prstClr val="black"/>
                </a:solidFill>
              </a:rPr>
              <a:t>Option 2: </a:t>
            </a:r>
            <a:r>
              <a:rPr lang="en-GB" altLang="zh-CN" dirty="0"/>
              <a:t>Combining RRM and </a:t>
            </a:r>
            <a:r>
              <a:rPr lang="en-GB" altLang="zh-CN" dirty="0" err="1"/>
              <a:t>Demod</a:t>
            </a:r>
            <a:r>
              <a:rPr lang="en-GB" altLang="zh-CN" dirty="0"/>
              <a:t> requirement as a single feature to support HST FR2 operation</a:t>
            </a:r>
          </a:p>
          <a:p>
            <a:pPr lvl="1"/>
            <a:r>
              <a:rPr lang="en-GB" altLang="zh-CN" dirty="0"/>
              <a:t>Option 3: Study an approach with taking into account continuous UE movement from RRH to RRH </a:t>
            </a:r>
            <a:endParaRPr lang="en-US" altLang="zh-CN" dirty="0"/>
          </a:p>
          <a:p>
            <a:r>
              <a:rPr lang="en-US" altLang="zh-CN" dirty="0"/>
              <a:t>FFS </a:t>
            </a:r>
            <a:r>
              <a:rPr lang="en-GB" altLang="zh-CN" strike="sngStrike" dirty="0" smtClean="0"/>
              <a:t>on</a:t>
            </a:r>
            <a:r>
              <a:rPr lang="en-GB" altLang="zh-CN" dirty="0" smtClean="0"/>
              <a:t> keep </a:t>
            </a:r>
            <a:r>
              <a:rPr lang="en-GB" altLang="zh-CN" dirty="0"/>
              <a:t>into account the testability of high power devices inside OTA </a:t>
            </a:r>
            <a:r>
              <a:rPr lang="en-GB" altLang="zh-CN" dirty="0" smtClean="0"/>
              <a:t>chambers, </a:t>
            </a:r>
            <a:r>
              <a:rPr lang="en-GB" altLang="zh-CN" dirty="0"/>
              <a:t>for the definition of radiated demodulation requirements for FR2 HST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Testability issues for FR2 HST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7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BS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4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scope of UL requirements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Only define the following BS demodulation performance requirements in Rel-17 FR HST WI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PUSCH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UL timing adjustment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PRACH</a:t>
            </a: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75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scenario A or B</a:t>
            </a:r>
          </a:p>
          <a:p>
            <a:pPr lvl="1"/>
            <a:r>
              <a:rPr lang="en-US" altLang="zh-CN" dirty="0"/>
              <a:t>Option 1: Define PUSCH demodulation requirements based on the worst case scenario </a:t>
            </a:r>
          </a:p>
          <a:p>
            <a:pPr lvl="1"/>
            <a:r>
              <a:rPr lang="en-US" altLang="zh-CN" dirty="0"/>
              <a:t>Option 2: Define PUSCH demodulation requirements only with one deployment scenario (A or B)</a:t>
            </a:r>
          </a:p>
          <a:p>
            <a:pPr lvl="1"/>
            <a:r>
              <a:rPr lang="en-US" altLang="zh-CN" dirty="0"/>
              <a:t>Option 3: Define PUSCH demodulation requirements for both two scenarios if needed</a:t>
            </a:r>
          </a:p>
          <a:p>
            <a:pPr lvl="1"/>
            <a:r>
              <a:rPr lang="en-US" altLang="zh-CN" dirty="0"/>
              <a:t>Note: whether to cover scenario A or B based on the output of analysis on FR2 HST Deployment Scenarios from link budget perspective 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39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 and </a:t>
            </a:r>
            <a:r>
              <a:rPr lang="en-US" altLang="zh-CN" dirty="0"/>
              <a:t>bi-directional RRH deployment scenarios</a:t>
            </a:r>
          </a:p>
          <a:p>
            <a:pPr lvl="1"/>
            <a:r>
              <a:rPr lang="en-US" altLang="zh-CN" dirty="0"/>
              <a:t>FFS to define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</a:t>
            </a:r>
          </a:p>
          <a:p>
            <a:pPr lvl="1"/>
            <a:r>
              <a:rPr lang="en-US" altLang="zh-CN" dirty="0"/>
              <a:t>FFS to define the test </a:t>
            </a:r>
            <a:r>
              <a:rPr lang="en-US" altLang="zh-CN" dirty="0" smtClean="0"/>
              <a:t>applicability </a:t>
            </a:r>
            <a:r>
              <a:rPr lang="en-US" altLang="zh-CN" dirty="0"/>
              <a:t>rule if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 are defined</a:t>
            </a:r>
          </a:p>
          <a:p>
            <a:pPr lvl="1"/>
            <a:r>
              <a:rPr lang="en-US" altLang="zh-CN" dirty="0"/>
              <a:t>Note: whether to cover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based on the output of analysis on FR2 HST Deployment Scenarios from link budget perspective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4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PUSCH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sz="2000" dirty="0"/>
              <a:t>Waveform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Only CP-OFDM </a:t>
            </a:r>
            <a:endParaRPr lang="en-US" sz="1800" dirty="0"/>
          </a:p>
          <a:p>
            <a:r>
              <a:rPr lang="en-US" sz="2000" dirty="0"/>
              <a:t>SCS&amp;BW</a:t>
            </a:r>
          </a:p>
          <a:p>
            <a:pPr lvl="1"/>
            <a:r>
              <a:rPr lang="en-US" altLang="zh-CN" sz="1800" dirty="0"/>
              <a:t>Option 1: 120KHz SCS with 50MHz, 100MHz or 200MHz (Intel, Nokia)</a:t>
            </a:r>
          </a:p>
          <a:p>
            <a:pPr lvl="1"/>
            <a:r>
              <a:rPr lang="en-US" altLang="zh-CN" sz="1800" dirty="0"/>
              <a:t>Option 2: 120KHz SCS with 100MHz (Samsung)</a:t>
            </a:r>
          </a:p>
          <a:p>
            <a:pPr lvl="1"/>
            <a:r>
              <a:rPr lang="en-US" altLang="zh-CN" sz="1800" dirty="0"/>
              <a:t>Option 3: 120KHz SCS with 200MHz (Huawei)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Antenna Configuration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1Tx2Rx Low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Resource mapping type: type B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Length of data symbol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9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10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MCS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MCS16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MCS16 and MCS17</a:t>
            </a:r>
            <a:endParaRPr lang="en-US" altLang="zh-CN" sz="2000" dirty="0">
              <a:solidFill>
                <a:prstClr val="black"/>
              </a:solidFill>
            </a:endParaRP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endParaRPr lang="en-US" altLang="zh-CN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48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UL timing adjustment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Scenario </a:t>
            </a:r>
          </a:p>
          <a:p>
            <a:pPr lvl="1"/>
            <a:r>
              <a:rPr lang="en-US" altLang="zh-CN" dirty="0"/>
              <a:t>Scenario Y</a:t>
            </a:r>
          </a:p>
          <a:p>
            <a:r>
              <a:rPr lang="en-US" altLang="zh-CN" dirty="0"/>
              <a:t>Simulation Assumption for scenario Y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/>
              <a:t>Option 1(Huawei)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Other options are not precluded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92697"/>
              </p:ext>
            </p:extLst>
          </p:nvPr>
        </p:nvGraphicFramePr>
        <p:xfrm>
          <a:off x="1143000" y="2895600"/>
          <a:ext cx="6553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Channel</a:t>
                      </a:r>
                      <a:r>
                        <a:rPr lang="en-US" altLang="zh-CN" sz="1200" baseline="0" dirty="0"/>
                        <a:t> Model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Stationary UE: AWGN, Moving UE: AWGN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UE speed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350 km/h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CP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Normal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1.25 μ</a:t>
                      </a:r>
                      <a:r>
                        <a:rPr lang="en-US" altLang="zh-CN" sz="1200" dirty="0"/>
                        <a:t>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Δω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1.04 s-1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200MHz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PUSCH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0 to 65 RB for moving UE, 66 to 131 for stationary 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SRS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last symbol in slot #3 in radio frames, CSRS = 33, BSRS =0, for 132 RB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2275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FR2 HST WI in previous meetings</a:t>
            </a:r>
            <a:endParaRPr lang="en-GB" altLang="zh-CN" sz="1600" dirty="0"/>
          </a:p>
          <a:p>
            <a:pPr lvl="1" fontAlgn="auto" hangingPunct="1"/>
            <a:r>
              <a:rPr lang="en-GB" altLang="zh-CN" sz="1600" dirty="0"/>
              <a:t>R4-2017828, “WF on NR support for HST in FR2”, Samsung. RAN4#97-e meeting</a:t>
            </a:r>
          </a:p>
          <a:p>
            <a:pPr lvl="1" fontAlgn="auto" hangingPunct="1"/>
            <a:r>
              <a:rPr lang="en-GB" altLang="zh-CN" sz="1600" dirty="0"/>
              <a:t>R4-2103240, “WF on Deployment Scenario and UE RF Requirement for FR2 HST”, Samsung. RAN4#98-e meeting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PRACH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PRACH format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only C2 (Samsung, Huawei, Intel, Ericsson)</a:t>
            </a:r>
          </a:p>
          <a:p>
            <a:pPr lvl="1"/>
            <a:r>
              <a:rPr lang="en-US" altLang="zh-CN" strike="sngStrike" dirty="0"/>
              <a:t>Option 2:  A2, A3,B4 and C2 (Ericsson)</a:t>
            </a:r>
          </a:p>
          <a:p>
            <a:pPr lvl="1"/>
            <a:r>
              <a:rPr lang="en-US" altLang="zh-CN" strike="sngStrike" dirty="0"/>
              <a:t>Option 3: A2, B4 and C2 (Nokia)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Channel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AWGN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Frequency offset 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align the Doppler value with PUSCH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9722Hz with 350km/h at 30GHz carrier frequency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Test Preamble Configuration for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=0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=69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Other options are not precluded</a:t>
            </a:r>
          </a:p>
          <a:p>
            <a:pPr marL="0" lvl="0" indent="0">
              <a:buNone/>
            </a:pP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18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Maximum Speed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3900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Uplink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631949"/>
            <a:ext cx="8229600" cy="4906963"/>
          </a:xfrm>
        </p:spPr>
        <p:txBody>
          <a:bodyPr/>
          <a:lstStyle/>
          <a:p>
            <a:r>
              <a:rPr lang="en-US" altLang="zh-CN" sz="1600" dirty="0"/>
              <a:t>It is feasible to support maximum speed with 350km for uplink with PTRS or DMRS+PTRS configuration used for frequency offset tracking with 120KHz SCS</a:t>
            </a:r>
          </a:p>
          <a:p>
            <a:r>
              <a:rPr lang="en-US" altLang="zh-CN" sz="1600" strike="sngStrike" dirty="0">
                <a:solidFill>
                  <a:srgbClr val="0070C0"/>
                </a:solidFill>
              </a:rPr>
              <a:t>It is feasible to support maximum speed with 260km for uplink only DMRS configuration without PTRS configuration for frequency offset tracking with 120KHz SCS</a:t>
            </a:r>
          </a:p>
          <a:p>
            <a:r>
              <a:rPr lang="en-US" altLang="zh-CN" sz="1600" dirty="0"/>
              <a:t>Configure PTRS during the PUSCH demodulation test </a:t>
            </a:r>
          </a:p>
          <a:p>
            <a:pPr lvl="0"/>
            <a:r>
              <a:rPr lang="en-GB" altLang="zh-CN" sz="1600" dirty="0"/>
              <a:t>DMRS+PTRS configuration for PUSCH demodulation requirement with single-tap channel model </a:t>
            </a:r>
          </a:p>
          <a:p>
            <a:pPr lvl="1" fontAlgn="auto" hangingPunct="1"/>
            <a:r>
              <a:rPr lang="en-GB" altLang="zh-CN" sz="1400" dirty="0"/>
              <a:t>Option 1: 1 DMRS +PTRS (L=1,K=2) (Samsung, Ericsson)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2: 1+1 DMRS +PTRS (L=1,K=2) (Nokia)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1+1+1 DMRS+PTRS(L=1, K=2) (Huawei)</a:t>
            </a:r>
            <a:endParaRPr lang="zh-CN" altLang="zh-CN" sz="1400" dirty="0"/>
          </a:p>
          <a:p>
            <a:r>
              <a:rPr lang="en-GB" altLang="zh-CN" sz="1600" strike="sngStrike" dirty="0"/>
              <a:t>FFS on DMRS+PTRS configuration for PUSCH demodulation requirement with fading channel if needed </a:t>
            </a:r>
            <a:endParaRPr lang="zh-CN" altLang="zh-CN" sz="1600" strike="sngStrike" dirty="0"/>
          </a:p>
          <a:p>
            <a:pPr lvl="1" fontAlgn="auto" hangingPunct="1"/>
            <a:r>
              <a:rPr lang="en-GB" altLang="zh-CN" sz="1400" strike="sngStrike" dirty="0"/>
              <a:t>Option 1: 1 DMRS +PTRS (L=1,K=2) (Ericsson)</a:t>
            </a:r>
          </a:p>
          <a:p>
            <a:pPr lvl="1" fontAlgn="auto" hangingPunct="1"/>
            <a:r>
              <a:rPr lang="en-GB" altLang="zh-CN" sz="1400" strike="sngStrike" dirty="0"/>
              <a:t>Option 2: 1+1+1 DMRS +PTRS(L=1, K=2) (Huawei)</a:t>
            </a:r>
            <a:endParaRPr lang="zh-CN" altLang="zh-CN" sz="1400" strike="sngStrike" dirty="0"/>
          </a:p>
          <a:p>
            <a:pPr lvl="0"/>
            <a:r>
              <a:rPr lang="en-GB" altLang="zh-CN" sz="1600" strike="sngStrike" dirty="0"/>
              <a:t>FFS on DMRS+PTRS configuration for PUSCH demodulation requirement with substantial fading channel for scenario B if needed</a:t>
            </a:r>
            <a:endParaRPr lang="zh-CN" altLang="zh-CN" sz="1600" strike="sngStrike" dirty="0"/>
          </a:p>
          <a:p>
            <a:pPr lvl="1" fontAlgn="auto" hangingPunct="1"/>
            <a:r>
              <a:rPr lang="en-GB" altLang="zh-CN" sz="1400" strike="sngStrike" dirty="0"/>
              <a:t>Option 1: more DMRS configuration (Ericsson)</a:t>
            </a:r>
          </a:p>
          <a:p>
            <a:pPr lvl="1" fontAlgn="auto" hangingPunct="1"/>
            <a:r>
              <a:rPr lang="en-GB" altLang="zh-CN" sz="1400" strike="sngStrike" dirty="0"/>
              <a:t>Option 2: 1+1+1 DMRS+PTRS(L=1,K=2)(Huawei)</a:t>
            </a:r>
            <a:endParaRPr lang="zh-CN" altLang="zh-CN" sz="1400" strike="sngStrike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0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Downlink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GB" altLang="zh-CN" sz="1600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It is feasible to support maximum speed with 350km/h for downlink with PTRS or DMRS(1+1+1)+PTRS (L=1, K=2) configuration used for frequency offset tracking under single tap propagation conditions with 120KHz SCS</a:t>
            </a:r>
          </a:p>
          <a:p>
            <a:pPr lvl="0"/>
            <a:r>
              <a:rPr lang="en-GB" altLang="zh-CN" sz="1600" dirty="0"/>
              <a:t>It is feasible to support maximum speed with 350km/h for downlink with TRS( 4 symbol interval) +SSB for frequency offset tracking under </a:t>
            </a:r>
            <a:r>
              <a:rPr lang="en-GB" altLang="zh-CN" sz="1600" dirty="0" smtClean="0"/>
              <a:t>unidirectional </a:t>
            </a:r>
            <a:r>
              <a:rPr lang="en-GB" altLang="zh-CN" sz="1600" dirty="0">
                <a:solidFill>
                  <a:srgbClr val="FF0000"/>
                </a:solidFill>
                <a:highlight>
                  <a:srgbClr val="FFFF00"/>
                </a:highlight>
              </a:rPr>
              <a:t>and bi-directional</a:t>
            </a:r>
            <a:r>
              <a:rPr lang="en-GB" altLang="zh-CN" sz="1600" dirty="0" smtClean="0"/>
              <a:t> </a:t>
            </a:r>
            <a:r>
              <a:rPr lang="en-GB" altLang="zh-CN" sz="1600" dirty="0"/>
              <a:t>RRH deployment  with 120KHz SCS</a:t>
            </a:r>
            <a:endParaRPr lang="zh-CN" altLang="zh-CN" sz="1600" dirty="0"/>
          </a:p>
          <a:p>
            <a:r>
              <a:rPr lang="en-GB" altLang="zh-CN" sz="1600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It is feasible to support maximum speed with 350km/h for downlink with TRS (4 symbol interval) +SSB and PTRS (L=1,K=2) for frequency offset tracking under bidirectional RRH deployment  with 120KHz SCS</a:t>
            </a:r>
            <a:endParaRPr lang="zh-CN" altLang="zh-CN" sz="1600" strike="sngStrike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GB" altLang="zh-CN" sz="1600" dirty="0"/>
              <a:t>Configure PTRS during the PDSCH demodulation test </a:t>
            </a:r>
            <a:endParaRPr lang="zh-CN" altLang="zh-CN" sz="1600" dirty="0"/>
          </a:p>
          <a:p>
            <a:r>
              <a:rPr lang="en-GB" altLang="zh-CN" sz="1600" dirty="0"/>
              <a:t>RS as baseline </a:t>
            </a:r>
            <a:r>
              <a:rPr lang="en-US" altLang="zh-CN" sz="1600" dirty="0"/>
              <a:t>for frequency offset tracking to support 350km/h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SSB+TRS (Huawei, Ericsson, Samsung, Qualcomm)</a:t>
            </a:r>
          </a:p>
          <a:p>
            <a:pPr lvl="1" fontAlgn="auto" hangingPunct="1"/>
            <a:r>
              <a:rPr lang="en-GB" altLang="zh-CN" sz="1400" dirty="0"/>
              <a:t>Option 2: TRS+PTRS for </a:t>
            </a:r>
            <a:r>
              <a:rPr lang="aa-ET" altLang="zh-CN" sz="1400" dirty="0">
                <a:solidFill>
                  <a:srgbClr val="0070C0"/>
                </a:solidFill>
              </a:rPr>
              <a:t>bi-</a:t>
            </a:r>
            <a:r>
              <a:rPr lang="en-GB" altLang="zh-CN" sz="1400" dirty="0"/>
              <a:t>directional deployment (Intel)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TRS, DMRS or TRS+PTRS for unidirectional deployment (Intel)</a:t>
            </a:r>
            <a:endParaRPr lang="zh-CN" altLang="zh-CN" sz="1400" dirty="0"/>
          </a:p>
          <a:p>
            <a:r>
              <a:rPr lang="en-GB" altLang="zh-CN" sz="1600" dirty="0"/>
              <a:t>DMRS</a:t>
            </a:r>
            <a:r>
              <a:rPr lang="en-US" altLang="zh-CN" sz="1600" dirty="0"/>
              <a:t> configuration for PDSCH demodulation requirement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assumption for single tap channel model (bidirectional and or unidirectional ) (Ericsson)</a:t>
            </a:r>
          </a:p>
          <a:p>
            <a:pPr lvl="1" fontAlgn="auto" hangingPunct="1"/>
            <a:r>
              <a:rPr lang="en-GB" altLang="zh-CN" sz="1400" dirty="0"/>
              <a:t>Option 2: 1+1+1 DMRS (with frequency offset compensation before the demodulation process) (Ericsson, 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87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Doppler Calculation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800" dirty="0"/>
              <a:t>Carrier frequency for Doppler frequency calculation</a:t>
            </a:r>
          </a:p>
          <a:p>
            <a:pPr lvl="1" fontAlgn="auto" hangingPunct="1"/>
            <a:r>
              <a:rPr lang="en-US" altLang="zh-CN" sz="1600" strike="sngStrike" dirty="0"/>
              <a:t>Option 1: 28GHz (Nokia, Samsung)</a:t>
            </a:r>
            <a:endParaRPr lang="zh-CN" altLang="zh-CN" sz="1600" strike="sngStrike" dirty="0"/>
          </a:p>
          <a:p>
            <a:pPr lvl="1" fontAlgn="auto" hangingPunct="1"/>
            <a:r>
              <a:rPr lang="en-GB" altLang="zh-CN" sz="1600" strike="sngStrike" dirty="0"/>
              <a:t>Option </a:t>
            </a:r>
            <a:r>
              <a:rPr lang="en-US" altLang="zh-CN" sz="1600" strike="sngStrike" dirty="0"/>
              <a:t>2: 29.5GHz (Huawei)</a:t>
            </a:r>
          </a:p>
          <a:p>
            <a:pPr lvl="1" fontAlgn="auto" hangingPunct="1"/>
            <a:r>
              <a:rPr lang="en-US" altLang="zh-CN" sz="1600" dirty="0">
                <a:solidFill>
                  <a:srgbClr val="FF0000"/>
                </a:solidFill>
              </a:rPr>
              <a:t>Option 3: 30GHz (Ericsson, Nokia, Intel, Samsung, Qualcomm)</a:t>
            </a:r>
            <a:endParaRPr lang="zh-CN" altLang="zh-CN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5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441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Test scope of DL requirements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Only define PDSCH demodulation performance requirements in Rel-17 FR HST WI</a:t>
            </a:r>
          </a:p>
          <a:p>
            <a:r>
              <a:rPr lang="en-US" altLang="zh-CN" sz="1800" dirty="0"/>
              <a:t>Requirement for scenario A or B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1: Define PDSCH demodulation performance requirements only with one deployment scenario (A or B) (Samsung, Intel, 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2:Define PDSCH demodulation performance requirements with the worst cases of two scenarios (Ericsson, Nokia)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3:Define PDSCH demodulation performance requirements with both scenarios if needed (Huawei)</a:t>
            </a:r>
          </a:p>
          <a:p>
            <a:pPr lvl="1"/>
            <a:r>
              <a:rPr lang="en-US" altLang="zh-CN" sz="1600" dirty="0"/>
              <a:t>Note: whether to cover scenario A or B based on the output of analysis on FR2 HST Deployment Scenarios from link budget perspective </a:t>
            </a:r>
          </a:p>
          <a:p>
            <a:r>
              <a:rPr lang="en-US" altLang="zh-CN" sz="1800" dirty="0"/>
              <a:t>Requirement for </a:t>
            </a:r>
            <a:r>
              <a:rPr lang="en-US" altLang="zh-CN" sz="1800" dirty="0" err="1"/>
              <a:t>uni</a:t>
            </a:r>
            <a:r>
              <a:rPr lang="en-US" altLang="zh-CN" sz="18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both PDSCH demodulation requirements for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- and </a:t>
            </a:r>
            <a:r>
              <a:rPr lang="en-US" altLang="zh-CN" sz="1600" dirty="0"/>
              <a:t>bi-directional RRH deployment scenarios</a:t>
            </a:r>
          </a:p>
          <a:p>
            <a:pPr lvl="1"/>
            <a:r>
              <a:rPr lang="en-US" altLang="zh-CN" sz="1600" dirty="0"/>
              <a:t>FFS to define the test </a:t>
            </a:r>
            <a:r>
              <a:rPr lang="en-US" altLang="zh-CN" sz="1600" dirty="0" smtClean="0"/>
              <a:t>applicability </a:t>
            </a:r>
            <a:r>
              <a:rPr lang="en-US" altLang="zh-CN" sz="1600" dirty="0"/>
              <a:t>rule if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 are defined</a:t>
            </a:r>
          </a:p>
          <a:p>
            <a:pPr lvl="1"/>
            <a:r>
              <a:rPr lang="en-US" altLang="zh-CN" sz="1600" dirty="0"/>
              <a:t>Note: whether to cover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- and </a:t>
            </a:r>
            <a:r>
              <a:rPr lang="en-US" altLang="zh-CN" sz="1600" dirty="0"/>
              <a:t>bi-directional RRH deployment based on the output of analysis on FR2 HST Deployment Scenarios from link budget perspective </a:t>
            </a:r>
            <a:endParaRPr lang="en-US" altLang="zh-CN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1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Transmission schemes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No PDSCH requirement with SFN joint transmission scheme in Rel-17 FR2 HST WI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DPS transmission schemes</a:t>
            </a:r>
          </a:p>
          <a:p>
            <a:pPr lvl="1"/>
            <a:r>
              <a:rPr lang="en-US" altLang="zh-CN" sz="1800" strike="sngStrike" dirty="0">
                <a:solidFill>
                  <a:srgbClr val="FF0000"/>
                </a:solidFill>
              </a:rPr>
              <a:t>No PDSCH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requirement with DPS transmission scheme 1b in bi-directional RRH deployment scenario </a:t>
            </a:r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</a:t>
            </a:r>
            <a:r>
              <a:rPr lang="en-GB" altLang="zh-CN" sz="1600" dirty="0" err="1">
                <a:solidFill>
                  <a:prstClr val="black"/>
                </a:solidFill>
              </a:rPr>
              <a:t>Uni</a:t>
            </a:r>
            <a:r>
              <a:rPr lang="en-GB" altLang="zh-CN" sz="1600" dirty="0">
                <a:solidFill>
                  <a:prstClr val="black"/>
                </a:solidFill>
              </a:rPr>
              <a:t>-directional RRH deployment scenario</a:t>
            </a:r>
          </a:p>
          <a:p>
            <a:pPr lvl="3"/>
            <a:r>
              <a:rPr lang="en-US" altLang="zh-CN" dirty="0"/>
              <a:t>Option 1: scheme 1a;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</a:t>
            </a:r>
            <a:endParaRPr lang="zh-CN" altLang="zh-CN" dirty="0"/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bi-directional RRH deployment scenario</a:t>
            </a:r>
          </a:p>
          <a:p>
            <a:pPr lvl="3"/>
            <a:r>
              <a:rPr lang="en-US" altLang="zh-CN" dirty="0"/>
              <a:t>Option 1: scheme 1a ;</a:t>
            </a:r>
          </a:p>
          <a:p>
            <a:pPr lvl="3"/>
            <a:r>
              <a:rPr lang="en-US" altLang="zh-CN" dirty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scheme 1b;</a:t>
            </a:r>
          </a:p>
          <a:p>
            <a:pPr lvl="3"/>
            <a:r>
              <a:rPr lang="en-US" altLang="zh-CN" dirty="0"/>
              <a:t>Option 3: both scheme 1a and </a:t>
            </a:r>
            <a:r>
              <a:rPr lang="en-US" altLang="zh-CN" dirty="0">
                <a:solidFill>
                  <a:srgbClr val="FF0000"/>
                </a:solidFill>
              </a:rPr>
              <a:t>scheme 1b </a:t>
            </a:r>
            <a:endParaRPr lang="en-US" altLang="zh-CN" dirty="0"/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PDSCH requirements of HST single tap </a:t>
            </a:r>
            <a:r>
              <a:rPr lang="en-US" altLang="zh-CN" sz="1800" strike="sngStrike" dirty="0">
                <a:solidFill>
                  <a:prstClr val="black"/>
                </a:solidFill>
              </a:rPr>
              <a:t>or multi-path fading (TDL)</a:t>
            </a:r>
            <a:endParaRPr lang="zh-CN" altLang="en-US" strike="sngStrik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31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5AIRPNAIUNRU-1328258698-3879</_dlc_DocId>
    <_dlc_DocIdUrl xmlns="71c5aaf6-e6ce-465b-b873-5148d2a4c105">
      <Url>https://nokia.sharepoint.com/sites/c5g/5gradio/_layouts/15/DocIdRedir.aspx?ID=5AIRPNAIUNRU-1328258698-3879</Url>
      <Description>5AIRPNAIUNRU-1328258698-3879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00F65EB-5730-43A8-9AFA-15BFC5DC8F7F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0b6aed8e-0313-4d17-80ff-d0e5da4931c5"/>
    <ds:schemaRef ds:uri="71c5aaf6-e6ce-465b-b873-5148d2a4c105"/>
    <ds:schemaRef ds:uri="http://purl.org/dc/elements/1.1/"/>
    <ds:schemaRef ds:uri="http://purl.org/dc/dcmitype/"/>
    <ds:schemaRef ds:uri="3b34c8f0-1ef5-4d1e-bb66-517ce7fe7356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4.xml><?xml version="1.0" encoding="utf-8"?>
<ds:datastoreItem xmlns:ds="http://schemas.openxmlformats.org/officeDocument/2006/customXml" ds:itemID="{2BE23EA1-D4E8-49A4-9A95-39039A573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D87A7C0-2322-406A-831A-079D34B181C5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0F074811-2F23-4BF3-BA88-F0274BD4F13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23512</TotalTime>
  <Words>1454</Words>
  <Application>Microsoft Office PowerPoint</Application>
  <PresentationFormat>全屏显示(4:3)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宋体</vt:lpstr>
      <vt:lpstr>Arial</vt:lpstr>
      <vt:lpstr>Calibri</vt:lpstr>
      <vt:lpstr>Office Theme</vt:lpstr>
      <vt:lpstr>WF on Demodulation requirement for FR2 HST</vt:lpstr>
      <vt:lpstr>Background</vt:lpstr>
      <vt:lpstr>Maximum Speed</vt:lpstr>
      <vt:lpstr>Maximum Speed feasibility study and requested RS configuration for Uplink</vt:lpstr>
      <vt:lpstr>Maximum Speed feasibility study and requested RS configuration for Downlink</vt:lpstr>
      <vt:lpstr>Maximum Doppler Calculation </vt:lpstr>
      <vt:lpstr>UE demodulation  requirements</vt:lpstr>
      <vt:lpstr>Test Scope</vt:lpstr>
      <vt:lpstr>Test Scope</vt:lpstr>
      <vt:lpstr>Test Setup</vt:lpstr>
      <vt:lpstr>Basic simulation assumption </vt:lpstr>
      <vt:lpstr>UE demodulation test</vt:lpstr>
      <vt:lpstr>Testability issues for FR2 HST UE</vt:lpstr>
      <vt:lpstr>BS demodulation  requirements</vt:lpstr>
      <vt:lpstr>Test Scope</vt:lpstr>
      <vt:lpstr>Test Scope</vt:lpstr>
      <vt:lpstr>Test Scope</vt:lpstr>
      <vt:lpstr>Test Setup for PUSCH requirements</vt:lpstr>
      <vt:lpstr>Test Setup for UL timing adjustment requirement</vt:lpstr>
      <vt:lpstr>Test setup for PRACH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keywords>CTPClassification=:VisualMarkings=, CTPClassification=CTP_PUBLIC:VisualMarkings=, CTPClassification=CTP_NT</cp:keywords>
  <cp:lastModifiedBy>Huawei</cp:lastModifiedBy>
  <cp:revision>1537</cp:revision>
  <dcterms:created xsi:type="dcterms:W3CDTF">2013-05-13T16:02:00Z</dcterms:created>
  <dcterms:modified xsi:type="dcterms:W3CDTF">2021-04-19T08:05:38Z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0x01010000E5007003D3004E92B8EDD86D20E8CD</vt:lpwstr>
  </property>
  <property fmtid="{D5CDD505-2E9C-101B-9397-08002B2CF9AE}" pid="3" name="_dlc_DocIdItemGuid">
    <vt:lpwstr>3e0b7025-e4b8-4c1b-baea-5a34458c9026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2020-08-26 22:52:47Z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(3)2atGgoWJqmWUr1VdW3C7OM/ImQErQ+EuNdpwKsKmGMKSZW/LuADkNWi3aWJpypjwHBz06C95
D0J72CfkyKTL1T9XTnzOS+AE00DcLVLxrFP4+Pkj/q4oVX8LFS3ir2YPXXut/BSq3Tcx3xGU
fVVHNtDAnvTtuIxt9EybvFZr3MWNe/5yqrfBXlg/aQnuzIkjg+6toc6RM8f5NJekXfpmSOuc
4iZqHC3AeVbFlcSfAo</vt:lpwstr>
  </property>
  <property fmtid="{D5CDD505-2E9C-101B-9397-08002B2CF9AE}" pid="13" name="_2015_ms_pID_7253431">
    <vt:lpwstr>EIwzfwcJWQTByR3Qr5Y8HOKYziKyU0jFWGgWVJdxzrWfUpl1eEx3NI
4caHehD/YAvAUKYz1N/jb9F6QWaIAs7PA5hnsmAomP/WEuAEMeCyJwRyYE7omhvlbJOAdMEJ
WmajvEGB1Gcl4nd89E4h3gt5cqrYJzaDHJ5Sf8Vw47uGlZ7C7poNtUpdenkSCoiMtC5sM5p+
hXQaDeQ0NIH82btY5qLCyovp0Xzmy/Jb/ZHs</vt:lpwstr>
  </property>
  <property fmtid="{D5CDD505-2E9C-101B-9397-08002B2CF9AE}" pid="14" name="_2015_ms_pID_7253432">
    <vt:lpwstr>qB+54TLBe9EYcy1j6hiwlM8=</vt:lpwstr>
  </property>
  <property fmtid="{D5CDD505-2E9C-101B-9397-08002B2CF9AE}" pid="15" name="CTPClassification">
    <vt:lpwstr>CTP_NT</vt:lpwstr>
  </property>
  <property fmtid="{D5CDD505-2E9C-101B-9397-08002B2CF9AE}" pid="16" name="NSCPROP_SA">
    <vt:lpwstr>C:\Users\Administrator\Desktop\NR UE Ad-hoc Oct\R4-18xxxxx - WF on NR General and UE PDSCH Demod v1.pptx</vt:lpwstr>
  </property>
  <property fmtid="{D5CDD505-2E9C-101B-9397-08002B2CF9AE}" pid="17" name="_AdHocReviewCycleID">
    <vt:i4>-1884090725</vt:i4>
  </property>
  <property fmtid="{D5CDD505-2E9C-101B-9397-08002B2CF9AE}" pid="18" name="_EmailSubject">
    <vt:lpwstr>[Rel-16 UE Demod] WF on Normal NR CA requirements</vt:lpwstr>
  </property>
  <property fmtid="{D5CDD505-2E9C-101B-9397-08002B2CF9AE}" pid="19" name="_AuthorEmail">
    <vt:lpwstr>gnigam@qti.qualcomm.com</vt:lpwstr>
  </property>
  <property fmtid="{D5CDD505-2E9C-101B-9397-08002B2CF9AE}" pid="20" name="_AuthorEmailDisplayName">
    <vt:lpwstr>Gaurav Nigam</vt:lpwstr>
  </property>
  <property fmtid="{D5CDD505-2E9C-101B-9397-08002B2CF9AE}" pid="21" name="_readonly">
    <vt:lpwstr/>
  </property>
  <property fmtid="{D5CDD505-2E9C-101B-9397-08002B2CF9AE}" pid="22" name="_change">
    <vt:lpwstr/>
  </property>
  <property fmtid="{D5CDD505-2E9C-101B-9397-08002B2CF9AE}" pid="23" name="_full-control">
    <vt:lpwstr/>
  </property>
  <property fmtid="{D5CDD505-2E9C-101B-9397-08002B2CF9AE}" pid="24" name="sflag">
    <vt:lpwstr>1617967587</vt:lpwstr>
  </property>
</Properties>
</file>