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6FDA5-7D95-4460-8963-7AC230D0F7EA}" v="225" dt="2021-04-16T17:13:33.915"/>
    <p1510:client id="{C6000CE1-86CA-4C3B-A36E-CBF46A6573C8}" v="76" dt="2021-04-16T22:44:24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107" d="100"/>
          <a:sy n="107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9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aa-ET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aa-ET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aa-ET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aa-ET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aa-ET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aa-ET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aa-ET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</a:t>
            </a:r>
            <a:r>
              <a:rPr lang="en-GB" dirty="0"/>
              <a:t>R</a:t>
            </a:r>
            <a:r>
              <a:rPr lang="aa-ET" dirty="0"/>
              <a:t>e</a:t>
            </a:r>
            <a:r>
              <a:rPr lang="en-GB" dirty="0"/>
              <a:t>l</a:t>
            </a:r>
            <a:r>
              <a:rPr lang="aa-ET" dirty="0"/>
              <a:t>-17 </a:t>
            </a:r>
            <a:r>
              <a:rPr lang="en-GB" dirty="0"/>
              <a:t>N</a:t>
            </a:r>
            <a:r>
              <a:rPr lang="aa-ET" dirty="0"/>
              <a:t>R </a:t>
            </a:r>
            <a:r>
              <a:rPr lang="en-GB" dirty="0"/>
              <a:t>H</a:t>
            </a:r>
            <a:r>
              <a:rPr lang="aa-ET" dirty="0"/>
              <a:t>S</a:t>
            </a:r>
            <a:r>
              <a:rPr lang="en-GB" dirty="0"/>
              <a:t>T</a:t>
            </a:r>
            <a:r>
              <a:rPr lang="aa-ET" dirty="0"/>
              <a:t> </a:t>
            </a:r>
            <a:r>
              <a:rPr lang="en-GB" dirty="0"/>
              <a:t>F</a:t>
            </a:r>
            <a:r>
              <a:rPr lang="aa-ET" dirty="0"/>
              <a:t>R2 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h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c</a:t>
            </a:r>
            <a:r>
              <a:rPr lang="en-GB" dirty="0"/>
              <a:t>e</a:t>
            </a:r>
            <a:r>
              <a:rPr lang="aa-ET" dirty="0"/>
              <a:t>m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t</a:t>
            </a:r>
            <a:r>
              <a:rPr lang="aa-ET" dirty="0"/>
              <a:t>s </a:t>
            </a:r>
            <a:r>
              <a:rPr lang="en-GB" dirty="0"/>
              <a:t>W</a:t>
            </a:r>
            <a:r>
              <a:rPr lang="aa-ET" dirty="0"/>
              <a:t>I </a:t>
            </a:r>
            <a:r>
              <a:rPr lang="en-GB" dirty="0"/>
              <a:t>i</a:t>
            </a:r>
            <a:r>
              <a:rPr lang="aa-ET" dirty="0"/>
              <a:t>s </a:t>
            </a:r>
            <a:r>
              <a:rPr lang="en-GB" dirty="0"/>
              <a:t>p</a:t>
            </a:r>
            <a:r>
              <a:rPr lang="aa-ET" dirty="0"/>
              <a:t>resented </a:t>
            </a:r>
            <a:r>
              <a:rPr lang="en-GB" dirty="0"/>
              <a:t>i</a:t>
            </a:r>
            <a:r>
              <a:rPr lang="aa-ET" dirty="0"/>
              <a:t>n WID </a:t>
            </a:r>
            <a:r>
              <a:rPr lang="en-US" dirty="0"/>
              <a:t>RP-202118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Work plan </a:t>
            </a:r>
            <a:r>
              <a:rPr lang="en-GB" dirty="0"/>
              <a:t>o</a:t>
            </a:r>
            <a:r>
              <a:rPr lang="aa-ET" dirty="0"/>
              <a:t>f </a:t>
            </a:r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WI, including RRM core and p</a:t>
            </a:r>
            <a:r>
              <a:rPr lang="en-GB" dirty="0"/>
              <a:t>e</a:t>
            </a:r>
            <a:r>
              <a:rPr lang="aa-ET" dirty="0"/>
              <a:t>r</a:t>
            </a:r>
            <a:r>
              <a:rPr lang="en-GB" dirty="0"/>
              <a:t>f</a:t>
            </a:r>
            <a:r>
              <a:rPr lang="aa-ET" dirty="0"/>
              <a:t>r</a:t>
            </a:r>
            <a:r>
              <a:rPr lang="en-GB" dirty="0"/>
              <a:t>o</a:t>
            </a:r>
            <a:r>
              <a:rPr lang="aa-ET" dirty="0"/>
              <a:t>m</a:t>
            </a:r>
            <a:r>
              <a:rPr lang="en-GB" dirty="0"/>
              <a:t>a</a:t>
            </a:r>
            <a:r>
              <a:rPr lang="aa-ET" dirty="0"/>
              <a:t>n</a:t>
            </a:r>
            <a:r>
              <a:rPr lang="en-GB" dirty="0"/>
              <a:t>c</a:t>
            </a:r>
            <a:r>
              <a:rPr lang="aa-ET" dirty="0"/>
              <a:t>e </a:t>
            </a:r>
            <a:r>
              <a:rPr lang="en-GB" dirty="0"/>
              <a:t>p</a:t>
            </a:r>
            <a:r>
              <a:rPr lang="aa-ET" dirty="0"/>
              <a:t>a</a:t>
            </a:r>
            <a:r>
              <a:rPr lang="en-GB" dirty="0"/>
              <a:t>r</a:t>
            </a:r>
            <a:r>
              <a:rPr lang="aa-ET" dirty="0"/>
              <a:t>t </a:t>
            </a:r>
            <a:r>
              <a:rPr lang="en-GB" dirty="0"/>
              <a:t>c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 </a:t>
            </a:r>
            <a:r>
              <a:rPr lang="en-GB" dirty="0"/>
              <a:t>b</a:t>
            </a:r>
            <a:r>
              <a:rPr lang="aa-ET" dirty="0"/>
              <a:t>e </a:t>
            </a:r>
            <a:r>
              <a:rPr lang="en-GB" dirty="0"/>
              <a:t>f</a:t>
            </a:r>
            <a:r>
              <a:rPr lang="aa-ET" dirty="0"/>
              <a:t>o</a:t>
            </a:r>
            <a:r>
              <a:rPr lang="en-GB" dirty="0"/>
              <a:t>u</a:t>
            </a:r>
            <a:r>
              <a:rPr lang="aa-ET" dirty="0"/>
              <a:t>n</a:t>
            </a:r>
            <a:r>
              <a:rPr lang="en-GB" dirty="0"/>
              <a:t>d</a:t>
            </a:r>
            <a:r>
              <a:rPr lang="aa-ET" dirty="0"/>
              <a:t> </a:t>
            </a:r>
            <a:r>
              <a:rPr lang="en-GB" dirty="0"/>
              <a:t>i</a:t>
            </a:r>
            <a:r>
              <a:rPr lang="aa-ET" dirty="0"/>
              <a:t>n </a:t>
            </a:r>
            <a:r>
              <a:rPr lang="en-GB" dirty="0"/>
              <a:t>R4-2016920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aa-ET" dirty="0"/>
              <a:t>This is the first meeting with a dedicated AI on the channel modelling.</a:t>
            </a:r>
            <a:br>
              <a:rPr lang="aa-ET" dirty="0"/>
            </a:br>
            <a:r>
              <a:rPr lang="aa-ET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aa-ET" altLang="zh-CN" dirty="0"/>
              <a:t>after RAN#498-e, </a:t>
            </a:r>
            <a:r>
              <a:rPr lang="en-GB" altLang="zh-CN" dirty="0"/>
              <a:t>R4-2103240</a:t>
            </a:r>
            <a:r>
              <a:rPr lang="aa-ET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aa-ET" altLang="zh-CN" dirty="0"/>
              <a:t>summaries</a:t>
            </a:r>
            <a:r>
              <a:rPr lang="en-GB" altLang="zh-CN" dirty="0"/>
              <a:t> in RAN4#9</a:t>
            </a:r>
            <a:r>
              <a:rPr lang="aa-ET" altLang="zh-CN" dirty="0"/>
              <a:t>8-bis</a:t>
            </a:r>
            <a:r>
              <a:rPr lang="en-GB" altLang="zh-CN" dirty="0"/>
              <a:t>-e</a:t>
            </a:r>
            <a:r>
              <a:rPr lang="aa-ET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aa-ET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aa-ET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aa-ET" i="1" dirty="0"/>
              <a:t>Option 1 : </a:t>
            </a:r>
            <a:r>
              <a:rPr lang="en-US" i="1" dirty="0"/>
              <a:t>The single-tap </a:t>
            </a:r>
            <a:r>
              <a:rPr lang="aa-ET" i="1" dirty="0"/>
              <a:t>fading model </a:t>
            </a:r>
            <a:r>
              <a:rPr lang="en-US" i="1" dirty="0"/>
              <a:t>can be assumed for a single TX-RX link for Scenario-B</a:t>
            </a:r>
            <a:endParaRPr lang="aa-ET" i="1" dirty="0"/>
          </a:p>
          <a:p>
            <a:endParaRPr lang="aa-ET" i="1" dirty="0"/>
          </a:p>
          <a:p>
            <a:r>
              <a:rPr lang="en-GB" dirty="0"/>
              <a:t>O</a:t>
            </a:r>
            <a:r>
              <a:rPr lang="aa-ET" dirty="0" err="1"/>
              <a:t>ption</a:t>
            </a:r>
            <a:r>
              <a:rPr lang="aa-ET" dirty="0"/>
              <a:t> 2: </a:t>
            </a:r>
            <a:r>
              <a:rPr lang="en-US" dirty="0"/>
              <a:t>RAN4 to consider only single-tap propagation model for BS performance requirements, both in Scenario-A and Scenario-B.</a:t>
            </a:r>
            <a:endParaRPr lang="aa-ET" dirty="0"/>
          </a:p>
          <a:p>
            <a:endParaRPr lang="aa-ET" dirty="0"/>
          </a:p>
          <a:p>
            <a:r>
              <a:rPr lang="aa-ET" dirty="0">
                <a:highlight>
                  <a:srgbClr val="FFFF00"/>
                </a:highlight>
              </a:rPr>
              <a:t>Recommended WF:</a:t>
            </a:r>
          </a:p>
          <a:p>
            <a:pPr lvl="1"/>
            <a:r>
              <a:rPr lang="aa-ET" dirty="0">
                <a:highlight>
                  <a:srgbClr val="FFFF00"/>
                </a:highlight>
              </a:rPr>
              <a:t>The single tap propagation model can be assumed for each single Tx-Rx link for both scenario-A and scenario-B</a:t>
            </a:r>
          </a:p>
          <a:p>
            <a:endParaRPr lang="aa-E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aa-E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  <a:br>
                  <a:rPr lang="aa-ET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>   </a:t>
                </a:r>
                <a:r>
                  <a:rPr lang="aa-ET" dirty="0"/>
                  <a:t>(eq. 2)</a:t>
                </a:r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3)</a:t>
                </a:r>
              </a:p>
              <a:p>
                <a:pPr lvl="1"/>
                <a:endParaRPr lang="aa-ET" dirty="0"/>
              </a:p>
              <a:p>
                <a:pPr lvl="2"/>
                <a:r>
                  <a:rPr lang="aa-ET" strike="sngStrike" dirty="0"/>
                  <a:t>FFS: switching </a:t>
                </a:r>
                <a:r>
                  <a:rPr lang="aa-ET" strike="sngStrike" dirty="0" smtClean="0"/>
                  <a:t>point</a:t>
                </a:r>
                <a:r>
                  <a:rPr lang="en-US" strike="sngStrike" dirty="0" smtClean="0"/>
                  <a:t> </a:t>
                </a:r>
                <a:r>
                  <a:rPr lang="en-GB" dirty="0" smtClean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alue 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FFS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aa-ET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r>
                  <a:rPr lang="aa-ET" sz="2800" dirty="0"/>
                  <a:t/>
                </a:r>
                <a:br>
                  <a:rPr lang="aa-ET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aa-ET" sz="3600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aa-ET" dirty="0" smtClean="0"/>
                  <a:t>Option </a:t>
                </a:r>
                <a:r>
                  <a:rPr lang="aa-ET" dirty="0"/>
                  <a:t>2: </a:t>
                </a:r>
                <a:r>
                  <a:rPr lang="en-GB" dirty="0"/>
                  <a:t>Reuse Single Tap Channel in TS38.104 for FR2 HST by updating parameters</a:t>
                </a:r>
                <a:r>
                  <a:rPr lang="en-GB" dirty="0" smtClean="0"/>
                  <a:t>.</a:t>
                </a:r>
              </a:p>
              <a:p>
                <a:pPr lvl="1"/>
                <a:r>
                  <a:rPr lang="en-GB" dirty="0" smtClean="0">
                    <a:solidFill>
                      <a:srgbClr val="00B0F0"/>
                    </a:solidFill>
                  </a:rPr>
                  <a:t>Other options are not precluded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1333" b="-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=""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=""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=""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=""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=""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="" xmlns:a16="http://schemas.microsoft.com/office/drawing/2014/main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="" xmlns:a16="http://schemas.microsoft.com/office/drawing/2014/main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Consider JT model for DL?</a:t>
            </a:r>
            <a:endParaRPr lang="aa-ET" dirty="0"/>
          </a:p>
          <a:p>
            <a:pPr lvl="1"/>
            <a:r>
              <a:rPr lang="aa-ET" dirty="0"/>
              <a:t>Option 1: </a:t>
            </a:r>
            <a:r>
              <a:rPr lang="en-US" dirty="0"/>
              <a:t>Use DPS channel model for both Uni-directional/Bi-directional and preclude SFN JT channel model for performance requirements.</a:t>
            </a:r>
            <a:endParaRPr lang="aa-ET" dirty="0"/>
          </a:p>
          <a:p>
            <a:pPr lvl="1"/>
            <a:r>
              <a:rPr lang="aa-ET" dirty="0">
                <a:highlight>
                  <a:srgbClr val="FFFF00"/>
                </a:highlight>
              </a:rPr>
              <a:t>Option 2: </a:t>
            </a:r>
            <a:r>
              <a:rPr lang="en-US" dirty="0">
                <a:highlight>
                  <a:srgbClr val="FFFF00"/>
                </a:highlight>
              </a:rPr>
              <a:t>Use </a:t>
            </a:r>
            <a:r>
              <a:rPr lang="aa-ET" dirty="0">
                <a:highlight>
                  <a:srgbClr val="FFFF00"/>
                </a:highlight>
              </a:rPr>
              <a:t>both </a:t>
            </a:r>
            <a:r>
              <a:rPr lang="en-US" dirty="0">
                <a:highlight>
                  <a:srgbClr val="FFFF00"/>
                </a:highlight>
              </a:rPr>
              <a:t>DPS</a:t>
            </a:r>
            <a:r>
              <a:rPr lang="aa-ET" dirty="0">
                <a:highlight>
                  <a:srgbClr val="FFFF00"/>
                </a:highlight>
              </a:rPr>
              <a:t> and SFN</a:t>
            </a:r>
            <a:r>
              <a:rPr lang="en-US" dirty="0">
                <a:highlight>
                  <a:srgbClr val="FFFF00"/>
                </a:highlight>
              </a:rPr>
              <a:t> channel model</a:t>
            </a:r>
            <a:r>
              <a:rPr lang="aa-ET" dirty="0">
                <a:highlight>
                  <a:srgbClr val="FFFF00"/>
                </a:highlight>
              </a:rPr>
              <a:t>s</a:t>
            </a:r>
            <a:r>
              <a:rPr lang="en-US" dirty="0">
                <a:highlight>
                  <a:srgbClr val="FFFF00"/>
                </a:highlight>
              </a:rPr>
              <a:t> for both Uni-directional/Bi-directional</a:t>
            </a:r>
            <a:endParaRPr lang="aa-ET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aa-ET" dirty="0"/>
              </a:p>
              <a:p>
                <a:pPr marL="914400" lvl="2" indent="0">
                  <a:buNone/>
                </a:pPr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a-ET" dirty="0"/>
                  <a:t>   (eq. 2)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a-ET" dirty="0"/>
                  <a:t>   (eq. 3)</a:t>
                </a:r>
              </a:p>
              <a:p>
                <a:pPr lvl="2"/>
                <a:r>
                  <a:rPr lang="aa-ET" strike="sngStrike" dirty="0"/>
                  <a:t>FFS: switching </a:t>
                </a:r>
                <a:r>
                  <a:rPr lang="aa-ET" strike="sngStrike" dirty="0" smtClean="0"/>
                  <a:t>point</a:t>
                </a:r>
                <a:r>
                  <a:rPr lang="en-US" strike="sngStrike" dirty="0" smtClean="0"/>
                  <a:t> </a:t>
                </a:r>
                <a:r>
                  <a:rPr lang="en-GB" dirty="0" smtClean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alue 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FFS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Option 3: </a:t>
                </a:r>
                <a:r>
                  <a:rPr lang="en-GB" dirty="0">
                    <a:solidFill>
                      <a:srgbClr val="00B050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FFS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 rotWithShape="0">
                <a:blip r:embed="rId3"/>
                <a:stretch>
                  <a:fillRect l="-430" t="-1570" r="-6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=""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=""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=""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=""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=""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="" xmlns:a16="http://schemas.microsoft.com/office/drawing/2014/main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="" xmlns:a16="http://schemas.microsoft.com/office/drawing/2014/main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aa-ET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aa-ET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aa-ET" dirty="0"/>
              </a:p>
              <a:p>
                <a:pPr lvl="1"/>
                <a:endParaRPr lang="aa-ET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aa-ET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a-ET" dirty="0"/>
                  <a:t>   (eq. 8)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9)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Other options are not precluded</a:t>
                </a:r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=""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=""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=""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=""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=""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="" xmlns:a16="http://schemas.microsoft.com/office/drawing/2014/main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="" xmlns:a16="http://schemas.microsoft.com/office/drawing/2014/main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=""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5AIRPNAIUNRU-1328258698-3862</_dlc_DocId>
    <_dlc_DocIdUrl xmlns="71c5aaf6-e6ce-465b-b873-5148d2a4c105">
      <Url>https://nokia.sharepoint.com/sites/c5g/5gradio/_layouts/15/DocIdRedir.aspx?ID=5AIRPNAIUNRU-1328258698-3862</Url>
      <Description>5AIRPNAIUNRU-1328258698-3862</Description>
    </_dlc_DocIdUrl>
  </documentManagement>
</p:properti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0b6aed8e-0313-4d17-80ff-d0e5da4931c5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3b34c8f0-1ef5-4d1e-bb66-517ce7fe7356"/>
    <ds:schemaRef ds:uri="http://schemas.openxmlformats.org/package/2006/metadata/core-properties"/>
    <ds:schemaRef ds:uri="71c5aaf6-e6ce-465b-b873-5148d2a4c105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16874</TotalTime>
  <Words>737</Words>
  <Application>Microsoft Office PowerPoint</Application>
  <PresentationFormat>全屏显示(4:3)</PresentationFormat>
  <Paragraphs>181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MS PGothic</vt:lpstr>
      <vt:lpstr>宋体</vt:lpstr>
      <vt:lpstr>宋体</vt:lpstr>
      <vt:lpstr>Arial</vt:lpstr>
      <vt:lpstr>Calibri</vt:lpstr>
      <vt:lpstr>Cambria Math</vt:lpstr>
      <vt:lpstr>Times New Roman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470</cp:revision>
  <dcterms:created xsi:type="dcterms:W3CDTF">2019-09-05T02:26:38Z</dcterms:created>
  <dcterms:modified xsi:type="dcterms:W3CDTF">2021-04-19T08:42:03Z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(3)Tb9to2b7nYooC7Nr94HDxa/0zwod/Qzt5Co/LN97+OomH7rQ/CCBIFQI1eBI1zfhEeunGHLV
ei/WXFJe5NUAV69CatK8d/xuKapQxnf1qW85HwGpTX1R/z8DMxKB3coKGoH+MWW121CKyUFC
t06+xFdTqeqeYjBfdwagBaZ92AdsjiZqE2pgM/hhcg5JwrzD9RDlQN4B4AnVrXo6O7GYF3a1
iUBz7uEEIj9ZuqCtFn</vt:lpwstr>
  </property>
  <property fmtid="{D5CDD505-2E9C-101B-9397-08002B2CF9AE}" pid="3" name="_2015_ms_pID_7253431">
    <vt:lpwstr>3LAk7SU5yiYSTC4/p5MaVz/xhqbWaY7Y2C3GUiW16ns/Xs7ZOWk2Fb
eRM7OLD8q3w2X0Z9QSSmytdgRkcmgbqi3pXk3rN6jcE5Kanmivn5pk03Aw/7P9mNtvB2gr6l
icEc0wj9X+ieJ6CF4XnFifAQhA6yIUIXTtgByIX8zW8ebPGAw08jMSPWOtDjwMLCtIVbA7/K
PIzrk7dgKQuhk6760dfODtURemFsKsM+xEc9</vt:lpwstr>
  </property>
  <property fmtid="{D5CDD505-2E9C-101B-9397-08002B2CF9AE}" pid="4" name="ContentTypeId">
    <vt:lpwstr>0x01010000E5007003D3004E92B8EDD86D20E8CD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dlc_DocIdItemGuid">
    <vt:lpwstr>2317ad55-7bbd-4509-8252-2a5c6af245a4</vt:lpwstr>
  </property>
  <property fmtid="{D5CDD505-2E9C-101B-9397-08002B2CF9AE}" pid="7" name="_2015_ms_pID_7253432">
    <vt:lpwstr>Wg6YXhKkrSK0+ZlCpnQ3GgA=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1617967587</vt:lpwstr>
  </property>
</Properties>
</file>