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7"/>
  </p:notesMasterIdLst>
  <p:sldIdLst>
    <p:sldId id="256" r:id="rId7"/>
    <p:sldId id="368" r:id="rId8"/>
    <p:sldId id="369" r:id="rId9"/>
    <p:sldId id="374" r:id="rId10"/>
    <p:sldId id="371" r:id="rId11"/>
    <p:sldId id="372" r:id="rId12"/>
    <p:sldId id="375" r:id="rId13"/>
    <p:sldId id="376" r:id="rId14"/>
    <p:sldId id="377" r:id="rId15"/>
    <p:sldId id="27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/>
  <p:cmAuthor id="2" name="Moderator" initials="AM" lastIdx="1" clrIdx="1"/>
  <p:cmAuthor id="3" name="Mueller, Axel (Nokia - FR/Paris-Saclay)" initials="MA(-F" lastIdx="1" clrIdx="2"/>
  <p:cmAuthor id="4" name="Nokia" initials="Nokia" lastIdx="2" clrIdx="3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6FDA5-7D95-4460-8963-7AC230D0F7EA}" v="225" dt="2021-04-16T17:13:33.915"/>
    <p1510:client id="{C6000CE1-86CA-4C3B-A36E-CBF46A6573C8}" v="76" dt="2021-04-16T22:44:24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1920" autoAdjust="0"/>
  </p:normalViewPr>
  <p:slideViewPr>
    <p:cSldViewPr>
      <p:cViewPr varScale="1">
        <p:scale>
          <a:sx n="107" d="100"/>
          <a:sy n="107" d="100"/>
        </p:scale>
        <p:origin x="11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16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190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8bis_e/Docs/R4-2105025.zip" TargetMode="External"/><Relationship Id="rId2" Type="http://schemas.openxmlformats.org/officeDocument/2006/relationships/hyperlink" Target="https://www.3gpp.org/ftp/TSG_RAN/WG4_Radio/TSGR4_98bis_e/Docs/R4-2104678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RAN/WG4_Radio/TSGR4_98bis_e/Docs/R4-2106911.zip" TargetMode="External"/><Relationship Id="rId4" Type="http://schemas.openxmlformats.org/officeDocument/2006/relationships/hyperlink" Target="https://www.3gpp.org/ftp/TSG_RAN/WG4_Radio/TSGR4_98bis_e/Docs/R4-2106828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aa-ET" dirty="0"/>
              <a:t>ay Forward </a:t>
            </a:r>
            <a:r>
              <a:rPr lang="en-US" dirty="0"/>
              <a:t>on Channel Modeling for FR2 HST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aa-ET" altLang="zh-CN" sz="2000" dirty="0"/>
              <a:t>8-bis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aa-ET" altLang="zh-CN" sz="2000" dirty="0"/>
              <a:t>12th – 20th April</a:t>
            </a:r>
            <a:r>
              <a:rPr lang="en-GB" altLang="zh-CN" sz="2000" dirty="0"/>
              <a:t>, 202</a:t>
            </a:r>
            <a:r>
              <a:rPr lang="aa-ET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aa-ET" altLang="ja-JP" sz="2000" dirty="0"/>
              <a:t> 8.7.2.3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>
                <a:highlight>
                  <a:srgbClr val="FFFF00"/>
                </a:highlight>
              </a:rPr>
              <a:t>R4-210</a:t>
            </a:r>
            <a:r>
              <a:rPr lang="aa-ET" dirty="0" err="1">
                <a:highlight>
                  <a:srgbClr val="FFFF00"/>
                </a:highlight>
              </a:rPr>
              <a:t>xxxx</a:t>
            </a:r>
            <a:endParaRPr lang="en-US" altLang="zh-CN" sz="20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Contributions List in RAN4#9</a:t>
            </a:r>
            <a:r>
              <a:rPr lang="aa-ET" dirty="0"/>
              <a:t>8-bis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228834"/>
              </p:ext>
            </p:extLst>
          </p:nvPr>
        </p:nvGraphicFramePr>
        <p:xfrm>
          <a:off x="626165" y="2423160"/>
          <a:ext cx="7891670" cy="914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R4-2104678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 for FR2 HST scenario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67747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R4-2105025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modeling for FR2 HST and TP to TR 38.854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1628946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R4-2106828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channel modeling for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275576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R4-2106911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HST FR2 Channel Modelling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88960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</a:t>
            </a:r>
            <a:r>
              <a:rPr lang="en-GB" dirty="0"/>
              <a:t>R</a:t>
            </a:r>
            <a:r>
              <a:rPr lang="aa-ET" dirty="0"/>
              <a:t>e</a:t>
            </a:r>
            <a:r>
              <a:rPr lang="en-GB" dirty="0"/>
              <a:t>l</a:t>
            </a:r>
            <a:r>
              <a:rPr lang="aa-ET" dirty="0"/>
              <a:t>-17 </a:t>
            </a:r>
            <a:r>
              <a:rPr lang="en-GB" dirty="0"/>
              <a:t>N</a:t>
            </a:r>
            <a:r>
              <a:rPr lang="aa-ET" dirty="0"/>
              <a:t>R </a:t>
            </a:r>
            <a:r>
              <a:rPr lang="en-GB" dirty="0"/>
              <a:t>H</a:t>
            </a:r>
            <a:r>
              <a:rPr lang="aa-ET" dirty="0"/>
              <a:t>S</a:t>
            </a:r>
            <a:r>
              <a:rPr lang="en-GB" dirty="0"/>
              <a:t>T</a:t>
            </a:r>
            <a:r>
              <a:rPr lang="aa-ET" dirty="0"/>
              <a:t> </a:t>
            </a:r>
            <a:r>
              <a:rPr lang="en-GB" dirty="0"/>
              <a:t>F</a:t>
            </a:r>
            <a:r>
              <a:rPr lang="aa-ET" dirty="0"/>
              <a:t>R2 </a:t>
            </a:r>
            <a:r>
              <a:rPr lang="en-GB" dirty="0"/>
              <a:t>E</a:t>
            </a:r>
            <a:r>
              <a:rPr lang="aa-ET" dirty="0"/>
              <a:t>n</a:t>
            </a:r>
            <a:r>
              <a:rPr lang="en-GB" dirty="0"/>
              <a:t>h</a:t>
            </a:r>
            <a:r>
              <a:rPr lang="aa-ET" dirty="0"/>
              <a:t>a</a:t>
            </a:r>
            <a:r>
              <a:rPr lang="en-GB" dirty="0"/>
              <a:t>n</a:t>
            </a:r>
            <a:r>
              <a:rPr lang="aa-ET" dirty="0"/>
              <a:t>c</a:t>
            </a:r>
            <a:r>
              <a:rPr lang="en-GB" dirty="0"/>
              <a:t>e</a:t>
            </a:r>
            <a:r>
              <a:rPr lang="aa-ET" dirty="0"/>
              <a:t>m</a:t>
            </a:r>
            <a:r>
              <a:rPr lang="en-GB" dirty="0"/>
              <a:t>e</a:t>
            </a:r>
            <a:r>
              <a:rPr lang="aa-ET" dirty="0"/>
              <a:t>n</a:t>
            </a:r>
            <a:r>
              <a:rPr lang="en-GB" dirty="0"/>
              <a:t>t</a:t>
            </a:r>
            <a:r>
              <a:rPr lang="aa-ET" dirty="0"/>
              <a:t>s </a:t>
            </a:r>
            <a:r>
              <a:rPr lang="en-GB" dirty="0"/>
              <a:t>W</a:t>
            </a:r>
            <a:r>
              <a:rPr lang="aa-ET" dirty="0"/>
              <a:t>I </a:t>
            </a:r>
            <a:r>
              <a:rPr lang="en-GB" dirty="0"/>
              <a:t>i</a:t>
            </a:r>
            <a:r>
              <a:rPr lang="aa-ET" dirty="0"/>
              <a:t>s </a:t>
            </a:r>
            <a:r>
              <a:rPr lang="en-GB" dirty="0"/>
              <a:t>p</a:t>
            </a:r>
            <a:r>
              <a:rPr lang="aa-ET" dirty="0"/>
              <a:t>resented </a:t>
            </a:r>
            <a:r>
              <a:rPr lang="en-GB" dirty="0"/>
              <a:t>i</a:t>
            </a:r>
            <a:r>
              <a:rPr lang="aa-ET" dirty="0"/>
              <a:t>n WID </a:t>
            </a:r>
            <a:r>
              <a:rPr lang="en-US" dirty="0"/>
              <a:t>RP-202118</a:t>
            </a:r>
            <a:r>
              <a:rPr lang="aa-ET" dirty="0"/>
              <a:t>.</a:t>
            </a:r>
          </a:p>
          <a:p>
            <a:endParaRPr lang="aa-ET" dirty="0"/>
          </a:p>
          <a:p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Work plan </a:t>
            </a:r>
            <a:r>
              <a:rPr lang="en-GB" dirty="0"/>
              <a:t>o</a:t>
            </a:r>
            <a:r>
              <a:rPr lang="aa-ET" dirty="0"/>
              <a:t>f </a:t>
            </a:r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WI, including RRM core and p</a:t>
            </a:r>
            <a:r>
              <a:rPr lang="en-GB" dirty="0"/>
              <a:t>e</a:t>
            </a:r>
            <a:r>
              <a:rPr lang="aa-ET" dirty="0"/>
              <a:t>r</a:t>
            </a:r>
            <a:r>
              <a:rPr lang="en-GB" dirty="0"/>
              <a:t>f</a:t>
            </a:r>
            <a:r>
              <a:rPr lang="aa-ET" dirty="0"/>
              <a:t>r</a:t>
            </a:r>
            <a:r>
              <a:rPr lang="en-GB" dirty="0"/>
              <a:t>o</a:t>
            </a:r>
            <a:r>
              <a:rPr lang="aa-ET" dirty="0"/>
              <a:t>m</a:t>
            </a:r>
            <a:r>
              <a:rPr lang="en-GB" dirty="0"/>
              <a:t>a</a:t>
            </a:r>
            <a:r>
              <a:rPr lang="aa-ET" dirty="0"/>
              <a:t>n</a:t>
            </a:r>
            <a:r>
              <a:rPr lang="en-GB" dirty="0"/>
              <a:t>c</a:t>
            </a:r>
            <a:r>
              <a:rPr lang="aa-ET" dirty="0"/>
              <a:t>e </a:t>
            </a:r>
            <a:r>
              <a:rPr lang="en-GB" dirty="0"/>
              <a:t>p</a:t>
            </a:r>
            <a:r>
              <a:rPr lang="aa-ET" dirty="0"/>
              <a:t>a</a:t>
            </a:r>
            <a:r>
              <a:rPr lang="en-GB" dirty="0"/>
              <a:t>r</a:t>
            </a:r>
            <a:r>
              <a:rPr lang="aa-ET" dirty="0"/>
              <a:t>t </a:t>
            </a:r>
            <a:r>
              <a:rPr lang="en-GB" dirty="0"/>
              <a:t>c</a:t>
            </a:r>
            <a:r>
              <a:rPr lang="aa-ET" dirty="0"/>
              <a:t>a</a:t>
            </a:r>
            <a:r>
              <a:rPr lang="en-GB" dirty="0"/>
              <a:t>n</a:t>
            </a:r>
            <a:r>
              <a:rPr lang="aa-ET" dirty="0"/>
              <a:t> </a:t>
            </a:r>
            <a:r>
              <a:rPr lang="en-GB" dirty="0"/>
              <a:t>b</a:t>
            </a:r>
            <a:r>
              <a:rPr lang="aa-ET" dirty="0"/>
              <a:t>e </a:t>
            </a:r>
            <a:r>
              <a:rPr lang="en-GB" dirty="0"/>
              <a:t>f</a:t>
            </a:r>
            <a:r>
              <a:rPr lang="aa-ET" dirty="0"/>
              <a:t>o</a:t>
            </a:r>
            <a:r>
              <a:rPr lang="en-GB" dirty="0"/>
              <a:t>u</a:t>
            </a:r>
            <a:r>
              <a:rPr lang="aa-ET" dirty="0"/>
              <a:t>n</a:t>
            </a:r>
            <a:r>
              <a:rPr lang="en-GB" dirty="0"/>
              <a:t>d</a:t>
            </a:r>
            <a:r>
              <a:rPr lang="aa-ET" dirty="0"/>
              <a:t> </a:t>
            </a:r>
            <a:r>
              <a:rPr lang="en-GB" dirty="0"/>
              <a:t>i</a:t>
            </a:r>
            <a:r>
              <a:rPr lang="aa-ET" dirty="0"/>
              <a:t>n </a:t>
            </a:r>
            <a:r>
              <a:rPr lang="en-GB" dirty="0"/>
              <a:t>R4-2016920</a:t>
            </a:r>
            <a:r>
              <a:rPr lang="aa-ET" dirty="0"/>
              <a:t>.</a:t>
            </a:r>
          </a:p>
          <a:p>
            <a:endParaRPr lang="aa-ET" dirty="0"/>
          </a:p>
          <a:p>
            <a:r>
              <a:rPr lang="aa-ET" dirty="0"/>
              <a:t>This is the first meeting with a dedicated AI on the channel modelling.</a:t>
            </a:r>
            <a:br>
              <a:rPr lang="aa-ET" dirty="0"/>
            </a:br>
            <a:r>
              <a:rPr lang="aa-ET" dirty="0"/>
              <a:t>However, some issues regarding the channel model for link budget evaluation and channel modelling for performance requirements were already discussed at the previous meetings (e.g., see </a:t>
            </a:r>
            <a:r>
              <a:rPr lang="en-US" altLang="zh-CN" dirty="0"/>
              <a:t>Way forward on Deployment Scenario and UE RF Requirement for FR2 HST</a:t>
            </a:r>
            <a:r>
              <a:rPr lang="aa-ET" altLang="zh-CN" dirty="0"/>
              <a:t>after RAN#498-e, </a:t>
            </a:r>
            <a:r>
              <a:rPr lang="en-GB" altLang="zh-CN" dirty="0"/>
              <a:t>R4-2103240</a:t>
            </a:r>
            <a:r>
              <a:rPr lang="aa-ET" dirty="0"/>
              <a:t>) </a:t>
            </a:r>
          </a:p>
          <a:p>
            <a:endParaRPr lang="en-GB" dirty="0"/>
          </a:p>
          <a:p>
            <a:r>
              <a:rPr lang="en-GB" altLang="zh-CN" dirty="0"/>
              <a:t>Corresponding Email </a:t>
            </a:r>
            <a:r>
              <a:rPr lang="aa-ET" altLang="zh-CN" dirty="0"/>
              <a:t>summaries</a:t>
            </a:r>
            <a:r>
              <a:rPr lang="en-GB" altLang="zh-CN" dirty="0"/>
              <a:t> in RAN4#9</a:t>
            </a:r>
            <a:r>
              <a:rPr lang="aa-ET" altLang="zh-CN" dirty="0"/>
              <a:t>8-bis</a:t>
            </a:r>
            <a:r>
              <a:rPr lang="en-GB" altLang="zh-CN" dirty="0"/>
              <a:t>-e</a:t>
            </a:r>
            <a:r>
              <a:rPr lang="aa-ET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</a:t>
            </a:r>
            <a:r>
              <a:rPr lang="aa-ET" altLang="zh-CN" dirty="0"/>
              <a:t>2105691</a:t>
            </a:r>
            <a:r>
              <a:rPr lang="en-GB" altLang="zh-CN" dirty="0"/>
              <a:t> </a:t>
            </a:r>
            <a:r>
              <a:rPr lang="en-GB" dirty="0"/>
              <a:t>Email discussion summary for [98-bis-e][221]NR_HST_FR2_RRM</a:t>
            </a:r>
            <a:r>
              <a:rPr lang="aa-ET" altLang="zh-CN" dirty="0"/>
              <a:t>, first round.</a:t>
            </a:r>
          </a:p>
          <a:p>
            <a:pPr lvl="1"/>
            <a:r>
              <a:rPr lang="en-GB" altLang="zh-CN" dirty="0">
                <a:highlight>
                  <a:srgbClr val="FFFF00"/>
                </a:highlight>
              </a:rPr>
              <a:t>R4-210</a:t>
            </a:r>
            <a:r>
              <a:rPr lang="aa-ET" altLang="zh-CN" dirty="0">
                <a:highlight>
                  <a:srgbClr val="FFFF00"/>
                </a:highlight>
              </a:rPr>
              <a:t>xxx</a:t>
            </a:r>
            <a:r>
              <a:rPr lang="en-GB" altLang="zh-CN" dirty="0">
                <a:highlight>
                  <a:srgbClr val="FFFF00"/>
                </a:highlight>
              </a:rPr>
              <a:t> </a:t>
            </a:r>
            <a:r>
              <a:rPr lang="en-GB" dirty="0"/>
              <a:t>Email discussion summary for [98-bis-e][221]NR_HST_FR2_RRM</a:t>
            </a:r>
            <a:r>
              <a:rPr lang="aa-ET" altLang="zh-CN" dirty="0"/>
              <a:t>, second round.</a:t>
            </a:r>
            <a:endParaRPr lang="en-GB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Channel Model for Scenario-B Link Budget Analysis</a:t>
            </a:r>
            <a:endParaRPr lang="aa-E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RAN4 to choose TS38.901 </a:t>
            </a:r>
            <a:r>
              <a:rPr lang="en-GB" dirty="0" err="1"/>
              <a:t>RMa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pathloss model also for the evaluation of Scenario-B</a:t>
            </a:r>
            <a:endParaRPr lang="aa-E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967677-F38B-445B-8AB4-0202F0DB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Channel Models for Demodulation Performance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6D837E9-2A68-462D-BAE2-244E5688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B754B04-1F21-4F27-BD22-36616D570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aa-ET" i="1" dirty="0"/>
              <a:t>Option 1 : </a:t>
            </a:r>
            <a:r>
              <a:rPr lang="en-US" i="1" dirty="0"/>
              <a:t>The single-tap </a:t>
            </a:r>
            <a:r>
              <a:rPr lang="aa-ET" i="1" dirty="0"/>
              <a:t>fading model </a:t>
            </a:r>
            <a:r>
              <a:rPr lang="en-US" i="1" dirty="0"/>
              <a:t>can be assumed for a single TX-RX link for Scenario-B</a:t>
            </a:r>
            <a:endParaRPr lang="aa-ET" i="1" dirty="0"/>
          </a:p>
          <a:p>
            <a:endParaRPr lang="aa-ET" i="1" dirty="0"/>
          </a:p>
          <a:p>
            <a:r>
              <a:rPr lang="en-GB" dirty="0"/>
              <a:t>O</a:t>
            </a:r>
            <a:r>
              <a:rPr lang="aa-ET" dirty="0" err="1"/>
              <a:t>ption</a:t>
            </a:r>
            <a:r>
              <a:rPr lang="aa-ET" dirty="0"/>
              <a:t> 2: </a:t>
            </a:r>
            <a:r>
              <a:rPr lang="en-US" dirty="0"/>
              <a:t>RAN4 to consider only single-tap propagation model for BS performance requirements, both in Scenario-A and Scenario-B.</a:t>
            </a:r>
            <a:endParaRPr lang="aa-ET" dirty="0"/>
          </a:p>
          <a:p>
            <a:endParaRPr lang="aa-ET" dirty="0"/>
          </a:p>
          <a:p>
            <a:r>
              <a:rPr lang="aa-ET" dirty="0">
                <a:highlight>
                  <a:srgbClr val="FFFF00"/>
                </a:highlight>
              </a:rPr>
              <a:t>Recommended WF:</a:t>
            </a:r>
          </a:p>
          <a:p>
            <a:pPr lvl="1"/>
            <a:r>
              <a:rPr lang="aa-ET" dirty="0">
                <a:highlight>
                  <a:srgbClr val="FFFF00"/>
                </a:highlight>
              </a:rPr>
              <a:t>The single tap propagation model can be assumed for each single Tx-Rx link for both scenario-A and scenario-B</a:t>
            </a:r>
          </a:p>
          <a:p>
            <a:endParaRPr lang="aa-ET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3418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5BEC8B-6130-4632-B879-E4C88AB1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Way forward on Uplink</a:t>
            </a:r>
            <a:r>
              <a:rPr lang="en-US" dirty="0"/>
              <a:t> Channel Model for Performance Requirement</a:t>
            </a:r>
            <a:r>
              <a:rPr lang="aa-ET" dirty="0"/>
              <a:t>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1B3B667-2071-4BBE-8C5F-339E7838C5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Uplink Uni-directional RRH deployment</a:t>
                </a:r>
                <a:r>
                  <a:rPr lang="aa-ET" dirty="0"/>
                  <a:t>:</a:t>
                </a:r>
              </a:p>
              <a:p>
                <a:pPr lvl="1"/>
                <a:r>
                  <a:rPr lang="en-GB" dirty="0"/>
                  <a:t>Option 1: Use single-tap propagation channel for UL </a:t>
                </a:r>
                <a:r>
                  <a:rPr lang="en-GB" dirty="0" err="1"/>
                  <a:t>uni</a:t>
                </a:r>
                <a:r>
                  <a:rPr lang="en-GB" dirty="0"/>
                  <a:t>-directional RRH deployment, as described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i="1" dirty="0"/>
                  <a:t/>
                </a:r>
                <a:br>
                  <a:rPr lang="aa-ET" i="1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aa-E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i="1" dirty="0"/>
                  <a:t/>
                </a:r>
                <a:br>
                  <a:rPr lang="aa-ET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sv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dirty="0"/>
                  <a:t>    (eq. 1)</a:t>
                </a:r>
                <a:br>
                  <a:rPr lang="aa-ET" dirty="0"/>
                </a:b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i="1" dirty="0"/>
                  <a:t>   </a:t>
                </a:r>
                <a:r>
                  <a:rPr lang="aa-ET" dirty="0"/>
                  <a:t>(eq. 2)</a:t>
                </a:r>
                <a:r>
                  <a:rPr lang="aa-ET" i="1" dirty="0"/>
                  <a:t/>
                </a:r>
                <a:br>
                  <a:rPr lang="aa-ET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  <a:r>
                  <a:rPr lang="aa-ET" dirty="0"/>
                  <a:t>   (eq. 3)</a:t>
                </a:r>
              </a:p>
              <a:p>
                <a:pPr lvl="1"/>
                <a:endParaRPr lang="aa-ET" dirty="0"/>
              </a:p>
              <a:p>
                <a:pPr lvl="2"/>
                <a:r>
                  <a:rPr lang="aa-ET" dirty="0"/>
                  <a:t>FFS: switching point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B3B667-2071-4BBE-8C5F-339E7838C5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2022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B9DBE30-E23B-42A1-B1BF-3151D08C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671DBB73-8ACB-4F46-881E-93B0B4121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227839"/>
              </p:ext>
            </p:extLst>
          </p:nvPr>
        </p:nvGraphicFramePr>
        <p:xfrm>
          <a:off x="5436096" y="4941168"/>
          <a:ext cx="3456384" cy="1000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0575">
                  <a:extLst>
                    <a:ext uri="{9D8B030D-6E8A-4147-A177-3AD203B41FA5}">
                      <a16:colId xmlns:a16="http://schemas.microsoft.com/office/drawing/2014/main" xmlns="" val="3515016911"/>
                    </a:ext>
                  </a:extLst>
                </a:gridCol>
                <a:gridCol w="2075809">
                  <a:extLst>
                    <a:ext uri="{9D8B030D-6E8A-4147-A177-3AD203B41FA5}">
                      <a16:colId xmlns:a16="http://schemas.microsoft.com/office/drawing/2014/main" xmlns="" val="1560827365"/>
                    </a:ext>
                  </a:extLst>
                </a:gridCol>
              </a:tblGrid>
              <a:tr h="142234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aa-ET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900">
                          <a:effectLst/>
                        </a:rPr>
                        <a:t>UE moving towards serving beam</a:t>
                      </a:r>
                      <a:endParaRPr lang="aa-ET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extLst>
                  <a:ext uri="{0D108BD9-81ED-4DB2-BD59-A6C34878D82A}">
                    <a16:rowId xmlns:a16="http://schemas.microsoft.com/office/drawing/2014/main" xmlns="" val="2387580694"/>
                  </a:ext>
                </a:extLst>
              </a:tr>
              <a:tr h="291787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900">
                          <a:effectLst/>
                        </a:rPr>
                        <a:t>Scenairo-A (Ds = 700m , Dmin = 10m)</a:t>
                      </a:r>
                      <a:endParaRPr lang="aa-ET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>
                          <a:effectLst/>
                        </a:rPr>
                        <a:t>Ds_offset = 700 + 40 (meter)</a:t>
                      </a:r>
                      <a:endParaRPr lang="aa-ET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extLst>
                  <a:ext uri="{0D108BD9-81ED-4DB2-BD59-A6C34878D82A}">
                    <a16:rowId xmlns:a16="http://schemas.microsoft.com/office/drawing/2014/main" xmlns="" val="3918516521"/>
                  </a:ext>
                </a:extLst>
              </a:tr>
              <a:tr h="291787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 dirty="0">
                          <a:effectLst/>
                        </a:rPr>
                        <a:t>Scenario-B (Ds = 700m , Dmin = 150m)</a:t>
                      </a:r>
                      <a:endParaRPr lang="aa-ET" sz="13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>
                          <a:effectLst/>
                        </a:rPr>
                        <a:t>Ds_offset = 700 + 370 (meter)</a:t>
                      </a:r>
                      <a:endParaRPr lang="aa-ET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extLst>
                  <a:ext uri="{0D108BD9-81ED-4DB2-BD59-A6C34878D82A}">
                    <a16:rowId xmlns:a16="http://schemas.microsoft.com/office/drawing/2014/main" xmlns="" val="50229234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 dirty="0">
                          <a:solidFill>
                            <a:schemeClr val="tx1"/>
                          </a:solidFill>
                          <a:effectLst/>
                        </a:rPr>
                        <a:t>Note: switching point  FFS</a:t>
                      </a:r>
                      <a:endParaRPr lang="aa-ET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19776" marR="119776" marT="59888" marB="59888"/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5087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3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34363F-D93E-46B3-AAFF-EA57C9B0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Way forward on Uplink</a:t>
            </a:r>
            <a:r>
              <a:rPr lang="en-US" dirty="0"/>
              <a:t>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D025A097-B8B1-447D-AF34-CA2D5EB9CB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Channel model for Uplink Bi-directional RRH deployment</a:t>
                </a:r>
                <a:endParaRPr lang="aa-ET" dirty="0"/>
              </a:p>
              <a:p>
                <a:pPr lvl="1"/>
                <a:r>
                  <a:rPr lang="en-GB" dirty="0"/>
                  <a:t>Option 1: RAN4 to modify the single-tap propagation channel model for HST FR2 in UL to take into account the Doppler shift sign alternation in bi-directional setting when CPE is handing over from one RRH site to another.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r>
                  <a:rPr lang="aa-ET" sz="2800" dirty="0"/>
                  <a:t/>
                </a:r>
                <a:br>
                  <a:rPr lang="aa-ET" sz="28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sz="2800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sz="2800" dirty="0"/>
                  <a:t>.</a:t>
                </a:r>
                <a:endParaRPr lang="aa-ET" sz="3600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aa-ET" dirty="0" smtClean="0"/>
                  <a:t>Option </a:t>
                </a:r>
                <a:r>
                  <a:rPr lang="aa-ET" dirty="0"/>
                  <a:t>2: </a:t>
                </a:r>
                <a:r>
                  <a:rPr lang="en-GB" dirty="0"/>
                  <a:t>Reuse Single Tap Channel in TS38.104 for FR2 HST by updating parameters</a:t>
                </a:r>
                <a:r>
                  <a:rPr lang="en-GB" dirty="0" smtClean="0"/>
                  <a:t>.</a:t>
                </a:r>
              </a:p>
              <a:p>
                <a:pPr lvl="1"/>
                <a:r>
                  <a:rPr lang="en-GB" dirty="0" smtClean="0">
                    <a:solidFill>
                      <a:srgbClr val="00B0F0"/>
                    </a:solidFill>
                  </a:rPr>
                  <a:t>Other options are not precluded</a:t>
                </a:r>
                <a:endParaRPr lang="aa-ET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025A097-B8B1-447D-AF34-CA2D5EB9CB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2291" r="-1333" b="-4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69D2E0-1579-4A1D-8CCB-4DDCE8B0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963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xmlns="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xmlns="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xmlns="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xmlns="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xmlns="" val="2237229261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797495514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416351281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3026595474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xmlns="" val="11686154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aa-ET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23174704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2237229261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7495514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16351281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204167" r="-347143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178049" r="-347143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026595474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456000" r="-347143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686154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556000" r="-347143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168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08DA8A-2CA3-461D-8FEE-6D71CBAC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6D8622-81B1-4F26-B83C-7F2DD440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Consider JT model for DL?</a:t>
            </a:r>
            <a:endParaRPr lang="aa-ET" dirty="0"/>
          </a:p>
          <a:p>
            <a:pPr lvl="1"/>
            <a:r>
              <a:rPr lang="aa-ET" dirty="0"/>
              <a:t>Option 1: </a:t>
            </a:r>
            <a:r>
              <a:rPr lang="en-US" dirty="0"/>
              <a:t>Use DPS channel model for both Uni-directional/Bi-directional and preclude SFN JT channel model for performance requirements.</a:t>
            </a:r>
            <a:endParaRPr lang="aa-ET" dirty="0"/>
          </a:p>
          <a:p>
            <a:pPr lvl="1"/>
            <a:r>
              <a:rPr lang="aa-ET" dirty="0">
                <a:highlight>
                  <a:srgbClr val="FFFF00"/>
                </a:highlight>
              </a:rPr>
              <a:t>Option 2: </a:t>
            </a:r>
            <a:r>
              <a:rPr lang="en-US" dirty="0">
                <a:highlight>
                  <a:srgbClr val="FFFF00"/>
                </a:highlight>
              </a:rPr>
              <a:t>Use </a:t>
            </a:r>
            <a:r>
              <a:rPr lang="aa-ET" dirty="0">
                <a:highlight>
                  <a:srgbClr val="FFFF00"/>
                </a:highlight>
              </a:rPr>
              <a:t>both </a:t>
            </a:r>
            <a:r>
              <a:rPr lang="en-US" dirty="0">
                <a:highlight>
                  <a:srgbClr val="FFFF00"/>
                </a:highlight>
              </a:rPr>
              <a:t>DPS</a:t>
            </a:r>
            <a:r>
              <a:rPr lang="aa-ET" dirty="0">
                <a:highlight>
                  <a:srgbClr val="FFFF00"/>
                </a:highlight>
              </a:rPr>
              <a:t> and SFN</a:t>
            </a:r>
            <a:r>
              <a:rPr lang="en-US" dirty="0">
                <a:highlight>
                  <a:srgbClr val="FFFF00"/>
                </a:highlight>
              </a:rPr>
              <a:t> channel model</a:t>
            </a:r>
            <a:r>
              <a:rPr lang="aa-ET" dirty="0">
                <a:highlight>
                  <a:srgbClr val="FFFF00"/>
                </a:highlight>
              </a:rPr>
              <a:t>s</a:t>
            </a:r>
            <a:r>
              <a:rPr lang="en-US" dirty="0">
                <a:highlight>
                  <a:srgbClr val="FFFF00"/>
                </a:highlight>
              </a:rPr>
              <a:t> for both Uni-directional/Bi-directional</a:t>
            </a:r>
            <a:endParaRPr lang="aa-ET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7CD3DF-B72B-4A49-8DD4-F220C648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79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9A2D3E-5B5B-4765-B138-E5717029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F7C0E95-060F-4D76-83AB-9D184326FC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/>
                  <a:t>Channel model for Downlink Uni-directional RRH deployment</a:t>
                </a:r>
                <a:r>
                  <a:rPr lang="aa-ET" dirty="0"/>
                  <a:t>:</a:t>
                </a:r>
              </a:p>
              <a:p>
                <a:pPr lvl="1"/>
                <a:r>
                  <a:rPr lang="en-US" dirty="0"/>
                  <a:t>Option 1: Use single-tap propagation channel for DL </a:t>
                </a:r>
                <a:r>
                  <a:rPr lang="en-US" dirty="0" err="1"/>
                  <a:t>uni</a:t>
                </a:r>
                <a:r>
                  <a:rPr lang="en-US" dirty="0"/>
                  <a:t>-directional RRH deployment, as described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,</a:t>
                </a:r>
                <a:endParaRPr lang="aa-ET" dirty="0"/>
              </a:p>
              <a:p>
                <a:pPr marL="914400" lvl="2" indent="0">
                  <a:buNone/>
                </a:pPr>
                <a:endParaRPr lang="aa-ET" dirty="0"/>
              </a:p>
              <a:p>
                <a:pPr lvl="2"/>
                <a:endParaRPr lang="aa-ET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dirty="0"/>
                  <a:t>    (eq. 1)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aa-ET" dirty="0"/>
                  <a:t>   (eq. 2)</a:t>
                </a:r>
                <a:r>
                  <a:rPr lang="en-US" dirty="0"/>
                  <a:t>	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aa-ET" dirty="0"/>
                  <a:t>   (eq. 3)</a:t>
                </a:r>
              </a:p>
              <a:p>
                <a:pPr lvl="2"/>
                <a:r>
                  <a:rPr lang="aa-ET" dirty="0"/>
                  <a:t>FFS: switching point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00B050"/>
                    </a:solidFill>
                  </a:rPr>
                  <a:t>Option 3: </a:t>
                </a:r>
                <a:r>
                  <a:rPr lang="en-GB" dirty="0">
                    <a:solidFill>
                      <a:srgbClr val="00B050"/>
                    </a:solidFill>
                  </a:rPr>
                  <a:t>HST-DPS Channel for FR2 HST Uni-Directional RRH Deployment: UE Moving away from Serving RRH,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is provided as below,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is FFS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 0≤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aa-ET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C0E95-060F-4D76-83AB-9D184326FC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  <a:blipFill>
                <a:blip r:embed="rId3"/>
                <a:stretch>
                  <a:fillRect l="-430" t="-1570" r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4CB96B6-D1FB-4AEC-842E-A7800D6C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963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xmlns="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xmlns="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xmlns="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xmlns="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xmlns="" val="175234376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584226419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554202231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1487888577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xmlns="" val="238719889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637751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175234376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226419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55420223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204167" r="-405769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178049" r="-405769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487888577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456000" r="-405769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387198896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556000" r="-405769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CF5AD48-13DC-4629-9BA4-610D54F8D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516207"/>
              </p:ext>
            </p:extLst>
          </p:nvPr>
        </p:nvGraphicFramePr>
        <p:xfrm>
          <a:off x="5803349" y="4604242"/>
          <a:ext cx="2730660" cy="685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701">
                  <a:extLst>
                    <a:ext uri="{9D8B030D-6E8A-4147-A177-3AD203B41FA5}">
                      <a16:colId xmlns:a16="http://schemas.microsoft.com/office/drawing/2014/main" xmlns="" val="3333346955"/>
                    </a:ext>
                  </a:extLst>
                </a:gridCol>
                <a:gridCol w="1639959">
                  <a:extLst>
                    <a:ext uri="{9D8B030D-6E8A-4147-A177-3AD203B41FA5}">
                      <a16:colId xmlns:a16="http://schemas.microsoft.com/office/drawing/2014/main" xmlns="" val="7351737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aa-ET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700">
                          <a:effectLst/>
                        </a:rPr>
                        <a:t>UE moving towards serving beam</a:t>
                      </a:r>
                      <a:endParaRPr lang="aa-ET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63879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700" dirty="0" err="1">
                          <a:effectLst/>
                        </a:rPr>
                        <a:t>Scenairo</a:t>
                      </a:r>
                      <a:r>
                        <a:rPr lang="en-US" sz="700" dirty="0">
                          <a:effectLst/>
                        </a:rPr>
                        <a:t>-A (Ds = 700m , </a:t>
                      </a:r>
                      <a:r>
                        <a:rPr lang="en-US" sz="700" dirty="0" err="1">
                          <a:effectLst/>
                        </a:rPr>
                        <a:t>Dmin</a:t>
                      </a:r>
                      <a:r>
                        <a:rPr lang="en-US" sz="700" dirty="0">
                          <a:effectLst/>
                        </a:rPr>
                        <a:t> = 10m)</a:t>
                      </a:r>
                      <a:endParaRPr lang="aa-ET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>
                          <a:effectLst/>
                        </a:rPr>
                        <a:t>Ds_offset = 700 + 40 (meter)</a:t>
                      </a:r>
                      <a:endParaRPr lang="aa-ET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37488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 dirty="0">
                          <a:effectLst/>
                        </a:rPr>
                        <a:t>Scenario-B (Ds = 700m , Dmin = 150m)</a:t>
                      </a:r>
                      <a:endParaRPr lang="aa-ET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 dirty="0">
                          <a:effectLst/>
                        </a:rPr>
                        <a:t>Ds_offset = 700 + 370 (meter)</a:t>
                      </a:r>
                      <a:endParaRPr lang="aa-ET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76232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 dirty="0">
                          <a:effectLst/>
                        </a:rPr>
                        <a:t>Note: switching point can be FFS</a:t>
                      </a:r>
                      <a:endParaRPr lang="aa-ET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36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42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AE2D6F-E41E-4CE9-A857-8B6B421A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9BF2330-4C14-48EA-A802-D47380AF61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Downlink Bi-directional RRH deployment</a:t>
                </a:r>
                <a:endParaRPr lang="aa-ET" dirty="0"/>
              </a:p>
              <a:p>
                <a:pPr lvl="1"/>
                <a:r>
                  <a:rPr lang="en-US" dirty="0"/>
                  <a:t>Option 1: RAN4 to modify the single-tap propagation channel model for HST FR2 in DL to take into account the Doppler shift sign alternation in bi-directional setting when CPE is handing over from one RRH site to another. Use this model in bi-directional DPS setting</a:t>
                </a:r>
                <a:r>
                  <a:rPr lang="aa-ET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.</a:t>
                </a:r>
                <a:endParaRPr lang="aa-ET" dirty="0"/>
              </a:p>
              <a:p>
                <a:pPr lvl="1"/>
                <a:endParaRPr lang="aa-ET" dirty="0"/>
              </a:p>
              <a:p>
                <a:pPr lvl="1"/>
                <a:r>
                  <a:rPr lang="en-GB" dirty="0"/>
                  <a:t>Option 2: HST-DPS Channel for FR2 HST Bi-Directional RRH Deployment. the cosine of angle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𝜽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𝐭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𝜽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𝐭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aa-ET" dirty="0"/>
                  <a:t>   (eq. 7)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aa-ET" dirty="0"/>
                  <a:t>   (eq. 8)</a:t>
                </a:r>
                <a:r>
                  <a:rPr lang="en-US" dirty="0"/>
                  <a:t>	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/>
                  <a:t> </a:t>
                </a:r>
                <a:r>
                  <a:rPr lang="aa-ET" dirty="0"/>
                  <a:t>   (eq. 9)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00B050"/>
                    </a:solidFill>
                  </a:rPr>
                  <a:t>Other options are not precluded</a:t>
                </a:r>
                <a:endParaRPr lang="aa-ET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BF2330-4C14-48EA-A802-D47380AF61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  <a:blipFill>
                <a:blip r:embed="rId2"/>
                <a:stretch>
                  <a:fillRect l="-667" t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8123AB-72B2-42F1-884E-6BCEE717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963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xmlns="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xmlns="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xmlns="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xmlns="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xmlns="" val="3703819755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732727693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160738072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1755161405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xmlns="" val="114279368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18302433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3703819755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27693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60738072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96000" r="-404808" b="-38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80488" r="-404808" b="-134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755161405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479167" r="-404808" b="-12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4279368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556000" r="-404808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2615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5AIRPNAIUNRU-1328258698-3862</_dlc_DocId>
    <_dlc_DocIdUrl xmlns="71c5aaf6-e6ce-465b-b873-5148d2a4c105">
      <Url>https://nokia.sharepoint.com/sites/c5g/5gradio/_layouts/15/DocIdRedir.aspx?ID=5AIRPNAIUNRU-1328258698-3862</Url>
      <Description>5AIRPNAIUNRU-1328258698-3862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09FE0A6-A20A-477E-92FA-14D143281CE5}">
  <ds:schemaRefs>
    <ds:schemaRef ds:uri="http://purl.org/dc/elements/1.1/"/>
    <ds:schemaRef ds:uri="http://schemas.microsoft.com/office/2006/metadata/properties"/>
    <ds:schemaRef ds:uri="71c5aaf6-e6ce-465b-b873-5148d2a4c10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b6aed8e-0313-4d17-80ff-d0e5da4931c5"/>
    <ds:schemaRef ds:uri="3b34c8f0-1ef5-4d1e-bb66-517ce7fe7356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16849</TotalTime>
  <Words>831</Words>
  <Application>Microsoft Office PowerPoint</Application>
  <PresentationFormat>全屏显示(4:3)</PresentationFormat>
  <Paragraphs>195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MS PGothic</vt:lpstr>
      <vt:lpstr>宋体</vt:lpstr>
      <vt:lpstr>宋体</vt:lpstr>
      <vt:lpstr>Arial</vt:lpstr>
      <vt:lpstr>Calibri</vt:lpstr>
      <vt:lpstr>Cambria Math</vt:lpstr>
      <vt:lpstr>Times New Roman</vt:lpstr>
      <vt:lpstr>Office 主题</vt:lpstr>
      <vt:lpstr>Way Forward on Channel Modeling for FR2 HST</vt:lpstr>
      <vt:lpstr>Background</vt:lpstr>
      <vt:lpstr>Channel Model for Scenario-B Link Budget Analysis</vt:lpstr>
      <vt:lpstr>Channel Models for Demodulation Performance Requirements</vt:lpstr>
      <vt:lpstr>Way forward on Uplink Channel Model for Performance Requirements</vt:lpstr>
      <vt:lpstr>Way forward on Uplink Channel Model for Performance Requirements (cont.)</vt:lpstr>
      <vt:lpstr>Downlink Channel Model for Performance Requirements</vt:lpstr>
      <vt:lpstr>Downlink Channel Model for Performance Requirements (cont.)</vt:lpstr>
      <vt:lpstr>Downlink Channel Model for Performance Requirements (cont.)</vt:lpstr>
      <vt:lpstr>Contributions List in RAN4#98-bis-e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Huawei</cp:lastModifiedBy>
  <cp:revision>468</cp:revision>
  <dcterms:created xsi:type="dcterms:W3CDTF">2019-09-05T02:26:38Z</dcterms:created>
  <dcterms:modified xsi:type="dcterms:W3CDTF">2021-04-19T06:58:41Z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(3)Tb9to2b7nYooC7Nr94HDxa/0zwod/Qzt5Co/LN97+OomH7rQ/CCBIFQI1eBI1zfhEeunGHLV
ei/WXFJe5NUAV69CatK8d/xuKapQxnf1qW85HwGpTX1R/z8DMxKB3coKGoH+MWW121CKyUFC
t06+xFdTqeqeYjBfdwagBaZ92AdsjiZqE2pgM/hhcg5JwrzD9RDlQN4B4AnVrXo6O7GYF3a1
iUBz7uEEIj9ZuqCtFn</vt:lpwstr>
  </property>
  <property fmtid="{D5CDD505-2E9C-101B-9397-08002B2CF9AE}" pid="3" name="_2015_ms_pID_7253431">
    <vt:lpwstr>3LAk7SU5yiYSTC4/p5MaVz/xhqbWaY7Y2C3GUiW16ns/Xs7ZOWk2Fb
eRM7OLD8q3w2X0Z9QSSmytdgRkcmgbqi3pXk3rN6jcE5Kanmivn5pk03Aw/7P9mNtvB2gr6l
icEc0wj9X+ieJ6CF4XnFifAQhA6yIUIXTtgByIX8zW8ebPGAw08jMSPWOtDjwMLCtIVbA7/K
PIzrk7dgKQuhk6760dfODtURemFsKsM+xEc9</vt:lpwstr>
  </property>
  <property fmtid="{D5CDD505-2E9C-101B-9397-08002B2CF9AE}" pid="4" name="ContentTypeId">
    <vt:lpwstr>0x01010000E5007003D3004E92B8EDD86D20E8CD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dlc_DocIdItemGuid">
    <vt:lpwstr>2317ad55-7bbd-4509-8252-2a5c6af245a4</vt:lpwstr>
  </property>
  <property fmtid="{D5CDD505-2E9C-101B-9397-08002B2CF9AE}" pid="7" name="_2015_ms_pID_7253432">
    <vt:lpwstr>Wg6YXhKkrSK0+ZlCpnQ3GgA=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1617967587</vt:lpwstr>
  </property>
</Properties>
</file>