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6FDA5-7D95-4460-8963-7AC230D0F7EA}" v="225" dt="2021-04-16T17:13:33.915"/>
    <p1510:client id="{C6000CE1-86CA-4C3B-A36E-CBF46A6573C8}" v="76" dt="2021-04-16T22:44:24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82" d="100"/>
          <a:sy n="82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150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en-150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p</a:t>
            </a:r>
            <a:r>
              <a:rPr lang="en-150" dirty="0"/>
              <a:t>resented </a:t>
            </a:r>
            <a:r>
              <a:rPr lang="en-GB" dirty="0"/>
              <a:t>i</a:t>
            </a:r>
            <a:r>
              <a:rPr lang="en-150" dirty="0"/>
              <a:t>n WID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R4-2016920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150" dirty="0"/>
              <a:t>This is the first meeting with a dedicated AI on the channel modelling.</a:t>
            </a:r>
            <a:br>
              <a:rPr lang="en-150" dirty="0"/>
            </a:br>
            <a:r>
              <a:rPr lang="en-150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en-150" altLang="zh-CN" dirty="0"/>
              <a:t>after RAN#498-e, </a:t>
            </a:r>
            <a:r>
              <a:rPr lang="en-GB" altLang="zh-CN" dirty="0"/>
              <a:t>R4-2103240</a:t>
            </a:r>
            <a:r>
              <a:rPr lang="en-150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en-150" altLang="zh-CN" dirty="0"/>
              <a:t>summaries</a:t>
            </a:r>
            <a:r>
              <a:rPr lang="en-GB" altLang="zh-CN" dirty="0"/>
              <a:t> in RAN4#9</a:t>
            </a:r>
            <a:r>
              <a:rPr lang="en-150" altLang="zh-CN" dirty="0"/>
              <a:t>8-bis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en-150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en-150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150" i="1" dirty="0"/>
              <a:t>Option 1 : </a:t>
            </a:r>
            <a:r>
              <a:rPr lang="en-US" i="1" dirty="0"/>
              <a:t>The single-tap </a:t>
            </a:r>
            <a:r>
              <a:rPr lang="en-150" i="1" dirty="0"/>
              <a:t>fading model </a:t>
            </a:r>
            <a:r>
              <a:rPr lang="en-US" i="1" dirty="0"/>
              <a:t>can be assumed for a single TX-RX link for Scenario-B</a:t>
            </a:r>
            <a:endParaRPr lang="en-150" i="1" dirty="0"/>
          </a:p>
          <a:p>
            <a:endParaRPr lang="en-150" i="1" dirty="0"/>
          </a:p>
          <a:p>
            <a:r>
              <a:rPr lang="en-GB" dirty="0"/>
              <a:t>O</a:t>
            </a:r>
            <a:r>
              <a:rPr lang="en-150" dirty="0" err="1"/>
              <a:t>ption</a:t>
            </a:r>
            <a:r>
              <a:rPr lang="en-150" dirty="0"/>
              <a:t> 2: </a:t>
            </a:r>
            <a:r>
              <a:rPr lang="en-US" dirty="0"/>
              <a:t>RAN4 to consider only single-tap propagation model for BS performance requirements, both in Scenario-A and Scenario-B.</a:t>
            </a:r>
            <a:endParaRPr lang="en-150" dirty="0"/>
          </a:p>
          <a:p>
            <a:endParaRPr lang="en-150" dirty="0"/>
          </a:p>
          <a:p>
            <a:r>
              <a:rPr lang="en-150" dirty="0">
                <a:highlight>
                  <a:srgbClr val="FFFF00"/>
                </a:highlight>
              </a:rPr>
              <a:t>Recommended WF:</a:t>
            </a:r>
          </a:p>
          <a:p>
            <a:pPr lvl="1"/>
            <a:r>
              <a:rPr lang="en-150" dirty="0">
                <a:highlight>
                  <a:srgbClr val="FFFF00"/>
                </a:highlight>
              </a:rPr>
              <a:t>The single tap propagation model can be assumed for each single Tx-Rx link for both scenario-A and scenario-B</a:t>
            </a:r>
          </a:p>
          <a:p>
            <a:endParaRPr lang="en-15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Uplink</a:t>
            </a:r>
            <a:r>
              <a:rPr lang="en-US" dirty="0"/>
              <a:t> Channel Model for Performance Requirement</a:t>
            </a:r>
            <a:r>
              <a:rPr lang="en-150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en-150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br>
                  <a:rPr lang="en-150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br>
                  <a:rPr lang="en-150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en-150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sv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150" dirty="0"/>
                  <a:t>    (eq. 1)</a:t>
                </a:r>
                <a:br>
                  <a:rPr lang="en-150" dirty="0"/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150" i="1" dirty="0"/>
                  <a:t>   </a:t>
                </a:r>
                <a:r>
                  <a:rPr lang="en-150" dirty="0"/>
                  <a:t>(eq. 2)</a:t>
                </a:r>
                <a:br>
                  <a:rPr lang="en-150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en-150" dirty="0"/>
                  <a:t>   (eq. 3)</a:t>
                </a:r>
              </a:p>
              <a:p>
                <a:pPr lvl="1"/>
                <a:endParaRPr lang="en-150" dirty="0"/>
              </a:p>
              <a:p>
                <a:pPr lvl="2"/>
                <a:r>
                  <a:rPr lang="en-150" dirty="0"/>
                  <a:t>FFS: switching point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1DBB73-8ACB-4F46-881E-93B0B4121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27839"/>
              </p:ext>
            </p:extLst>
          </p:nvPr>
        </p:nvGraphicFramePr>
        <p:xfrm>
          <a:off x="5436096" y="4941168"/>
          <a:ext cx="3456384" cy="985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575">
                  <a:extLst>
                    <a:ext uri="{9D8B030D-6E8A-4147-A177-3AD203B41FA5}">
                      <a16:colId xmlns:a16="http://schemas.microsoft.com/office/drawing/2014/main" val="3515016911"/>
                    </a:ext>
                  </a:extLst>
                </a:gridCol>
                <a:gridCol w="2075809">
                  <a:extLst>
                    <a:ext uri="{9D8B030D-6E8A-4147-A177-3AD203B41FA5}">
                      <a16:colId xmlns:a16="http://schemas.microsoft.com/office/drawing/2014/main" val="1560827365"/>
                    </a:ext>
                  </a:extLst>
                </a:gridCol>
              </a:tblGrid>
              <a:tr h="14223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UE moving towards serving beam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val="2387580694"/>
                  </a:ext>
                </a:extLst>
              </a:tr>
              <a:tr h="29178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Scenairo-A (Ds = 700m , Dmin = 10m)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>
                          <a:effectLst/>
                        </a:rPr>
                        <a:t>Ds_offset = 700 + 40 (meter)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val="3918516521"/>
                  </a:ext>
                </a:extLst>
              </a:tr>
              <a:tr h="29178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 dirty="0">
                          <a:effectLst/>
                        </a:rPr>
                        <a:t>Scenario-B (Ds = 700m , Dmin = 150m)</a:t>
                      </a:r>
                      <a:endParaRPr lang="en-150" sz="13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>
                          <a:effectLst/>
                        </a:rPr>
                        <a:t>Ds_offset = 700 + 370 (meter)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val="50229234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 dirty="0">
                          <a:solidFill>
                            <a:schemeClr val="tx1"/>
                          </a:solidFill>
                          <a:effectLst/>
                        </a:rPr>
                        <a:t>Note: switching point  FFS</a:t>
                      </a:r>
                      <a:endParaRPr lang="en-150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19776" marR="119776" marT="59888" marB="59888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8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Uplink</a:t>
            </a:r>
            <a:r>
              <a:rPr lang="en-US" dirty="0"/>
              <a:t> Channel Model for Performance Requirement</a:t>
            </a:r>
            <a:r>
              <a:rPr lang="en-150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en-150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br>
                  <a:rPr lang="en-150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sz="28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en-150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en-150" sz="3600" dirty="0"/>
              </a:p>
              <a:p>
                <a:pPr lvl="2"/>
                <a:endParaRPr lang="en-150" dirty="0"/>
              </a:p>
              <a:p>
                <a:pPr lvl="2"/>
                <a:endParaRPr lang="en-150" dirty="0"/>
              </a:p>
              <a:p>
                <a:pPr lvl="2"/>
                <a:endParaRPr lang="en-150" dirty="0"/>
              </a:p>
              <a:p>
                <a:pPr lvl="2"/>
                <a:endParaRPr lang="en-150" dirty="0"/>
              </a:p>
              <a:p>
                <a:pPr lvl="1"/>
                <a:r>
                  <a:rPr lang="en-150" dirty="0"/>
                  <a:t>Option 2: </a:t>
                </a:r>
                <a:r>
                  <a:rPr lang="en-GB" dirty="0"/>
                  <a:t>Reuse Single Tap Channel in TS38.104 for FR2 HST by updating parameters.</a:t>
                </a:r>
                <a:endParaRPr lang="en-15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Consider JT model for DL?</a:t>
            </a:r>
            <a:endParaRPr lang="en-150" dirty="0"/>
          </a:p>
          <a:p>
            <a:pPr lvl="1"/>
            <a:r>
              <a:rPr lang="en-150" dirty="0"/>
              <a:t>Option 1: </a:t>
            </a:r>
            <a:r>
              <a:rPr lang="en-US" dirty="0"/>
              <a:t>Use DPS channel model for both Uni-directional/Bi-directional and preclude SFN JT channel model for performance requirements.</a:t>
            </a:r>
            <a:endParaRPr lang="en-150" dirty="0"/>
          </a:p>
          <a:p>
            <a:pPr lvl="1"/>
            <a:r>
              <a:rPr lang="en-150" dirty="0">
                <a:highlight>
                  <a:srgbClr val="FFFF00"/>
                </a:highlight>
              </a:rPr>
              <a:t>Option 2: </a:t>
            </a:r>
            <a:r>
              <a:rPr lang="en-US" dirty="0">
                <a:highlight>
                  <a:srgbClr val="FFFF00"/>
                </a:highlight>
              </a:rPr>
              <a:t>Use </a:t>
            </a:r>
            <a:r>
              <a:rPr lang="en-150" dirty="0">
                <a:highlight>
                  <a:srgbClr val="FFFF00"/>
                </a:highlight>
              </a:rPr>
              <a:t>both </a:t>
            </a:r>
            <a:r>
              <a:rPr lang="en-US" dirty="0">
                <a:highlight>
                  <a:srgbClr val="FFFF00"/>
                </a:highlight>
              </a:rPr>
              <a:t>DPS</a:t>
            </a:r>
            <a:r>
              <a:rPr lang="en-150" dirty="0">
                <a:highlight>
                  <a:srgbClr val="FFFF00"/>
                </a:highlight>
              </a:rPr>
              <a:t> and SFN</a:t>
            </a:r>
            <a:r>
              <a:rPr lang="en-US" dirty="0">
                <a:highlight>
                  <a:srgbClr val="FFFF00"/>
                </a:highlight>
              </a:rPr>
              <a:t> channel model</a:t>
            </a:r>
            <a:r>
              <a:rPr lang="en-150" dirty="0">
                <a:highlight>
                  <a:srgbClr val="FFFF00"/>
                </a:highlight>
              </a:rPr>
              <a:t>s</a:t>
            </a:r>
            <a:r>
              <a:rPr lang="en-US" dirty="0">
                <a:highlight>
                  <a:srgbClr val="FFFF00"/>
                </a:highlight>
              </a:rPr>
              <a:t> for both Uni-directional/Bi-directional</a:t>
            </a:r>
            <a:endParaRPr lang="en-15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en-150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en-150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en-150" dirty="0"/>
              </a:p>
              <a:p>
                <a:pPr marL="914400" lvl="2" indent="0">
                  <a:buNone/>
                </a:pPr>
                <a:endParaRPr lang="en-150" dirty="0"/>
              </a:p>
              <a:p>
                <a:pPr lvl="2"/>
                <a:endParaRPr lang="en-150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150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150" dirty="0"/>
                  <a:t>   (eq. 2)</a:t>
                </a:r>
                <a:r>
                  <a:rPr lang="en-US" dirty="0"/>
                  <a:t>	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150" dirty="0"/>
                  <a:t>   (eq. 3)</a:t>
                </a:r>
              </a:p>
              <a:p>
                <a:pPr lvl="2"/>
                <a:r>
                  <a:rPr lang="en-150" dirty="0"/>
                  <a:t>FFS: switching point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Option 3: </a:t>
                </a:r>
                <a:r>
                  <a:rPr lang="en-GB" dirty="0">
                    <a:solidFill>
                      <a:srgbClr val="00B050"/>
                    </a:solidFill>
                  </a:rPr>
                  <a:t>HST-DPS Channel for FR2 HST Uni-Directional RRH Deployment: UE Moving away from Serving RRH,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provided as below,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FFS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1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15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  <a:blipFill>
                <a:blip r:embed="rId2"/>
                <a:stretch>
                  <a:fillRect l="-430" t="-1570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F5AD48-13DC-4629-9BA4-610D54F8D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16207"/>
              </p:ext>
            </p:extLst>
          </p:nvPr>
        </p:nvGraphicFramePr>
        <p:xfrm>
          <a:off x="5803349" y="4604242"/>
          <a:ext cx="2730660" cy="662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701">
                  <a:extLst>
                    <a:ext uri="{9D8B030D-6E8A-4147-A177-3AD203B41FA5}">
                      <a16:colId xmlns:a16="http://schemas.microsoft.com/office/drawing/2014/main" val="3333346955"/>
                    </a:ext>
                  </a:extLst>
                </a:gridCol>
                <a:gridCol w="1639959">
                  <a:extLst>
                    <a:ext uri="{9D8B030D-6E8A-4147-A177-3AD203B41FA5}">
                      <a16:colId xmlns:a16="http://schemas.microsoft.com/office/drawing/2014/main" val="735173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>
                          <a:effectLst/>
                        </a:rPr>
                        <a:t>UE moving towards serving beam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87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 dirty="0" err="1">
                          <a:effectLst/>
                        </a:rPr>
                        <a:t>Scenairo</a:t>
                      </a:r>
                      <a:r>
                        <a:rPr lang="en-US" sz="700" dirty="0">
                          <a:effectLst/>
                        </a:rPr>
                        <a:t>-A (Ds = 700m , </a:t>
                      </a:r>
                      <a:r>
                        <a:rPr lang="en-US" sz="700" dirty="0" err="1">
                          <a:effectLst/>
                        </a:rPr>
                        <a:t>Dmin</a:t>
                      </a:r>
                      <a:r>
                        <a:rPr lang="en-US" sz="700" dirty="0">
                          <a:effectLst/>
                        </a:rPr>
                        <a:t> = 10m)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>
                          <a:effectLst/>
                        </a:rPr>
                        <a:t>Ds_offset = 700 + 40 (meter)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48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Scenario-B (Ds = 700m , Dmin = 150m)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Ds_offset = 700 + 370 (meter)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232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Note: switching point can be 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36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en-150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en-150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en-150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en-150" dirty="0"/>
              </a:p>
              <a:p>
                <a:pPr lvl="1"/>
                <a:endParaRPr lang="en-150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𝜽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150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150" dirty="0"/>
                  <a:t>   (eq. 8)</a:t>
                </a:r>
                <a:r>
                  <a:rPr lang="en-US" dirty="0"/>
                  <a:t>	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1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en-150" dirty="0"/>
                  <a:t>   (eq. 9)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Other options are not precluded</a:t>
                </a:r>
                <a:endParaRPr lang="en-15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5AIRPNAIUNRU-1328258698-3862</_dlc_DocId>
    <_dlc_DocIdUrl xmlns="71c5aaf6-e6ce-465b-b873-5148d2a4c105">
      <Url>https://nokia.sharepoint.com/sites/c5g/5gradio/_layouts/15/DocIdRedir.aspx?ID=5AIRPNAIUNRU-1328258698-3862</Url>
      <Description>5AIRPNAIUNRU-1328258698-3862</Description>
    </_dlc_DocIdUrl>
  </documentManagement>
</p:propertie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9FE0A6-A20A-477E-92FA-14D143281CE5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16834</TotalTime>
  <Words>1663</Words>
  <Application>Microsoft Office PowerPoint</Application>
  <PresentationFormat>On-screen Show (4:3)</PresentationFormat>
  <Paragraphs>192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Chu-Hsiang Huang</cp:lastModifiedBy>
  <cp:revision>464</cp:revision>
  <dcterms:created xsi:type="dcterms:W3CDTF">2019-09-05T02:26:38Z</dcterms:created>
  <dcterms:modified xsi:type="dcterms:W3CDTF">2021-04-16T22:45:03Z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2317ad55-7bbd-4509-8252-2a5c6af245a4</vt:lpwstr>
  </property>
</Properties>
</file>