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7"/>
  </p:notesMasterIdLst>
  <p:sldIdLst>
    <p:sldId id="256" r:id="rId7"/>
    <p:sldId id="368" r:id="rId8"/>
    <p:sldId id="369" r:id="rId9"/>
    <p:sldId id="374" r:id="rId10"/>
    <p:sldId id="371" r:id="rId11"/>
    <p:sldId id="372" r:id="rId12"/>
    <p:sldId id="375" r:id="rId13"/>
    <p:sldId id="376" r:id="rId14"/>
    <p:sldId id="377" r:id="rId15"/>
    <p:sldId id="278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  <p:cmAuthor id="4" name="Nokia" initials="Nokia" lastIdx="2" clrIdx="3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06FDA5-7D95-4460-8963-7AC230D0F7EA}" v="225" dt="2021-04-16T17:13:33.9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8" autoAdjust="0"/>
    <p:restoredTop sz="91920" autoAdjust="0"/>
  </p:normalViewPr>
  <p:slideViewPr>
    <p:cSldViewPr>
      <p:cViewPr varScale="1">
        <p:scale>
          <a:sx n="114" d="100"/>
          <a:sy n="114" d="100"/>
        </p:scale>
        <p:origin x="110" y="4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ov, Dmitry (Nokia - FI/Espoo)" userId="e0f276f4-a4cb-4540-8cef-44a57418306b" providerId="ADAL" clId="{3D06FDA5-7D95-4460-8963-7AC230D0F7EA}"/>
    <pc:docChg chg="undo custSel addSld delSld modSld">
      <pc:chgData name="Petrov, Dmitry (Nokia - FI/Espoo)" userId="e0f276f4-a4cb-4540-8cef-44a57418306b" providerId="ADAL" clId="{3D06FDA5-7D95-4460-8963-7AC230D0F7EA}" dt="2021-04-16T17:13:33.915" v="1542"/>
      <pc:docMkLst>
        <pc:docMk/>
      </pc:docMkLst>
      <pc:sldChg chg="modSp mod">
        <pc:chgData name="Petrov, Dmitry (Nokia - FI/Espoo)" userId="e0f276f4-a4cb-4540-8cef-44a57418306b" providerId="ADAL" clId="{3D06FDA5-7D95-4460-8963-7AC230D0F7EA}" dt="2021-04-16T13:10:17.834" v="462" actId="20577"/>
        <pc:sldMkLst>
          <pc:docMk/>
          <pc:sldMk cId="3181677693" sldId="256"/>
        </pc:sldMkLst>
        <pc:spChg chg="mod">
          <ac:chgData name="Petrov, Dmitry (Nokia - FI/Espoo)" userId="e0f276f4-a4cb-4540-8cef-44a57418306b" providerId="ADAL" clId="{3D06FDA5-7D95-4460-8963-7AC230D0F7EA}" dt="2021-04-16T13:10:17.834" v="462" actId="20577"/>
          <ac:spMkLst>
            <pc:docMk/>
            <pc:sldMk cId="3181677693" sldId="256"/>
            <ac:spMk id="2" creationId="{00000000-0000-0000-0000-000000000000}"/>
          </ac:spMkLst>
        </pc:spChg>
        <pc:spChg chg="mod">
          <ac:chgData name="Petrov, Dmitry (Nokia - FI/Espoo)" userId="e0f276f4-a4cb-4540-8cef-44a57418306b" providerId="ADAL" clId="{3D06FDA5-7D95-4460-8963-7AC230D0F7EA}" dt="2021-04-16T12:45:20.262" v="23" actId="20577"/>
          <ac:spMkLst>
            <pc:docMk/>
            <pc:sldMk cId="3181677693" sldId="256"/>
            <ac:spMk id="4" creationId="{00000000-0000-0000-0000-000000000000}"/>
          </ac:spMkLst>
        </pc:spChg>
        <pc:spChg chg="mod">
          <ac:chgData name="Petrov, Dmitry (Nokia - FI/Espoo)" userId="e0f276f4-a4cb-4540-8cef-44a57418306b" providerId="ADAL" clId="{3D06FDA5-7D95-4460-8963-7AC230D0F7EA}" dt="2021-04-16T13:02:53.906" v="24" actId="13926"/>
          <ac:spMkLst>
            <pc:docMk/>
            <pc:sldMk cId="3181677693" sldId="256"/>
            <ac:spMk id="5" creationId="{00000000-0000-0000-0000-000000000000}"/>
          </ac:spMkLst>
        </pc:spChg>
      </pc:sldChg>
      <pc:sldChg chg="modSp mod">
        <pc:chgData name="Petrov, Dmitry (Nokia - FI/Espoo)" userId="e0f276f4-a4cb-4540-8cef-44a57418306b" providerId="ADAL" clId="{3D06FDA5-7D95-4460-8963-7AC230D0F7EA}" dt="2021-04-16T12:44:08.609" v="7"/>
        <pc:sldMkLst>
          <pc:docMk/>
          <pc:sldMk cId="742465084" sldId="278"/>
        </pc:sldMkLst>
        <pc:spChg chg="mod">
          <ac:chgData name="Petrov, Dmitry (Nokia - FI/Espoo)" userId="e0f276f4-a4cb-4540-8cef-44a57418306b" providerId="ADAL" clId="{3D06FDA5-7D95-4460-8963-7AC230D0F7EA}" dt="2021-04-16T12:43:52.899" v="4" actId="27636"/>
          <ac:spMkLst>
            <pc:docMk/>
            <pc:sldMk cId="742465084" sldId="278"/>
            <ac:spMk id="2" creationId="{00000000-0000-0000-0000-000000000000}"/>
          </ac:spMkLst>
        </pc:spChg>
        <pc:graphicFrameChg chg="mod modGraphic">
          <ac:chgData name="Petrov, Dmitry (Nokia - FI/Espoo)" userId="e0f276f4-a4cb-4540-8cef-44a57418306b" providerId="ADAL" clId="{3D06FDA5-7D95-4460-8963-7AC230D0F7EA}" dt="2021-04-16T12:44:08.609" v="7"/>
          <ac:graphicFrameMkLst>
            <pc:docMk/>
            <pc:sldMk cId="742465084" sldId="278"/>
            <ac:graphicFrameMk id="5" creationId="{00000000-0000-0000-0000-000000000000}"/>
          </ac:graphicFrameMkLst>
        </pc:graphicFrameChg>
      </pc:sldChg>
      <pc:sldChg chg="modSp mod">
        <pc:chgData name="Petrov, Dmitry (Nokia - FI/Espoo)" userId="e0f276f4-a4cb-4540-8cef-44a57418306b" providerId="ADAL" clId="{3D06FDA5-7D95-4460-8963-7AC230D0F7EA}" dt="2021-04-16T17:13:33.915" v="1542"/>
        <pc:sldMkLst>
          <pc:docMk/>
          <pc:sldMk cId="2215192573" sldId="368"/>
        </pc:sldMkLst>
        <pc:spChg chg="mod">
          <ac:chgData name="Petrov, Dmitry (Nokia - FI/Espoo)" userId="e0f276f4-a4cb-4540-8cef-44a57418306b" providerId="ADAL" clId="{3D06FDA5-7D95-4460-8963-7AC230D0F7EA}" dt="2021-04-16T17:13:33.915" v="1542"/>
          <ac:spMkLst>
            <pc:docMk/>
            <pc:sldMk cId="2215192573" sldId="368"/>
            <ac:spMk id="3" creationId="{F07F451D-6304-4E16-931C-A3C4BE5D8272}"/>
          </ac:spMkLst>
        </pc:spChg>
      </pc:sldChg>
      <pc:sldChg chg="modSp mod">
        <pc:chgData name="Petrov, Dmitry (Nokia - FI/Espoo)" userId="e0f276f4-a4cb-4540-8cef-44a57418306b" providerId="ADAL" clId="{3D06FDA5-7D95-4460-8963-7AC230D0F7EA}" dt="2021-04-16T13:14:26.498" v="471"/>
        <pc:sldMkLst>
          <pc:docMk/>
          <pc:sldMk cId="2603299940" sldId="369"/>
        </pc:sldMkLst>
        <pc:spChg chg="mod">
          <ac:chgData name="Petrov, Dmitry (Nokia - FI/Espoo)" userId="e0f276f4-a4cb-4540-8cef-44a57418306b" providerId="ADAL" clId="{3D06FDA5-7D95-4460-8963-7AC230D0F7EA}" dt="2021-04-16T13:14:10.864" v="464" actId="27636"/>
          <ac:spMkLst>
            <pc:docMk/>
            <pc:sldMk cId="2603299940" sldId="369"/>
            <ac:spMk id="2" creationId="{E7EB738D-1B07-40E8-A380-606C0BAABC0F}"/>
          </ac:spMkLst>
        </pc:spChg>
        <pc:spChg chg="mod">
          <ac:chgData name="Petrov, Dmitry (Nokia - FI/Espoo)" userId="e0f276f4-a4cb-4540-8cef-44a57418306b" providerId="ADAL" clId="{3D06FDA5-7D95-4460-8963-7AC230D0F7EA}" dt="2021-04-16T13:14:26.498" v="471"/>
          <ac:spMkLst>
            <pc:docMk/>
            <pc:sldMk cId="2603299940" sldId="369"/>
            <ac:spMk id="3" creationId="{C8BC47C5-79BA-41E1-A10A-17197D11B3FE}"/>
          </ac:spMkLst>
        </pc:spChg>
      </pc:sldChg>
      <pc:sldChg chg="modSp new del mod addCm modCm">
        <pc:chgData name="Petrov, Dmitry (Nokia - FI/Espoo)" userId="e0f276f4-a4cb-4540-8cef-44a57418306b" providerId="ADAL" clId="{3D06FDA5-7D95-4460-8963-7AC230D0F7EA}" dt="2021-04-16T14:09:54.393" v="994" actId="47"/>
        <pc:sldMkLst>
          <pc:docMk/>
          <pc:sldMk cId="482456751" sldId="370"/>
        </pc:sldMkLst>
        <pc:spChg chg="mod">
          <ac:chgData name="Petrov, Dmitry (Nokia - FI/Espoo)" userId="e0f276f4-a4cb-4540-8cef-44a57418306b" providerId="ADAL" clId="{3D06FDA5-7D95-4460-8963-7AC230D0F7EA}" dt="2021-04-16T13:14:52.519" v="474" actId="27636"/>
          <ac:spMkLst>
            <pc:docMk/>
            <pc:sldMk cId="482456751" sldId="370"/>
            <ac:spMk id="2" creationId="{7820E3B0-8295-4958-871A-0E4D6BD4CE55}"/>
          </ac:spMkLst>
        </pc:spChg>
        <pc:spChg chg="mod">
          <ac:chgData name="Petrov, Dmitry (Nokia - FI/Espoo)" userId="e0f276f4-a4cb-4540-8cef-44a57418306b" providerId="ADAL" clId="{3D06FDA5-7D95-4460-8963-7AC230D0F7EA}" dt="2021-04-16T13:54:08.265" v="663"/>
          <ac:spMkLst>
            <pc:docMk/>
            <pc:sldMk cId="482456751" sldId="370"/>
            <ac:spMk id="3" creationId="{E7F39657-6820-436B-92E6-5DCE876565C8}"/>
          </ac:spMkLst>
        </pc:spChg>
      </pc:sldChg>
      <pc:sldChg chg="addSp delSp modSp new mod addCm delCm modCm">
        <pc:chgData name="Petrov, Dmitry (Nokia - FI/Espoo)" userId="e0f276f4-a4cb-4540-8cef-44a57418306b" providerId="ADAL" clId="{3D06FDA5-7D95-4460-8963-7AC230D0F7EA}" dt="2021-04-16T16:28:03.968" v="1195" actId="20577"/>
        <pc:sldMkLst>
          <pc:docMk/>
          <pc:sldMk cId="3152361056" sldId="371"/>
        </pc:sldMkLst>
        <pc:spChg chg="mod">
          <ac:chgData name="Petrov, Dmitry (Nokia - FI/Espoo)" userId="e0f276f4-a4cb-4540-8cef-44a57418306b" providerId="ADAL" clId="{3D06FDA5-7D95-4460-8963-7AC230D0F7EA}" dt="2021-04-16T16:28:03.968" v="1195" actId="20577"/>
          <ac:spMkLst>
            <pc:docMk/>
            <pc:sldMk cId="3152361056" sldId="371"/>
            <ac:spMk id="2" creationId="{5F5BEC8B-6130-4632-B879-E4C88AB195AC}"/>
          </ac:spMkLst>
        </pc:spChg>
        <pc:spChg chg="mod">
          <ac:chgData name="Petrov, Dmitry (Nokia - FI/Espoo)" userId="e0f276f4-a4cb-4540-8cef-44a57418306b" providerId="ADAL" clId="{3D06FDA5-7D95-4460-8963-7AC230D0F7EA}" dt="2021-04-16T13:54:04.293" v="660" actId="27636"/>
          <ac:spMkLst>
            <pc:docMk/>
            <pc:sldMk cId="3152361056" sldId="371"/>
            <ac:spMk id="3" creationId="{81B3B667-2071-4BBE-8C5F-339E7838C524}"/>
          </ac:spMkLst>
        </pc:spChg>
        <pc:spChg chg="add del mod">
          <ac:chgData name="Petrov, Dmitry (Nokia - FI/Espoo)" userId="e0f276f4-a4cb-4540-8cef-44a57418306b" providerId="ADAL" clId="{3D06FDA5-7D95-4460-8963-7AC230D0F7EA}" dt="2021-04-16T13:27:47.825" v="508"/>
          <ac:spMkLst>
            <pc:docMk/>
            <pc:sldMk cId="3152361056" sldId="371"/>
            <ac:spMk id="6" creationId="{2D8F4A09-AAB0-4A4B-BD23-77EC90EE0CAD}"/>
          </ac:spMkLst>
        </pc:spChg>
        <pc:graphicFrameChg chg="add del mod">
          <ac:chgData name="Petrov, Dmitry (Nokia - FI/Espoo)" userId="e0f276f4-a4cb-4540-8cef-44a57418306b" providerId="ADAL" clId="{3D06FDA5-7D95-4460-8963-7AC230D0F7EA}" dt="2021-04-16T13:27:47.825" v="508"/>
          <ac:graphicFrameMkLst>
            <pc:docMk/>
            <pc:sldMk cId="3152361056" sldId="371"/>
            <ac:graphicFrameMk id="5" creationId="{282AFCAB-D35E-4056-A10B-127FFB96ADE8}"/>
          </ac:graphicFrameMkLst>
        </pc:graphicFrameChg>
        <pc:graphicFrameChg chg="add mod modGraphic">
          <ac:chgData name="Petrov, Dmitry (Nokia - FI/Espoo)" userId="e0f276f4-a4cb-4540-8cef-44a57418306b" providerId="ADAL" clId="{3D06FDA5-7D95-4460-8963-7AC230D0F7EA}" dt="2021-04-16T13:56:37.217" v="770" actId="1076"/>
          <ac:graphicFrameMkLst>
            <pc:docMk/>
            <pc:sldMk cId="3152361056" sldId="371"/>
            <ac:graphicFrameMk id="7" creationId="{671DBB73-8ACB-4F46-881E-93B0B4121AC9}"/>
          </ac:graphicFrameMkLst>
        </pc:graphicFrameChg>
      </pc:sldChg>
      <pc:sldChg chg="del">
        <pc:chgData name="Petrov, Dmitry (Nokia - FI/Espoo)" userId="e0f276f4-a4cb-4540-8cef-44a57418306b" providerId="ADAL" clId="{3D06FDA5-7D95-4460-8963-7AC230D0F7EA}" dt="2021-04-16T12:44:38.736" v="8" actId="47"/>
        <pc:sldMkLst>
          <pc:docMk/>
          <pc:sldMk cId="1702552319" sldId="372"/>
        </pc:sldMkLst>
      </pc:sldChg>
      <pc:sldChg chg="addSp modSp new mod">
        <pc:chgData name="Petrov, Dmitry (Nokia - FI/Espoo)" userId="e0f276f4-a4cb-4540-8cef-44a57418306b" providerId="ADAL" clId="{3D06FDA5-7D95-4460-8963-7AC230D0F7EA}" dt="2021-04-16T16:28:24.872" v="1204" actId="20577"/>
        <pc:sldMkLst>
          <pc:docMk/>
          <pc:sldMk cId="2791681145" sldId="372"/>
        </pc:sldMkLst>
        <pc:spChg chg="mod">
          <ac:chgData name="Petrov, Dmitry (Nokia - FI/Espoo)" userId="e0f276f4-a4cb-4540-8cef-44a57418306b" providerId="ADAL" clId="{3D06FDA5-7D95-4460-8963-7AC230D0F7EA}" dt="2021-04-16T16:28:24.872" v="1204" actId="20577"/>
          <ac:spMkLst>
            <pc:docMk/>
            <pc:sldMk cId="2791681145" sldId="372"/>
            <ac:spMk id="2" creationId="{E234363F-D93E-46B3-AAFF-EA57C9B08BC8}"/>
          </ac:spMkLst>
        </pc:spChg>
        <pc:spChg chg="mod">
          <ac:chgData name="Petrov, Dmitry (Nokia - FI/Espoo)" userId="e0f276f4-a4cb-4540-8cef-44a57418306b" providerId="ADAL" clId="{3D06FDA5-7D95-4460-8963-7AC230D0F7EA}" dt="2021-04-16T16:25:51.401" v="1183" actId="20577"/>
          <ac:spMkLst>
            <pc:docMk/>
            <pc:sldMk cId="2791681145" sldId="372"/>
            <ac:spMk id="3" creationId="{D025A097-B8B1-447D-AF34-CA2D5EB9CBCE}"/>
          </ac:spMkLst>
        </pc:spChg>
        <pc:graphicFrameChg chg="add mod modGraphic">
          <ac:chgData name="Petrov, Dmitry (Nokia - FI/Espoo)" userId="e0f276f4-a4cb-4540-8cef-44a57418306b" providerId="ADAL" clId="{3D06FDA5-7D95-4460-8963-7AC230D0F7EA}" dt="2021-04-16T16:25:41.432" v="1180" actId="20577"/>
          <ac:graphicFrameMkLst>
            <pc:docMk/>
            <pc:sldMk cId="2791681145" sldId="372"/>
            <ac:graphicFrameMk id="5" creationId="{DF064AE2-C238-4427-BC59-DAF2510FF988}"/>
          </ac:graphicFrameMkLst>
        </pc:graphicFrameChg>
      </pc:sldChg>
      <pc:sldChg chg="addSp delSp modSp new del mod">
        <pc:chgData name="Petrov, Dmitry (Nokia - FI/Espoo)" userId="e0f276f4-a4cb-4540-8cef-44a57418306b" providerId="ADAL" clId="{3D06FDA5-7D95-4460-8963-7AC230D0F7EA}" dt="2021-04-16T13:59:12.464" v="789" actId="47"/>
        <pc:sldMkLst>
          <pc:docMk/>
          <pc:sldMk cId="3746013960" sldId="373"/>
        </pc:sldMkLst>
        <pc:spChg chg="del mod">
          <ac:chgData name="Petrov, Dmitry (Nokia - FI/Espoo)" userId="e0f276f4-a4cb-4540-8cef-44a57418306b" providerId="ADAL" clId="{3D06FDA5-7D95-4460-8963-7AC230D0F7EA}" dt="2021-04-16T13:55:23.612" v="723"/>
          <ac:spMkLst>
            <pc:docMk/>
            <pc:sldMk cId="3746013960" sldId="373"/>
            <ac:spMk id="2" creationId="{B07EE908-DC1B-4531-BB58-479DC58D843A}"/>
          </ac:spMkLst>
        </pc:spChg>
        <pc:spChg chg="del">
          <ac:chgData name="Petrov, Dmitry (Nokia - FI/Espoo)" userId="e0f276f4-a4cb-4540-8cef-44a57418306b" providerId="ADAL" clId="{3D06FDA5-7D95-4460-8963-7AC230D0F7EA}" dt="2021-04-16T13:55:23.612" v="723"/>
          <ac:spMkLst>
            <pc:docMk/>
            <pc:sldMk cId="3746013960" sldId="373"/>
            <ac:spMk id="3" creationId="{42FF0F38-AA47-4CE6-9FFA-B0DE55EF4173}"/>
          </ac:spMkLst>
        </pc:spChg>
        <pc:spChg chg="mod">
          <ac:chgData name="Petrov, Dmitry (Nokia - FI/Espoo)" userId="e0f276f4-a4cb-4540-8cef-44a57418306b" providerId="ADAL" clId="{3D06FDA5-7D95-4460-8963-7AC230D0F7EA}" dt="2021-04-16T13:55:23.612" v="723"/>
          <ac:spMkLst>
            <pc:docMk/>
            <pc:sldMk cId="3746013960" sldId="373"/>
            <ac:spMk id="4" creationId="{D5AFD7B9-EF1D-4821-9AFB-C9EB6BCFAE56}"/>
          </ac:spMkLst>
        </pc:spChg>
        <pc:spChg chg="add mod">
          <ac:chgData name="Petrov, Dmitry (Nokia - FI/Espoo)" userId="e0f276f4-a4cb-4540-8cef-44a57418306b" providerId="ADAL" clId="{3D06FDA5-7D95-4460-8963-7AC230D0F7EA}" dt="2021-04-16T13:59:08.538" v="786" actId="21"/>
          <ac:spMkLst>
            <pc:docMk/>
            <pc:sldMk cId="3746013960" sldId="373"/>
            <ac:spMk id="5" creationId="{AF31C075-A9D5-4DB6-B0CB-9FF26A0881BC}"/>
          </ac:spMkLst>
        </pc:spChg>
        <pc:spChg chg="add mod">
          <ac:chgData name="Petrov, Dmitry (Nokia - FI/Espoo)" userId="e0f276f4-a4cb-4540-8cef-44a57418306b" providerId="ADAL" clId="{3D06FDA5-7D95-4460-8963-7AC230D0F7EA}" dt="2021-04-16T13:55:23.612" v="723"/>
          <ac:spMkLst>
            <pc:docMk/>
            <pc:sldMk cId="3746013960" sldId="373"/>
            <ac:spMk id="6" creationId="{66294F98-288A-4D23-A15E-FBF04EEAF4C1}"/>
          </ac:spMkLst>
        </pc:spChg>
      </pc:sldChg>
      <pc:sldChg chg="addSp delSp modSp new mod">
        <pc:chgData name="Petrov, Dmitry (Nokia - FI/Espoo)" userId="e0f276f4-a4cb-4540-8cef-44a57418306b" providerId="ADAL" clId="{3D06FDA5-7D95-4460-8963-7AC230D0F7EA}" dt="2021-04-16T14:10:02.764" v="996" actId="13926"/>
        <pc:sldMkLst>
          <pc:docMk/>
          <pc:sldMk cId="3134185434" sldId="374"/>
        </pc:sldMkLst>
        <pc:spChg chg="mod">
          <ac:chgData name="Petrov, Dmitry (Nokia - FI/Espoo)" userId="e0f276f4-a4cb-4540-8cef-44a57418306b" providerId="ADAL" clId="{3D06FDA5-7D95-4460-8963-7AC230D0F7EA}" dt="2021-04-16T14:07:35.045" v="850" actId="20577"/>
          <ac:spMkLst>
            <pc:docMk/>
            <pc:sldMk cId="3134185434" sldId="374"/>
            <ac:spMk id="2" creationId="{20967677-F38B-445B-8AB4-0202F0DBCB5F}"/>
          </ac:spMkLst>
        </pc:spChg>
        <pc:spChg chg="del">
          <ac:chgData name="Petrov, Dmitry (Nokia - FI/Espoo)" userId="e0f276f4-a4cb-4540-8cef-44a57418306b" providerId="ADAL" clId="{3D06FDA5-7D95-4460-8963-7AC230D0F7EA}" dt="2021-04-16T13:59:18.424" v="790" actId="478"/>
          <ac:spMkLst>
            <pc:docMk/>
            <pc:sldMk cId="3134185434" sldId="374"/>
            <ac:spMk id="3" creationId="{311D4019-BC58-4ABA-AD73-223C5B8BEF75}"/>
          </ac:spMkLst>
        </pc:spChg>
        <pc:spChg chg="add mod">
          <ac:chgData name="Petrov, Dmitry (Nokia - FI/Espoo)" userId="e0f276f4-a4cb-4540-8cef-44a57418306b" providerId="ADAL" clId="{3D06FDA5-7D95-4460-8963-7AC230D0F7EA}" dt="2021-04-16T14:10:02.764" v="996" actId="13926"/>
          <ac:spMkLst>
            <pc:docMk/>
            <pc:sldMk cId="3134185434" sldId="374"/>
            <ac:spMk id="5" creationId="{8B754B04-1F21-4F27-BD22-36616D5703D7}"/>
          </ac:spMkLst>
        </pc:spChg>
      </pc:sldChg>
      <pc:sldChg chg="modSp new mod modNotesTx">
        <pc:chgData name="Petrov, Dmitry (Nokia - FI/Espoo)" userId="e0f276f4-a4cb-4540-8cef-44a57418306b" providerId="ADAL" clId="{3D06FDA5-7D95-4460-8963-7AC230D0F7EA}" dt="2021-04-16T16:44:09.465" v="1326" actId="20577"/>
        <pc:sldMkLst>
          <pc:docMk/>
          <pc:sldMk cId="3253791345" sldId="375"/>
        </pc:sldMkLst>
        <pc:spChg chg="mod">
          <ac:chgData name="Petrov, Dmitry (Nokia - FI/Espoo)" userId="e0f276f4-a4cb-4540-8cef-44a57418306b" providerId="ADAL" clId="{3D06FDA5-7D95-4460-8963-7AC230D0F7EA}" dt="2021-04-16T16:42:40.972" v="1300" actId="20577"/>
          <ac:spMkLst>
            <pc:docMk/>
            <pc:sldMk cId="3253791345" sldId="375"/>
            <ac:spMk id="2" creationId="{8508DA8A-2CA3-461D-8FEE-6D71CBAC9727}"/>
          </ac:spMkLst>
        </pc:spChg>
        <pc:spChg chg="mod">
          <ac:chgData name="Petrov, Dmitry (Nokia - FI/Espoo)" userId="e0f276f4-a4cb-4540-8cef-44a57418306b" providerId="ADAL" clId="{3D06FDA5-7D95-4460-8963-7AC230D0F7EA}" dt="2021-04-16T16:44:09.465" v="1326" actId="20577"/>
          <ac:spMkLst>
            <pc:docMk/>
            <pc:sldMk cId="3253791345" sldId="375"/>
            <ac:spMk id="3" creationId="{506D8622-81B1-4F26-B83C-7F2DD44079B8}"/>
          </ac:spMkLst>
        </pc:spChg>
      </pc:sldChg>
      <pc:sldChg chg="addSp modSp new mod">
        <pc:chgData name="Petrov, Dmitry (Nokia - FI/Espoo)" userId="e0f276f4-a4cb-4540-8cef-44a57418306b" providerId="ADAL" clId="{3D06FDA5-7D95-4460-8963-7AC230D0F7EA}" dt="2021-04-16T16:50:19.678" v="1451" actId="1076"/>
        <pc:sldMkLst>
          <pc:docMk/>
          <pc:sldMk cId="2561420567" sldId="376"/>
        </pc:sldMkLst>
        <pc:spChg chg="mod">
          <ac:chgData name="Petrov, Dmitry (Nokia - FI/Espoo)" userId="e0f276f4-a4cb-4540-8cef-44a57418306b" providerId="ADAL" clId="{3D06FDA5-7D95-4460-8963-7AC230D0F7EA}" dt="2021-04-16T16:44:19.634" v="1336" actId="20577"/>
          <ac:spMkLst>
            <pc:docMk/>
            <pc:sldMk cId="2561420567" sldId="376"/>
            <ac:spMk id="2" creationId="{9F9A2D3E-5B5B-4765-B138-E5717029C0AC}"/>
          </ac:spMkLst>
        </pc:spChg>
        <pc:spChg chg="mod">
          <ac:chgData name="Petrov, Dmitry (Nokia - FI/Espoo)" userId="e0f276f4-a4cb-4540-8cef-44a57418306b" providerId="ADAL" clId="{3D06FDA5-7D95-4460-8963-7AC230D0F7EA}" dt="2021-04-16T16:50:04.581" v="1447" actId="20577"/>
          <ac:spMkLst>
            <pc:docMk/>
            <pc:sldMk cId="2561420567" sldId="376"/>
            <ac:spMk id="3" creationId="{1F7C0E95-060F-4D76-83AB-9D184326FC12}"/>
          </ac:spMkLst>
        </pc:spChg>
        <pc:graphicFrameChg chg="add mod modGraphic">
          <ac:chgData name="Petrov, Dmitry (Nokia - FI/Espoo)" userId="e0f276f4-a4cb-4540-8cef-44a57418306b" providerId="ADAL" clId="{3D06FDA5-7D95-4460-8963-7AC230D0F7EA}" dt="2021-04-16T16:50:16.574" v="1450" actId="1076"/>
          <ac:graphicFrameMkLst>
            <pc:docMk/>
            <pc:sldMk cId="2561420567" sldId="376"/>
            <ac:graphicFrameMk id="5" creationId="{9E302EB6-F109-4E7B-89BF-3DCF6508BE1F}"/>
          </ac:graphicFrameMkLst>
        </pc:graphicFrameChg>
        <pc:graphicFrameChg chg="add mod modGraphic">
          <ac:chgData name="Petrov, Dmitry (Nokia - FI/Espoo)" userId="e0f276f4-a4cb-4540-8cef-44a57418306b" providerId="ADAL" clId="{3D06FDA5-7D95-4460-8963-7AC230D0F7EA}" dt="2021-04-16T16:50:19.678" v="1451" actId="1076"/>
          <ac:graphicFrameMkLst>
            <pc:docMk/>
            <pc:sldMk cId="2561420567" sldId="376"/>
            <ac:graphicFrameMk id="6" creationId="{ECF5AD48-13DC-4629-9BA4-610D54F8DF52}"/>
          </ac:graphicFrameMkLst>
        </pc:graphicFrameChg>
      </pc:sldChg>
      <pc:sldChg chg="addSp modSp new mod">
        <pc:chgData name="Petrov, Dmitry (Nokia - FI/Espoo)" userId="e0f276f4-a4cb-4540-8cef-44a57418306b" providerId="ADAL" clId="{3D06FDA5-7D95-4460-8963-7AC230D0F7EA}" dt="2021-04-16T17:08:32.258" v="1527" actId="20577"/>
        <pc:sldMkLst>
          <pc:docMk/>
          <pc:sldMk cId="2626156126" sldId="377"/>
        </pc:sldMkLst>
        <pc:spChg chg="mod">
          <ac:chgData name="Petrov, Dmitry (Nokia - FI/Espoo)" userId="e0f276f4-a4cb-4540-8cef-44a57418306b" providerId="ADAL" clId="{3D06FDA5-7D95-4460-8963-7AC230D0F7EA}" dt="2021-04-16T17:03:33.399" v="1454" actId="27636"/>
          <ac:spMkLst>
            <pc:docMk/>
            <pc:sldMk cId="2626156126" sldId="377"/>
            <ac:spMk id="2" creationId="{7CAE2D6F-E41E-4CE9-A857-8B6B421AF6CF}"/>
          </ac:spMkLst>
        </pc:spChg>
        <pc:spChg chg="mod">
          <ac:chgData name="Petrov, Dmitry (Nokia - FI/Espoo)" userId="e0f276f4-a4cb-4540-8cef-44a57418306b" providerId="ADAL" clId="{3D06FDA5-7D95-4460-8963-7AC230D0F7EA}" dt="2021-04-16T17:08:32.258" v="1527" actId="20577"/>
          <ac:spMkLst>
            <pc:docMk/>
            <pc:sldMk cId="2626156126" sldId="377"/>
            <ac:spMk id="3" creationId="{09BF2330-4C14-48EA-A802-D47380AF61A2}"/>
          </ac:spMkLst>
        </pc:spChg>
        <pc:graphicFrameChg chg="add mod modGraphic">
          <ac:chgData name="Petrov, Dmitry (Nokia - FI/Espoo)" userId="e0f276f4-a4cb-4540-8cef-44a57418306b" providerId="ADAL" clId="{3D06FDA5-7D95-4460-8963-7AC230D0F7EA}" dt="2021-04-16T17:07:32.910" v="1523" actId="1076"/>
          <ac:graphicFrameMkLst>
            <pc:docMk/>
            <pc:sldMk cId="2626156126" sldId="377"/>
            <ac:graphicFrameMk id="5" creationId="{5CCB0E1F-0992-4EA6-9D88-C6B5ABD6D513}"/>
          </ac:graphicFrameMkLst>
        </pc:graphicFrameChg>
      </pc:sldChg>
      <pc:sldChg chg="del">
        <pc:chgData name="Petrov, Dmitry (Nokia - FI/Espoo)" userId="e0f276f4-a4cb-4540-8cef-44a57418306b" providerId="ADAL" clId="{3D06FDA5-7D95-4460-8963-7AC230D0F7EA}" dt="2021-04-16T12:44:38.736" v="8" actId="47"/>
        <pc:sldMkLst>
          <pc:docMk/>
          <pc:sldMk cId="2536208881" sldId="379"/>
        </pc:sldMkLst>
      </pc:sldChg>
      <pc:sldChg chg="del">
        <pc:chgData name="Petrov, Dmitry (Nokia - FI/Espoo)" userId="e0f276f4-a4cb-4540-8cef-44a57418306b" providerId="ADAL" clId="{3D06FDA5-7D95-4460-8963-7AC230D0F7EA}" dt="2021-04-16T12:44:38.736" v="8" actId="47"/>
        <pc:sldMkLst>
          <pc:docMk/>
          <pc:sldMk cId="3645405671" sldId="380"/>
        </pc:sldMkLst>
      </pc:sldChg>
      <pc:sldChg chg="del">
        <pc:chgData name="Petrov, Dmitry (Nokia - FI/Espoo)" userId="e0f276f4-a4cb-4540-8cef-44a57418306b" providerId="ADAL" clId="{3D06FDA5-7D95-4460-8963-7AC230D0F7EA}" dt="2021-04-16T12:44:38.736" v="8" actId="47"/>
        <pc:sldMkLst>
          <pc:docMk/>
          <pc:sldMk cId="2364519920" sldId="381"/>
        </pc:sldMkLst>
      </pc:sldChg>
      <pc:sldChg chg="del">
        <pc:chgData name="Petrov, Dmitry (Nokia - FI/Espoo)" userId="e0f276f4-a4cb-4540-8cef-44a57418306b" providerId="ADAL" clId="{3D06FDA5-7D95-4460-8963-7AC230D0F7EA}" dt="2021-04-16T12:44:38.736" v="8" actId="47"/>
        <pc:sldMkLst>
          <pc:docMk/>
          <pc:sldMk cId="2995122194" sldId="382"/>
        </pc:sldMkLst>
      </pc:sldChg>
      <pc:sldChg chg="del">
        <pc:chgData name="Petrov, Dmitry (Nokia - FI/Espoo)" userId="e0f276f4-a4cb-4540-8cef-44a57418306b" providerId="ADAL" clId="{3D06FDA5-7D95-4460-8963-7AC230D0F7EA}" dt="2021-04-16T12:44:38.736" v="8" actId="47"/>
        <pc:sldMkLst>
          <pc:docMk/>
          <pc:sldMk cId="61879088" sldId="383"/>
        </pc:sldMkLst>
      </pc:sldChg>
      <pc:sldChg chg="del">
        <pc:chgData name="Petrov, Dmitry (Nokia - FI/Espoo)" userId="e0f276f4-a4cb-4540-8cef-44a57418306b" providerId="ADAL" clId="{3D06FDA5-7D95-4460-8963-7AC230D0F7EA}" dt="2021-04-16T12:44:38.736" v="8" actId="47"/>
        <pc:sldMkLst>
          <pc:docMk/>
          <pc:sldMk cId="935072879" sldId="384"/>
        </pc:sldMkLst>
      </pc:sldChg>
      <pc:sldChg chg="del">
        <pc:chgData name="Petrov, Dmitry (Nokia - FI/Espoo)" userId="e0f276f4-a4cb-4540-8cef-44a57418306b" providerId="ADAL" clId="{3D06FDA5-7D95-4460-8963-7AC230D0F7EA}" dt="2021-04-16T12:44:38.736" v="8" actId="47"/>
        <pc:sldMkLst>
          <pc:docMk/>
          <pc:sldMk cId="3121877921" sldId="385"/>
        </pc:sldMkLst>
      </pc:sldChg>
      <pc:sldChg chg="del">
        <pc:chgData name="Petrov, Dmitry (Nokia - FI/Espoo)" userId="e0f276f4-a4cb-4540-8cef-44a57418306b" providerId="ADAL" clId="{3D06FDA5-7D95-4460-8963-7AC230D0F7EA}" dt="2021-04-16T12:44:38.736" v="8" actId="47"/>
        <pc:sldMkLst>
          <pc:docMk/>
          <pc:sldMk cId="2653840594" sldId="386"/>
        </pc:sldMkLst>
      </pc:sldChg>
      <pc:sldChg chg="del">
        <pc:chgData name="Petrov, Dmitry (Nokia - FI/Espoo)" userId="e0f276f4-a4cb-4540-8cef-44a57418306b" providerId="ADAL" clId="{3D06FDA5-7D95-4460-8963-7AC230D0F7EA}" dt="2021-04-16T12:44:38.736" v="8" actId="47"/>
        <pc:sldMkLst>
          <pc:docMk/>
          <pc:sldMk cId="1552454518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2161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RAN/WG4_Radio/TSGR4_98bis_e/Docs/R4-2105025.zip" TargetMode="External"/><Relationship Id="rId2" Type="http://schemas.openxmlformats.org/officeDocument/2006/relationships/hyperlink" Target="https://www.3gpp.org/ftp/TSG_RAN/WG4_Radio/TSGR4_98bis_e/Docs/R4-2104678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RAN/WG4_Radio/TSGR4_98bis_e/Docs/R4-2106911.zip" TargetMode="External"/><Relationship Id="rId4" Type="http://schemas.openxmlformats.org/officeDocument/2006/relationships/hyperlink" Target="https://www.3gpp.org/ftp/TSG_RAN/WG4_Radio/TSGR4_98bis_e/Docs/R4-2106828.zi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150" dirty="0"/>
              <a:t>ay Forward </a:t>
            </a:r>
            <a:r>
              <a:rPr lang="en-US" dirty="0"/>
              <a:t>on Channel Modeling for FR2 HST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</a:t>
            </a:r>
            <a:r>
              <a:rPr lang="en-150" altLang="zh-CN" sz="2000" dirty="0"/>
              <a:t>8-bis</a:t>
            </a:r>
            <a:r>
              <a:rPr lang="en-US" altLang="zh-CN" sz="2000" dirty="0"/>
              <a:t>-e	</a:t>
            </a:r>
          </a:p>
          <a:p>
            <a:r>
              <a:rPr lang="en-GB" altLang="zh-CN" sz="2000" dirty="0"/>
              <a:t>Electronic Meeting, </a:t>
            </a:r>
            <a:r>
              <a:rPr lang="en-150" altLang="zh-CN" sz="2000" dirty="0"/>
              <a:t>12th – 20th April</a:t>
            </a:r>
            <a:r>
              <a:rPr lang="en-GB" altLang="zh-CN" sz="2000" dirty="0"/>
              <a:t>, 202</a:t>
            </a:r>
            <a:r>
              <a:rPr lang="en-150" altLang="zh-CN" sz="2000" dirty="0"/>
              <a:t>1</a:t>
            </a:r>
            <a:endParaRPr lang="en-US" altLang="zh-CN" sz="2000" dirty="0"/>
          </a:p>
          <a:p>
            <a:r>
              <a:rPr lang="en-US" altLang="ja-JP" sz="2000" dirty="0"/>
              <a:t>Agenda:</a:t>
            </a:r>
            <a:r>
              <a:rPr lang="en-150" altLang="ja-JP" sz="2000" dirty="0"/>
              <a:t> 8.7.2.3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dirty="0">
                <a:highlight>
                  <a:srgbClr val="FFFF00"/>
                </a:highlight>
              </a:rPr>
              <a:t>R4-210</a:t>
            </a:r>
            <a:r>
              <a:rPr lang="en-150" dirty="0" err="1">
                <a:highlight>
                  <a:srgbClr val="FFFF00"/>
                </a:highlight>
              </a:rPr>
              <a:t>xxxx</a:t>
            </a:r>
            <a:endParaRPr lang="en-US" altLang="zh-CN" sz="20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Contributions List in RAN4#9</a:t>
            </a:r>
            <a:r>
              <a:rPr lang="en-150" dirty="0"/>
              <a:t>8-bis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228834"/>
              </p:ext>
            </p:extLst>
          </p:nvPr>
        </p:nvGraphicFramePr>
        <p:xfrm>
          <a:off x="626165" y="2423160"/>
          <a:ext cx="7891670" cy="914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Title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R4-2104678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model for FR2 HST scenario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774791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R4-2105025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modeling for FR2 HST and TP to TR 38.854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628946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R4-2106828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channel modeling for NR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Huawei, HiSilicon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75576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R4-2106911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HST FR2 Channel Modelling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Nokia, Nokia Shanghai Bell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89606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-17 </a:t>
            </a:r>
            <a:r>
              <a:rPr lang="en-GB" dirty="0"/>
              <a:t>N</a:t>
            </a:r>
            <a:r>
              <a:rPr lang="en-150" dirty="0"/>
              <a:t>R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c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W</a:t>
            </a:r>
            <a:r>
              <a:rPr lang="en-150" dirty="0"/>
              <a:t>I </a:t>
            </a:r>
            <a:r>
              <a:rPr lang="en-GB" dirty="0"/>
              <a:t>i</a:t>
            </a:r>
            <a:r>
              <a:rPr lang="en-150" dirty="0"/>
              <a:t>s </a:t>
            </a:r>
            <a:r>
              <a:rPr lang="en-GB" dirty="0"/>
              <a:t>p</a:t>
            </a:r>
            <a:r>
              <a:rPr lang="en-150" dirty="0"/>
              <a:t>resented </a:t>
            </a:r>
            <a:r>
              <a:rPr lang="en-GB" dirty="0"/>
              <a:t>i</a:t>
            </a:r>
            <a:r>
              <a:rPr lang="en-150" dirty="0"/>
              <a:t>n WID </a:t>
            </a:r>
            <a:r>
              <a:rPr lang="en-US" dirty="0"/>
              <a:t>RP-202118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Work plan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WI, including RRM core and p</a:t>
            </a:r>
            <a:r>
              <a:rPr lang="en-GB" dirty="0"/>
              <a:t>e</a:t>
            </a:r>
            <a:r>
              <a:rPr lang="en-150" dirty="0"/>
              <a:t>r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o</a:t>
            </a:r>
            <a:r>
              <a:rPr lang="en-150" dirty="0"/>
              <a:t>m</a:t>
            </a:r>
            <a:r>
              <a:rPr lang="en-GB" dirty="0"/>
              <a:t>a</a:t>
            </a:r>
            <a:r>
              <a:rPr lang="en-150" dirty="0"/>
              <a:t>n</a:t>
            </a:r>
            <a:r>
              <a:rPr lang="en-GB" dirty="0"/>
              <a:t>c</a:t>
            </a:r>
            <a:r>
              <a:rPr lang="en-150" dirty="0"/>
              <a:t>e </a:t>
            </a:r>
            <a:r>
              <a:rPr lang="en-GB" dirty="0"/>
              <a:t>p</a:t>
            </a:r>
            <a:r>
              <a:rPr lang="en-150" dirty="0"/>
              <a:t>a</a:t>
            </a:r>
            <a:r>
              <a:rPr lang="en-GB" dirty="0"/>
              <a:t>r</a:t>
            </a:r>
            <a:r>
              <a:rPr lang="en-150" dirty="0"/>
              <a:t>t 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n </a:t>
            </a:r>
            <a:r>
              <a:rPr lang="en-GB" dirty="0"/>
              <a:t>R4-2016920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en-150" dirty="0"/>
              <a:t>This is the first meeting with a dedicated AI on the channel modelling.</a:t>
            </a:r>
            <a:br>
              <a:rPr lang="en-150" dirty="0"/>
            </a:br>
            <a:r>
              <a:rPr lang="en-150" dirty="0"/>
              <a:t>However, some issues regarding the channel model for link budget evaluation and channel modelling for performance requirements were already discussed at the previous meetings (e.g., see </a:t>
            </a:r>
            <a:r>
              <a:rPr lang="en-US" altLang="zh-CN" dirty="0"/>
              <a:t>Way forward on Deployment Scenario and UE RF Requirement for FR2 HST</a:t>
            </a:r>
            <a:r>
              <a:rPr lang="en-150" altLang="zh-CN" dirty="0"/>
              <a:t>after RAN#498-e, </a:t>
            </a:r>
            <a:r>
              <a:rPr lang="en-GB" altLang="zh-CN" dirty="0"/>
              <a:t>R4-2103240</a:t>
            </a:r>
            <a:r>
              <a:rPr lang="en-150" dirty="0"/>
              <a:t>) </a:t>
            </a:r>
          </a:p>
          <a:p>
            <a:endParaRPr lang="en-GB" dirty="0"/>
          </a:p>
          <a:p>
            <a:r>
              <a:rPr lang="en-GB" altLang="zh-CN" dirty="0"/>
              <a:t>Corresponding Email </a:t>
            </a:r>
            <a:r>
              <a:rPr lang="en-150" altLang="zh-CN" dirty="0"/>
              <a:t>summaries</a:t>
            </a:r>
            <a:r>
              <a:rPr lang="en-GB" altLang="zh-CN" dirty="0"/>
              <a:t> in RAN4#9</a:t>
            </a:r>
            <a:r>
              <a:rPr lang="en-150" altLang="zh-CN" dirty="0"/>
              <a:t>8-bis</a:t>
            </a:r>
            <a:r>
              <a:rPr lang="en-GB" altLang="zh-CN" dirty="0"/>
              <a:t>-e</a:t>
            </a:r>
            <a:r>
              <a:rPr lang="en-150" altLang="zh-CN" dirty="0"/>
              <a:t>:</a:t>
            </a:r>
            <a:endParaRPr lang="en-GB" altLang="zh-CN" dirty="0"/>
          </a:p>
          <a:p>
            <a:pPr lvl="1"/>
            <a:r>
              <a:rPr lang="en-GB" altLang="zh-CN" dirty="0"/>
              <a:t>R4-</a:t>
            </a:r>
            <a:r>
              <a:rPr lang="en-150" altLang="zh-CN" dirty="0"/>
              <a:t>2105691</a:t>
            </a:r>
            <a:r>
              <a:rPr lang="en-GB" altLang="zh-CN" dirty="0"/>
              <a:t> </a:t>
            </a:r>
            <a:r>
              <a:rPr lang="en-GB" dirty="0"/>
              <a:t>Email discussion summary for [98-bis-e][221]NR_HST_FR2_RRM</a:t>
            </a:r>
            <a:r>
              <a:rPr lang="en-150" altLang="zh-CN" dirty="0"/>
              <a:t>, first round.</a:t>
            </a:r>
          </a:p>
          <a:p>
            <a:pPr lvl="1"/>
            <a:r>
              <a:rPr lang="en-GB" altLang="zh-CN" dirty="0">
                <a:highlight>
                  <a:srgbClr val="FFFF00"/>
                </a:highlight>
              </a:rPr>
              <a:t>R4-210</a:t>
            </a:r>
            <a:r>
              <a:rPr lang="en-150" altLang="zh-CN" dirty="0">
                <a:highlight>
                  <a:srgbClr val="FFFF00"/>
                </a:highlight>
              </a:rPr>
              <a:t>xxx</a:t>
            </a:r>
            <a:r>
              <a:rPr lang="en-GB" altLang="zh-CN" dirty="0">
                <a:highlight>
                  <a:srgbClr val="FFFF00"/>
                </a:highlight>
              </a:rPr>
              <a:t> </a:t>
            </a:r>
            <a:r>
              <a:rPr lang="en-GB" dirty="0"/>
              <a:t>Email discussion summary for [98-bis-e][221]NR_HST_FR2_RRM</a:t>
            </a:r>
            <a:r>
              <a:rPr lang="en-150" altLang="zh-CN" dirty="0"/>
              <a:t>, second round.</a:t>
            </a:r>
            <a:endParaRPr lang="en-GB" altLang="zh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738D-1B07-40E8-A380-606C0BAA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Channel Model for Scenario-B Link Budget Analysis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47C5-79BA-41E1-A10A-17197D11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RAN4 to choose TS38.901 </a:t>
            </a:r>
            <a:r>
              <a:rPr lang="en-GB" dirty="0" err="1"/>
              <a:t>RMa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pathloss model also for the evaluation of Scenario-B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CC9EE-987B-479A-A74D-EF66E232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2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67677-F38B-445B-8AB4-0202F0DBC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Channel Models for Demodulation Performance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837E9-2A68-462D-BAE2-244E5688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754B04-1F21-4F27-BD22-36616D570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150" i="1" dirty="0"/>
              <a:t>Option 1 : </a:t>
            </a:r>
            <a:r>
              <a:rPr lang="en-US" i="1" dirty="0"/>
              <a:t>The single-tap </a:t>
            </a:r>
            <a:r>
              <a:rPr lang="en-150" i="1" dirty="0"/>
              <a:t>fading model </a:t>
            </a:r>
            <a:r>
              <a:rPr lang="en-US" i="1" dirty="0"/>
              <a:t>can be assumed for a single TX-RX link for Scenario-B</a:t>
            </a:r>
            <a:endParaRPr lang="en-150" i="1" dirty="0"/>
          </a:p>
          <a:p>
            <a:endParaRPr lang="en-150" i="1" dirty="0"/>
          </a:p>
          <a:p>
            <a:r>
              <a:rPr lang="en-GB" dirty="0"/>
              <a:t>O</a:t>
            </a:r>
            <a:r>
              <a:rPr lang="en-150" dirty="0" err="1"/>
              <a:t>ption</a:t>
            </a:r>
            <a:r>
              <a:rPr lang="en-150" dirty="0"/>
              <a:t> 2: </a:t>
            </a:r>
            <a:r>
              <a:rPr lang="en-US" dirty="0"/>
              <a:t>RAN4 to consider only single-tap propagation model for BS performance requirements, both in Scenario-A and Scenario-B.</a:t>
            </a:r>
            <a:endParaRPr lang="en-150" dirty="0"/>
          </a:p>
          <a:p>
            <a:endParaRPr lang="en-150" dirty="0"/>
          </a:p>
          <a:p>
            <a:r>
              <a:rPr lang="en-150" dirty="0">
                <a:highlight>
                  <a:srgbClr val="FFFF00"/>
                </a:highlight>
              </a:rPr>
              <a:t>Recommended WF:</a:t>
            </a:r>
          </a:p>
          <a:p>
            <a:pPr lvl="1"/>
            <a:r>
              <a:rPr lang="en-150" dirty="0">
                <a:highlight>
                  <a:srgbClr val="FFFF00"/>
                </a:highlight>
              </a:rPr>
              <a:t>The single tap propagation model can be assumed for each single Tx-Rx link for both scenario-A and scenario-B</a:t>
            </a:r>
          </a:p>
          <a:p>
            <a:endParaRPr lang="en-15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34185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BEC8B-6130-4632-B879-E4C88AB1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Uplink</a:t>
            </a:r>
            <a:r>
              <a:rPr lang="en-US" dirty="0"/>
              <a:t> Channel Model for Performance Requirement</a:t>
            </a:r>
            <a:r>
              <a:rPr lang="en-150" dirty="0"/>
              <a:t>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B3B667-2071-4BBE-8C5F-339E7838C5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Channel Model for Uplink Uni-directional RRH deployment</a:t>
                </a:r>
                <a:r>
                  <a:rPr lang="en-150" dirty="0"/>
                  <a:t>:</a:t>
                </a:r>
              </a:p>
              <a:p>
                <a:pPr lvl="1"/>
                <a:r>
                  <a:rPr lang="en-GB" dirty="0"/>
                  <a:t>Option 1: Use single-tap propagation channel for UL </a:t>
                </a:r>
                <a:r>
                  <a:rPr lang="en-GB" dirty="0" err="1"/>
                  <a:t>uni</a:t>
                </a:r>
                <a:r>
                  <a:rPr lang="en-GB" dirty="0"/>
                  <a:t>-directional RRH deployment, as described below: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r>
                          <a:rPr lang="en-GB" i="1"/>
                          <m:t>𝑐𝑜𝑠</m:t>
                        </m:r>
                      </m:fName>
                      <m:e>
                        <m:r>
                          <a:rPr lang="en-GB" i="1"/>
                          <m:t>𝜃</m:t>
                        </m:r>
                      </m:e>
                    </m:func>
                    <m:d>
                      <m:dPr>
                        <m:ctrlPr>
                          <a:rPr lang="en-150" i="1"/>
                        </m:ctrlPr>
                      </m:dPr>
                      <m:e>
                        <m:r>
                          <a:rPr lang="en-GB" i="1"/>
                          <m:t>𝑡</m:t>
                        </m:r>
                      </m:e>
                    </m:d>
                    <m:r>
                      <a:rPr lang="en-GB" i="1"/>
                      <m:t>=</m:t>
                    </m:r>
                    <m:f>
                      <m:fPr>
                        <m:ctrlPr>
                          <a:rPr lang="en-150" i="1"/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150" i="1"/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150" i="1"/>
                                </m:ctrlPr>
                              </m:sSubPr>
                              <m:e>
                                <m:r>
                                  <a:rPr lang="en-GB" i="1"/>
                                  <m:t>𝐷</m:t>
                                </m:r>
                              </m:e>
                              <m:sub>
                                <m:r>
                                  <a:rPr lang="en-GB" i="1"/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/>
                              <m:t>2</m:t>
                            </m:r>
                          </m:den>
                        </m:f>
                        <m:r>
                          <a:rPr lang="en-GB" i="1"/>
                          <m:t>−</m:t>
                        </m:r>
                        <m:r>
                          <a:rPr lang="en-GB" i="1"/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/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/>
                                </m:ctrlPr>
                              </m:sSubSupPr>
                              <m:e>
                                <m:r>
                                  <a:rPr lang="en-GB" i="1"/>
                                  <m:t>𝐷</m:t>
                                </m:r>
                              </m:e>
                              <m:sub>
                                <m:r>
                                  <a:rPr lang="en-GB" i="1"/>
                                  <m:t>𝑚𝑖𝑛</m:t>
                                </m:r>
                              </m:sub>
                              <m:sup>
                                <m:r>
                                  <a:rPr lang="en-GB" i="1"/>
                                  <m:t>2</m:t>
                                </m:r>
                              </m:sup>
                            </m:sSubSup>
                            <m:r>
                              <a:rPr lang="en-GB" i="1"/>
                              <m:t>+</m:t>
                            </m:r>
                            <m:sSup>
                              <m:sSupPr>
                                <m:ctrlPr>
                                  <a:rPr lang="en-150" i="1"/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/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150" i="1"/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150" i="1"/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/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/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/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/>
                                      <m:t>−</m:t>
                                    </m:r>
                                    <m:r>
                                      <a:rPr lang="en-GB" i="1"/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/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/>
                      <m:t>0≤</m:t>
                    </m:r>
                    <m:r>
                      <a:rPr lang="en-GB" i="1"/>
                      <m:t>𝑡</m:t>
                    </m:r>
                    <m:r>
                      <a:rPr lang="en-GB" i="1"/>
                      <m:t>≤</m:t>
                    </m:r>
                    <m:f>
                      <m:fPr>
                        <m:type m:val="lin"/>
                        <m:ctrlPr>
                          <a:rPr lang="en-150" i="1"/>
                        </m:ctrlPr>
                      </m:fPr>
                      <m:num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/>
                          <m:t>2</m:t>
                        </m:r>
                        <m:r>
                          <a:rPr lang="en-GB" i="1"/>
                          <m:t>𝑣</m:t>
                        </m:r>
                      </m:den>
                    </m:f>
                  </m:oMath>
                </a14:m>
                <a:br>
                  <a:rPr lang="en-150" i="1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150" i="1" smtClean="0"/>
                        </m:ctrlPr>
                      </m:funcPr>
                      <m:fName>
                        <m:r>
                          <a:rPr lang="en-GB" i="1"/>
                          <m:t>𝑐𝑜𝑠</m:t>
                        </m:r>
                      </m:fName>
                      <m:e>
                        <m:r>
                          <a:rPr lang="en-GB" i="1"/>
                          <m:t>𝜃</m:t>
                        </m:r>
                      </m:e>
                    </m:func>
                    <m:d>
                      <m:dPr>
                        <m:ctrlPr>
                          <a:rPr lang="en-150" i="1"/>
                        </m:ctrlPr>
                      </m:dPr>
                      <m:e>
                        <m:r>
                          <a:rPr lang="en-GB" i="1"/>
                          <m:t>𝑡</m:t>
                        </m:r>
                      </m:e>
                    </m:d>
                    <m:r>
                      <a:rPr lang="en-GB" i="1"/>
                      <m:t>=</m:t>
                    </m:r>
                    <m:f>
                      <m:fPr>
                        <m:ctrlPr>
                          <a:rPr lang="en-150" i="1"/>
                        </m:ctrlPr>
                      </m:fPr>
                      <m:num>
                        <m:r>
                          <a:rPr lang="en-GB" i="1"/>
                          <m:t>1.5</m:t>
                        </m:r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  <m:r>
                          <a:rPr lang="en-GB" i="1"/>
                          <m:t>−</m:t>
                        </m:r>
                        <m:r>
                          <a:rPr lang="en-GB" i="1"/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/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/>
                                </m:ctrlPr>
                              </m:sSubSupPr>
                              <m:e>
                                <m:r>
                                  <a:rPr lang="en-GB" i="1"/>
                                  <m:t>𝐷</m:t>
                                </m:r>
                              </m:e>
                              <m:sub>
                                <m:r>
                                  <a:rPr lang="en-GB" i="1"/>
                                  <m:t>𝑚𝑖𝑛</m:t>
                                </m:r>
                              </m:sub>
                              <m:sup>
                                <m:r>
                                  <a:rPr lang="en-GB" i="1"/>
                                  <m:t>2</m:t>
                                </m:r>
                              </m:sup>
                            </m:sSubSup>
                            <m:r>
                              <a:rPr lang="en-GB" i="1"/>
                              <m:t>+</m:t>
                            </m:r>
                            <m:sSup>
                              <m:sSupPr>
                                <m:ctrlPr>
                                  <a:rPr lang="en-150" i="1"/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/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150" i="1"/>
                                        </m:ctrlPr>
                                      </m:sSubPr>
                                      <m:e>
                                        <m:r>
                                          <a:rPr lang="en-GB" i="1"/>
                                          <m:t>1.5</m:t>
                                        </m:r>
                                        <m:r>
                                          <a:rPr lang="en-GB" i="1"/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/>
                                          <m:t>𝑠</m:t>
                                        </m:r>
                                        <m:r>
                                          <a:rPr lang="en-GB" i="1"/>
                                          <m:t>−</m:t>
                                        </m:r>
                                      </m:sub>
                                    </m:sSub>
                                    <m:r>
                                      <a:rPr lang="en-GB" i="1"/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/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150" i="1"/>
                        </m:ctrlPr>
                      </m:fPr>
                      <m:num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/>
                          <m:t>2</m:t>
                        </m:r>
                        <m:r>
                          <a:rPr lang="en-GB" i="1"/>
                          <m:t>𝑣</m:t>
                        </m:r>
                      </m:den>
                    </m:f>
                    <m:r>
                      <a:rPr lang="en-GB" i="1"/>
                      <m:t>&lt;</m:t>
                    </m:r>
                    <m:r>
                      <a:rPr lang="en-GB" i="1"/>
                      <m:t>𝑡</m:t>
                    </m:r>
                    <m:r>
                      <a:rPr lang="en-GB" i="1"/>
                      <m:t>≤</m:t>
                    </m:r>
                    <m:f>
                      <m:fPr>
                        <m:type m:val="lin"/>
                        <m:ctrlPr>
                          <a:rPr lang="en-150" i="1"/>
                        </m:ctrlPr>
                      </m:fPr>
                      <m:num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/>
                          <m:t>𝑣</m:t>
                        </m:r>
                      </m:den>
                    </m:f>
                  </m:oMath>
                </a14:m>
                <a:br>
                  <a:rPr lang="en-150" i="1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/>
                      <m:t>cos</m:t>
                    </m:r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/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a:rPr lang="en-GB" i="1"/>
                              <m:t>𝑡</m:t>
                            </m:r>
                          </m:e>
                        </m:d>
                      </m:e>
                    </m:func>
                    <m:r>
                      <a:rPr lang="sv" i="1"/>
                      <m:t>=</m:t>
                    </m:r>
                    <m:r>
                      <a:rPr lang="sv"/>
                      <m:t> </m:t>
                    </m:r>
                    <m:r>
                      <m:rPr>
                        <m:sty m:val="p"/>
                      </m:rPr>
                      <a:rPr lang="sv"/>
                      <m:t>cos</m:t>
                    </m:r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/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a:rPr lang="en-GB" i="1"/>
                              <m:t>𝑡</m:t>
                            </m:r>
                            <m:r>
                              <a:rPr lang="en-GB" i="1"/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/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en-150" i="1"/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150" i="1"/>
                                    </m:ctrlPr>
                                  </m:sSubPr>
                                  <m:e>
                                    <m:r>
                                      <a:rPr lang="en-GB" i="1"/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/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/>
                                  <m:t>𝑣</m:t>
                                </m:r>
                              </m:den>
                            </m:f>
                            <m:r>
                              <a:rPr lang="sv" i="1"/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/>
                      <m:t>𝑡</m:t>
                    </m:r>
                    <m:r>
                      <a:rPr lang="sv" i="1"/>
                      <m:t>&gt;</m:t>
                    </m:r>
                    <m:f>
                      <m:fPr>
                        <m:type m:val="lin"/>
                        <m:ctrlPr>
                          <a:rPr lang="en-150" i="1"/>
                        </m:ctrlPr>
                      </m:fPr>
                      <m:num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/>
                          <m:t>𝑣</m:t>
                        </m:r>
                      </m:den>
                    </m:f>
                  </m:oMath>
                </a14:m>
                <a:endParaRPr lang="en-150" dirty="0"/>
              </a:p>
              <a:p>
                <a:pPr lvl="1"/>
                <a:r>
                  <a:rPr lang="en-GB" dirty="0"/>
                  <a:t>Option 2: HST-DPS Channel for FR2 HST Uni-Directional RRH Deployment: Alt-1: UE Moving towards Serving Beam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f</m:t>
                            </m:r>
                          </m:e>
                          <m:sub>
                            <m:r>
                              <a:rPr lang="sv" i="1"/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a:rPr lang="sv" i="1"/>
                              <m:t>𝑡</m:t>
                            </m:r>
                          </m:e>
                        </m:d>
                        <m:r>
                          <a:rPr lang="en-US"/>
                          <m:t>=</m:t>
                        </m:r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f</m:t>
                            </m:r>
                          </m:e>
                          <m:sub>
                            <m:r>
                              <a:rPr lang="sv" i="1"/>
                              <m:t>𝑑</m:t>
                            </m:r>
                          </m:sub>
                        </m:sSub>
                        <m:r>
                          <a:rPr lang="en-US"/>
                          <m:t> </m:t>
                        </m:r>
                        <m:r>
                          <m:rPr>
                            <m:sty m:val="p"/>
                          </m:rPr>
                          <a:rPr lang="en-US"/>
                          <m:t>cos</m:t>
                        </m:r>
                      </m:fName>
                      <m:e>
                        <m:r>
                          <a:rPr lang="sv" i="1"/>
                          <m:t>𝜃</m:t>
                        </m:r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/>
                          <m:t>cos</m:t>
                        </m:r>
                      </m:fName>
                      <m:e>
                        <m:r>
                          <a:rPr lang="en-GB" i="1"/>
                          <m:t>𝜃</m:t>
                        </m:r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t</m:t>
                            </m:r>
                          </m:e>
                        </m:d>
                      </m:e>
                    </m:func>
                    <m:r>
                      <a:rPr lang="en-US"/>
                      <m:t>=</m:t>
                    </m:r>
                    <m:f>
                      <m:fPr>
                        <m:ctrlPr>
                          <a:rPr lang="en-150" i="1"/>
                        </m:ctrlPr>
                      </m:fPr>
                      <m:num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  <m:r>
                              <a:rPr lang="en-US" i="1"/>
                              <m:t>_</m:t>
                            </m:r>
                            <m:r>
                              <a:rPr lang="en-GB" i="1"/>
                              <m:t>𝑜𝑓𝑓𝑠𝑒𝑡</m:t>
                            </m:r>
                          </m:sub>
                        </m:sSub>
                        <m:r>
                          <a:rPr lang="en-US" i="1"/>
                          <m:t>−</m:t>
                        </m:r>
                        <m:r>
                          <a:rPr lang="en-GB" i="1"/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/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/>
                                </m:ctrlPr>
                              </m:sSubSupPr>
                              <m:e>
                                <m:r>
                                  <a:rPr lang="en-GB" i="1"/>
                                  <m:t>𝐷</m:t>
                                </m:r>
                              </m:e>
                              <m:sub>
                                <m:r>
                                  <a:rPr lang="en-GB" i="1"/>
                                  <m:t>𝑚𝑖𝑛</m:t>
                                </m:r>
                              </m:sub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bSup>
                            <m:r>
                              <a:rPr lang="en-US" i="1"/>
                              <m:t>+</m:t>
                            </m:r>
                            <m:sSup>
                              <m:sSupPr>
                                <m:ctrlPr>
                                  <a:rPr lang="en-150" i="1"/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/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150" i="1"/>
                                        </m:ctrlPr>
                                      </m:sSubPr>
                                      <m:e>
                                        <m:r>
                                          <a:rPr lang="en-GB" i="1"/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/>
                                          <m:t>𝑠</m:t>
                                        </m:r>
                                        <m:r>
                                          <a:rPr lang="en-US" i="1"/>
                                          <m:t>_</m:t>
                                        </m:r>
                                        <m:r>
                                          <a:rPr lang="en-GB" i="1"/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i="1"/>
                                      <m:t>−</m:t>
                                    </m:r>
                                    <m:r>
                                      <a:rPr lang="en-GB" i="1"/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/>
                      <m:t>,  </m:t>
                    </m:r>
                    <m:r>
                      <a:rPr lang="en-US" i="1"/>
                      <m:t>0&lt;</m:t>
                    </m:r>
                    <m:r>
                      <a:rPr lang="en-GB" i="1"/>
                      <m:t>𝑡</m:t>
                    </m:r>
                    <m:r>
                      <a:rPr lang="en-US" i="1"/>
                      <m:t>≤</m:t>
                    </m:r>
                    <m:f>
                      <m:fPr>
                        <m:ctrlPr>
                          <a:rPr lang="en-150" i="1"/>
                        </m:ctrlPr>
                      </m:fPr>
                      <m:num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/>
                          <m:t>𝑣</m:t>
                        </m:r>
                      </m:den>
                    </m:f>
                  </m:oMath>
                </a14:m>
                <a:r>
                  <a:rPr lang="en-150" dirty="0"/>
                  <a:t>    (eq. 1)</a:t>
                </a:r>
                <a:br>
                  <a:rPr lang="en-150" dirty="0"/>
                </a:br>
                <a14:m>
                  <m:oMath xmlns:m="http://schemas.openxmlformats.org/officeDocument/2006/math">
                    <m:r>
                      <a:rPr lang="en-GB" i="1"/>
                      <m:t>𝑐𝑜𝑠</m:t>
                    </m:r>
                    <m:r>
                      <a:rPr lang="en-GB" i="1"/>
                      <m:t>𝜃</m:t>
                    </m:r>
                    <m:d>
                      <m:dPr>
                        <m:ctrlPr>
                          <a:rPr lang="en-150" i="1"/>
                        </m:ctrlPr>
                      </m:dPr>
                      <m:e>
                        <m:r>
                          <a:rPr lang="en-GB" i="1"/>
                          <m:t>𝑡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GB" i="1"/>
                      <m:t>𝑐𝑜𝑠</m:t>
                    </m:r>
                    <m:r>
                      <a:rPr lang="en-GB" i="1"/>
                      <m:t>𝜃</m:t>
                    </m:r>
                    <m:d>
                      <m:dPr>
                        <m:ctrlPr>
                          <a:rPr lang="en-150" i="1"/>
                        </m:ctrlPr>
                      </m:dPr>
                      <m:e>
                        <m:r>
                          <a:rPr lang="en-GB" i="1"/>
                          <m:t>𝑡</m:t>
                        </m:r>
                        <m:r>
                          <a:rPr lang="en-GB" i="1"/>
                          <m:t> </m:t>
                        </m:r>
                        <m:r>
                          <m:rPr>
                            <m:sty m:val="p"/>
                          </m:rPr>
                          <a:rPr lang="en-US"/>
                          <m:t>mod</m:t>
                        </m:r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150" i="1"/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150" i="1"/>
                                    </m:ctrlPr>
                                  </m:sSubPr>
                                  <m:e>
                                    <m:r>
                                      <a:rPr lang="en-GB" i="1"/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/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/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/>
                      <m:t>,  </m:t>
                    </m:r>
                    <m:r>
                      <a:rPr lang="en-GB" i="1"/>
                      <m:t>𝑡</m:t>
                    </m:r>
                    <m:r>
                      <a:rPr lang="en-US" i="1"/>
                      <m:t>&gt;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/>
                          <m:t>𝑣</m:t>
                        </m:r>
                      </m:den>
                    </m:f>
                  </m:oMath>
                </a14:m>
                <a:r>
                  <a:rPr lang="en-150" i="1" dirty="0"/>
                  <a:t>   </a:t>
                </a:r>
                <a:r>
                  <a:rPr lang="en-150" dirty="0"/>
                  <a:t>(eq. 2)</a:t>
                </a:r>
                <a:br>
                  <a:rPr lang="en-150" i="1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/>
                      <m:t>w</m:t>
                    </m:r>
                    <m:r>
                      <m:rPr>
                        <m:sty m:val="p"/>
                      </m:rPr>
                      <a:rPr lang="en-US"/>
                      <m:t>h</m:t>
                    </m:r>
                    <m:r>
                      <m:rPr>
                        <m:sty m:val="p"/>
                      </m:rPr>
                      <a:rPr lang="en-GB"/>
                      <m:t>ere</m:t>
                    </m:r>
                    <m:r>
                      <a:rPr lang="en-GB" i="1"/>
                      <m:t> </m:t>
                    </m:r>
                    <m:sSub>
                      <m:sSubPr>
                        <m:ctrlPr>
                          <a:rPr lang="en-150" i="1"/>
                        </m:ctrlPr>
                      </m:sSubPr>
                      <m:e>
                        <m:r>
                          <a:rPr lang="en-GB" i="1"/>
                          <m:t>𝐷</m:t>
                        </m:r>
                      </m:e>
                      <m:sub>
                        <m:r>
                          <a:rPr lang="en-GB" i="1"/>
                          <m:t>𝑠</m:t>
                        </m:r>
                      </m:sub>
                    </m:sSub>
                    <m:r>
                      <a:rPr lang="en-US" i="1"/>
                      <m:t>≤</m:t>
                    </m:r>
                    <m:sSub>
                      <m:sSubPr>
                        <m:ctrlPr>
                          <a:rPr lang="en-150" i="1"/>
                        </m:ctrlPr>
                      </m:sSubPr>
                      <m:e>
                        <m:r>
                          <a:rPr lang="en-GB" i="1"/>
                          <m:t>𝐷</m:t>
                        </m:r>
                      </m:e>
                      <m:sub>
                        <m:r>
                          <a:rPr lang="en-GB" i="1"/>
                          <m:t>𝑠</m:t>
                        </m:r>
                        <m:r>
                          <a:rPr lang="en-US" i="1"/>
                          <m:t>_</m:t>
                        </m:r>
                        <m:r>
                          <a:rPr lang="en-GB" i="1"/>
                          <m:t>𝑜𝑓𝑓𝑠𝑒𝑡</m:t>
                        </m:r>
                      </m:sub>
                    </m:sSub>
                    <m:r>
                      <a:rPr lang="en-US" i="1"/>
                      <m:t>&lt;</m:t>
                    </m:r>
                    <m:sSub>
                      <m:sSubPr>
                        <m:ctrlPr>
                          <a:rPr lang="en-150" i="1"/>
                        </m:ctrlPr>
                      </m:sSubPr>
                      <m:e>
                        <m:r>
                          <a:rPr lang="en-US" i="1"/>
                          <m:t>2</m:t>
                        </m:r>
                        <m:r>
                          <a:rPr lang="en-GB" i="1"/>
                          <m:t>𝐷</m:t>
                        </m:r>
                      </m:e>
                      <m:sub>
                        <m:r>
                          <a:rPr lang="en-GB" i="1"/>
                          <m:t>𝑠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  <a:r>
                  <a:rPr lang="en-150" dirty="0"/>
                  <a:t>   (eq. 3)</a:t>
                </a:r>
              </a:p>
              <a:p>
                <a:pPr lvl="1"/>
                <a:endParaRPr lang="en-150" dirty="0"/>
              </a:p>
              <a:p>
                <a:pPr lvl="2"/>
                <a:r>
                  <a:rPr lang="en-150" dirty="0"/>
                  <a:t>FFS: switching point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B3B667-2071-4BBE-8C5F-339E7838C5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2022"/>
                </a:stretch>
              </a:blipFill>
            </p:spPr>
            <p:txBody>
              <a:bodyPr/>
              <a:lstStyle/>
              <a:p>
                <a:r>
                  <a:rPr lang="en-15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DBE30-E23B-42A1-B1BF-3151D08C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71DBB73-8ACB-4F46-881E-93B0B4121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227839"/>
              </p:ext>
            </p:extLst>
          </p:nvPr>
        </p:nvGraphicFramePr>
        <p:xfrm>
          <a:off x="5436096" y="4941168"/>
          <a:ext cx="3456384" cy="985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0575">
                  <a:extLst>
                    <a:ext uri="{9D8B030D-6E8A-4147-A177-3AD203B41FA5}">
                      <a16:colId xmlns:a16="http://schemas.microsoft.com/office/drawing/2014/main" val="3515016911"/>
                    </a:ext>
                  </a:extLst>
                </a:gridCol>
                <a:gridCol w="2075809">
                  <a:extLst>
                    <a:ext uri="{9D8B030D-6E8A-4147-A177-3AD203B41FA5}">
                      <a16:colId xmlns:a16="http://schemas.microsoft.com/office/drawing/2014/main" val="1560827365"/>
                    </a:ext>
                  </a:extLst>
                </a:gridCol>
              </a:tblGrid>
              <a:tr h="142234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150" sz="1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900">
                          <a:effectLst/>
                        </a:rPr>
                        <a:t>UE moving towards serving beam</a:t>
                      </a:r>
                      <a:endParaRPr lang="en-150" sz="1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extLst>
                  <a:ext uri="{0D108BD9-81ED-4DB2-BD59-A6C34878D82A}">
                    <a16:rowId xmlns:a16="http://schemas.microsoft.com/office/drawing/2014/main" val="2387580694"/>
                  </a:ext>
                </a:extLst>
              </a:tr>
              <a:tr h="291787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900">
                          <a:effectLst/>
                        </a:rPr>
                        <a:t>Scenairo-A (Ds = 700m , Dmin = 10m)</a:t>
                      </a:r>
                      <a:endParaRPr lang="en-150" sz="1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900">
                          <a:effectLst/>
                        </a:rPr>
                        <a:t>Ds_offset = 700 + 40 (meter)</a:t>
                      </a:r>
                      <a:endParaRPr lang="en-150" sz="1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extLst>
                  <a:ext uri="{0D108BD9-81ED-4DB2-BD59-A6C34878D82A}">
                    <a16:rowId xmlns:a16="http://schemas.microsoft.com/office/drawing/2014/main" val="3918516521"/>
                  </a:ext>
                </a:extLst>
              </a:tr>
              <a:tr h="291787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900" dirty="0">
                          <a:effectLst/>
                        </a:rPr>
                        <a:t>Scenario-B (Ds = 700m , Dmin = 150m)</a:t>
                      </a:r>
                      <a:endParaRPr lang="en-150" sz="13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900">
                          <a:effectLst/>
                        </a:rPr>
                        <a:t>Ds_offset = 700 + 370 (meter)</a:t>
                      </a:r>
                      <a:endParaRPr lang="en-150" sz="1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832" marR="89832" marT="0" marB="0"/>
                </a:tc>
                <a:extLst>
                  <a:ext uri="{0D108BD9-81ED-4DB2-BD59-A6C34878D82A}">
                    <a16:rowId xmlns:a16="http://schemas.microsoft.com/office/drawing/2014/main" val="50229234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900" dirty="0">
                          <a:solidFill>
                            <a:schemeClr val="tx1"/>
                          </a:solidFill>
                          <a:effectLst/>
                        </a:rPr>
                        <a:t>Note: switching point  FFS</a:t>
                      </a:r>
                      <a:endParaRPr lang="en-150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19776" marR="119776" marT="59888" marB="59888"/>
                </a:tc>
                <a:tc h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087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36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4363F-D93E-46B3-AAFF-EA57C9B0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Uplink</a:t>
            </a:r>
            <a:r>
              <a:rPr lang="en-US" dirty="0"/>
              <a:t> Channel Model for Performance Requirement</a:t>
            </a:r>
            <a:r>
              <a:rPr lang="en-150" dirty="0"/>
              <a:t>s (cont.)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25A097-B8B1-447D-AF34-CA2D5EB9CB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Channel model for Uplink Bi-directional RRH deployment</a:t>
                </a:r>
                <a:endParaRPr lang="en-150" dirty="0"/>
              </a:p>
              <a:p>
                <a:pPr lvl="1"/>
                <a:r>
                  <a:rPr lang="en-GB" dirty="0"/>
                  <a:t>Option 1: RAN4 to modify the single-tap propagation channel model for HST FR2 in UL to take into account the Doppler shift sign alternation in bi-directional setting when CPE is handing over from one RRH site to another.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r>
                          <a:rPr lang="en-GB" i="1"/>
                          <m:t>𝑐𝑜𝑠</m:t>
                        </m:r>
                      </m:fName>
                      <m:e>
                        <m:r>
                          <a:rPr lang="en-GB" i="1"/>
                          <m:t>𝜃</m:t>
                        </m:r>
                      </m:e>
                    </m:func>
                    <m:d>
                      <m:dPr>
                        <m:ctrlPr>
                          <a:rPr lang="en-150" i="1"/>
                        </m:ctrlPr>
                      </m:dPr>
                      <m:e>
                        <m:r>
                          <a:rPr lang="en-GB" i="1"/>
                          <m:t>𝑡</m:t>
                        </m:r>
                      </m:e>
                    </m:d>
                    <m:r>
                      <a:rPr lang="en-GB" i="1"/>
                      <m:t>=</m:t>
                    </m:r>
                    <m:f>
                      <m:fPr>
                        <m:ctrlPr>
                          <a:rPr lang="en-150" i="1"/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150" i="1"/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150" i="1"/>
                                </m:ctrlPr>
                              </m:sSubPr>
                              <m:e>
                                <m:r>
                                  <a:rPr lang="en-GB" i="1"/>
                                  <m:t>𝐷</m:t>
                                </m:r>
                              </m:e>
                              <m:sub>
                                <m:r>
                                  <a:rPr lang="en-GB" i="1"/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/>
                              <m:t>2</m:t>
                            </m:r>
                          </m:den>
                        </m:f>
                        <m:r>
                          <a:rPr lang="en-GB" i="1"/>
                          <m:t>−</m:t>
                        </m:r>
                        <m:r>
                          <a:rPr lang="en-GB" i="1"/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/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/>
                                </m:ctrlPr>
                              </m:sSubSupPr>
                              <m:e>
                                <m:r>
                                  <a:rPr lang="en-GB" i="1"/>
                                  <m:t>𝐷</m:t>
                                </m:r>
                              </m:e>
                              <m:sub>
                                <m:r>
                                  <a:rPr lang="en-GB" i="1"/>
                                  <m:t>𝑚𝑖𝑛</m:t>
                                </m:r>
                              </m:sub>
                              <m:sup>
                                <m:r>
                                  <a:rPr lang="en-GB" i="1"/>
                                  <m:t>2</m:t>
                                </m:r>
                              </m:sup>
                            </m:sSubSup>
                            <m:r>
                              <a:rPr lang="en-GB" i="1"/>
                              <m:t>+</m:t>
                            </m:r>
                            <m:sSup>
                              <m:sSupPr>
                                <m:ctrlPr>
                                  <a:rPr lang="en-150" i="1"/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/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150" i="1"/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150" i="1"/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/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/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/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/>
                                      <m:t>−</m:t>
                                    </m:r>
                                    <m:r>
                                      <a:rPr lang="en-GB" i="1"/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/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/>
                      <m:t>0≤</m:t>
                    </m:r>
                    <m:r>
                      <a:rPr lang="en-GB" i="1"/>
                      <m:t>𝑡</m:t>
                    </m:r>
                    <m:r>
                      <a:rPr lang="en-GB" i="1"/>
                      <m:t>≤</m:t>
                    </m:r>
                    <m:f>
                      <m:fPr>
                        <m:type m:val="lin"/>
                        <m:ctrlPr>
                          <a:rPr lang="en-150" i="1"/>
                        </m:ctrlPr>
                      </m:fPr>
                      <m:num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/>
                          <m:t>𝑣</m:t>
                        </m:r>
                      </m:den>
                    </m:f>
                  </m:oMath>
                </a14:m>
                <a:r>
                  <a:rPr lang="en-GB" dirty="0"/>
                  <a:t>,</a:t>
                </a:r>
                <a:br>
                  <a:rPr lang="en-150" sz="2800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/>
                      <m:t>cos</m:t>
                    </m:r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/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a:rPr lang="en-GB" i="1"/>
                              <m:t>𝑡</m:t>
                            </m:r>
                          </m:e>
                        </m:d>
                      </m:e>
                    </m:func>
                    <m:r>
                      <a:rPr lang="sv" i="1"/>
                      <m:t>=</m:t>
                    </m:r>
                    <m:r>
                      <a:rPr lang="sv"/>
                      <m:t> </m:t>
                    </m:r>
                    <m:r>
                      <m:rPr>
                        <m:sty m:val="p"/>
                      </m:rPr>
                      <a:rPr lang="sv"/>
                      <m:t>cos</m:t>
                    </m:r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/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a:rPr lang="en-GB" i="1"/>
                              <m:t>𝑡</m:t>
                            </m:r>
                            <m:r>
                              <a:rPr lang="en-GB" i="1"/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/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en-150" i="1"/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150" i="1"/>
                                    </m:ctrlPr>
                                  </m:sSubPr>
                                  <m:e>
                                    <m:r>
                                      <a:rPr lang="en-GB" i="1"/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/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/>
                                  <m:t>𝑣</m:t>
                                </m:r>
                              </m:den>
                            </m:f>
                            <m:r>
                              <a:rPr lang="sv" i="1"/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sz="2800" i="1"/>
                      <m:t>𝑡</m:t>
                    </m:r>
                    <m:r>
                      <a:rPr lang="sv" sz="2800" i="1"/>
                      <m:t>&gt;</m:t>
                    </m:r>
                    <m:f>
                      <m:fPr>
                        <m:type m:val="lin"/>
                        <m:ctrlPr>
                          <a:rPr lang="en-150" sz="2800" i="1"/>
                        </m:ctrlPr>
                      </m:fPr>
                      <m:num>
                        <m:sSub>
                          <m:sSubPr>
                            <m:ctrlPr>
                              <a:rPr lang="en-150" sz="2800" i="1"/>
                            </m:ctrlPr>
                          </m:sSubPr>
                          <m:e>
                            <m:r>
                              <a:rPr lang="en-GB" sz="2800" i="1"/>
                              <m:t>𝐷</m:t>
                            </m:r>
                          </m:e>
                          <m:sub>
                            <m:r>
                              <a:rPr lang="en-GB" sz="2800" i="1"/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sz="2800" i="1"/>
                          <m:t>𝑣</m:t>
                        </m:r>
                      </m:den>
                    </m:f>
                  </m:oMath>
                </a14:m>
                <a:r>
                  <a:rPr lang="sv" sz="2800" dirty="0"/>
                  <a:t>.</a:t>
                </a:r>
                <a:endParaRPr lang="en-150" sz="3600" dirty="0"/>
              </a:p>
              <a:p>
                <a:pPr lvl="2"/>
                <a:endParaRPr lang="en-150" dirty="0"/>
              </a:p>
              <a:p>
                <a:pPr lvl="2"/>
                <a:endParaRPr lang="en-150" dirty="0"/>
              </a:p>
              <a:p>
                <a:pPr lvl="2"/>
                <a:endParaRPr lang="en-150" dirty="0"/>
              </a:p>
              <a:p>
                <a:pPr lvl="2"/>
                <a:endParaRPr lang="en-150" dirty="0"/>
              </a:p>
              <a:p>
                <a:pPr lvl="1"/>
                <a:r>
                  <a:rPr lang="en-150" dirty="0"/>
                  <a:t>Option 2: </a:t>
                </a:r>
                <a:r>
                  <a:rPr lang="en-GB" dirty="0"/>
                  <a:t>Reuse Single Tap Channel in TS38.104 for FR2 HST by updating parameters.</a:t>
                </a:r>
                <a:endParaRPr lang="en-15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25A097-B8B1-447D-AF34-CA2D5EB9CB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37" t="-2561"/>
                </a:stretch>
              </a:blipFill>
            </p:spPr>
            <p:txBody>
              <a:bodyPr/>
              <a:lstStyle/>
              <a:p>
                <a:r>
                  <a:rPr lang="en-15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9D2E0-1579-4A1D-8CCB-4DDCE8B0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F064AE2-C238-4427-BC59-DAF2510FF9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453451"/>
                  </p:ext>
                </p:extLst>
              </p:nvPr>
            </p:nvGraphicFramePr>
            <p:xfrm>
              <a:off x="2411760" y="4077072"/>
              <a:ext cx="3780790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3554">
                      <a:extLst>
                        <a:ext uri="{9D8B030D-6E8A-4147-A177-3AD203B41FA5}">
                          <a16:colId xmlns:a16="http://schemas.microsoft.com/office/drawing/2014/main" val="294730874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2859417371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4045444101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3191839619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2237229261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7495514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Scenario-A-260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163512813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24379476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026595474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686154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 </a:t>
                          </a:r>
                          <a:r>
                            <a:rPr lang="zh-CN" sz="700" dirty="0">
                              <a:effectLst/>
                            </a:rPr>
                            <a:t>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31747040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F064AE2-C238-4427-BC59-DAF2510FF9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453451"/>
                  </p:ext>
                </p:extLst>
              </p:nvPr>
            </p:nvGraphicFramePr>
            <p:xfrm>
              <a:off x="2411760" y="4077072"/>
              <a:ext cx="3780790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3554">
                      <a:extLst>
                        <a:ext uri="{9D8B030D-6E8A-4147-A177-3AD203B41FA5}">
                          <a16:colId xmlns:a16="http://schemas.microsoft.com/office/drawing/2014/main" val="294730874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2859417371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4045444101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3191839619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2237229261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7495514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Scenario-A-260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16351281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204167" r="-347143" b="-4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24379476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178049" r="-347143" b="-1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026595474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456000" r="-347143" b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6861541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556000" r="-347143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 </a:t>
                          </a:r>
                          <a:r>
                            <a:rPr lang="zh-CN" sz="700" dirty="0">
                              <a:effectLst/>
                            </a:rPr>
                            <a:t>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3174704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9168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8DA8A-2CA3-461D-8FEE-6D71CBAC9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en-150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D8622-81B1-4F26-B83C-7F2DD4407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Consider JT model for DL?</a:t>
            </a:r>
            <a:endParaRPr lang="en-150" dirty="0"/>
          </a:p>
          <a:p>
            <a:pPr lvl="1"/>
            <a:r>
              <a:rPr lang="en-150" dirty="0"/>
              <a:t>Option 1: </a:t>
            </a:r>
            <a:r>
              <a:rPr lang="en-US" dirty="0"/>
              <a:t>Use DPS channel model for both Uni-directional/Bi-directional and preclude SFN JT channel model for performance requirements.</a:t>
            </a:r>
            <a:endParaRPr lang="en-150" dirty="0"/>
          </a:p>
          <a:p>
            <a:pPr lvl="1"/>
            <a:r>
              <a:rPr lang="en-150" dirty="0">
                <a:highlight>
                  <a:srgbClr val="FFFF00"/>
                </a:highlight>
              </a:rPr>
              <a:t>Option 2: </a:t>
            </a:r>
            <a:r>
              <a:rPr lang="en-US" dirty="0">
                <a:highlight>
                  <a:srgbClr val="FFFF00"/>
                </a:highlight>
              </a:rPr>
              <a:t>Use </a:t>
            </a:r>
            <a:r>
              <a:rPr lang="en-150" dirty="0">
                <a:highlight>
                  <a:srgbClr val="FFFF00"/>
                </a:highlight>
              </a:rPr>
              <a:t>both </a:t>
            </a:r>
            <a:r>
              <a:rPr lang="en-US" dirty="0">
                <a:highlight>
                  <a:srgbClr val="FFFF00"/>
                </a:highlight>
              </a:rPr>
              <a:t>DPS</a:t>
            </a:r>
            <a:r>
              <a:rPr lang="en-150" dirty="0">
                <a:highlight>
                  <a:srgbClr val="FFFF00"/>
                </a:highlight>
              </a:rPr>
              <a:t> and SFN</a:t>
            </a:r>
            <a:r>
              <a:rPr lang="en-US" dirty="0">
                <a:highlight>
                  <a:srgbClr val="FFFF00"/>
                </a:highlight>
              </a:rPr>
              <a:t> channel model</a:t>
            </a:r>
            <a:r>
              <a:rPr lang="en-150" dirty="0">
                <a:highlight>
                  <a:srgbClr val="FFFF00"/>
                </a:highlight>
              </a:rPr>
              <a:t>s</a:t>
            </a:r>
            <a:r>
              <a:rPr lang="en-US" dirty="0">
                <a:highlight>
                  <a:srgbClr val="FFFF00"/>
                </a:highlight>
              </a:rPr>
              <a:t> for both Uni-directional/Bi-directional</a:t>
            </a:r>
            <a:endParaRPr lang="en-150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7CD3DF-B72B-4A49-8DD4-F220C648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791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A2D3E-5B5B-4765-B138-E5717029C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en-150" dirty="0"/>
              <a:t>s (cont.)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7C0E95-060F-4D76-83AB-9D184326FC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r>
                  <a:rPr lang="en-US" dirty="0"/>
                  <a:t>Channel model for Downlink Uni-directional RRH deployment</a:t>
                </a:r>
                <a:r>
                  <a:rPr lang="en-150" dirty="0"/>
                  <a:t>:</a:t>
                </a:r>
              </a:p>
              <a:p>
                <a:pPr lvl="1"/>
                <a:r>
                  <a:rPr lang="en-US" dirty="0"/>
                  <a:t>Option 1: Use single-tap propagation channel for DL </a:t>
                </a:r>
                <a:r>
                  <a:rPr lang="en-US" dirty="0" err="1"/>
                  <a:t>uni</a:t>
                </a:r>
                <a:r>
                  <a:rPr lang="en-US" dirty="0"/>
                  <a:t>-directional RRH deployment, as described below: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r>
                          <a:rPr lang="en-GB" i="1"/>
                          <m:t>𝑐𝑜𝑠</m:t>
                        </m:r>
                      </m:fName>
                      <m:e>
                        <m:r>
                          <a:rPr lang="en-GB" i="1"/>
                          <m:t>𝜃</m:t>
                        </m:r>
                      </m:e>
                    </m:func>
                    <m:d>
                      <m:dPr>
                        <m:ctrlPr>
                          <a:rPr lang="en-150" i="1"/>
                        </m:ctrlPr>
                      </m:dPr>
                      <m:e>
                        <m:r>
                          <a:rPr lang="en-GB" i="1"/>
                          <m:t>𝑡</m:t>
                        </m:r>
                      </m:e>
                    </m:d>
                    <m:r>
                      <a:rPr lang="en-GB" i="1"/>
                      <m:t>=</m:t>
                    </m:r>
                    <m:f>
                      <m:fPr>
                        <m:ctrlPr>
                          <a:rPr lang="en-150" i="1"/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150" i="1"/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150" i="1"/>
                                </m:ctrlPr>
                              </m:sSubPr>
                              <m:e>
                                <m:r>
                                  <a:rPr lang="en-GB" i="1"/>
                                  <m:t>𝐷</m:t>
                                </m:r>
                              </m:e>
                              <m:sub>
                                <m:r>
                                  <a:rPr lang="en-GB" i="1"/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/>
                              <m:t>2</m:t>
                            </m:r>
                          </m:den>
                        </m:f>
                        <m:r>
                          <a:rPr lang="en-GB" i="1"/>
                          <m:t>−</m:t>
                        </m:r>
                        <m:r>
                          <a:rPr lang="en-GB" i="1"/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/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/>
                                </m:ctrlPr>
                              </m:sSubSupPr>
                              <m:e>
                                <m:r>
                                  <a:rPr lang="en-GB" i="1"/>
                                  <m:t>𝐷</m:t>
                                </m:r>
                              </m:e>
                              <m:sub>
                                <m:r>
                                  <a:rPr lang="en-GB" i="1"/>
                                  <m:t>𝑚𝑖𝑛</m:t>
                                </m:r>
                              </m:sub>
                              <m:sup>
                                <m:r>
                                  <a:rPr lang="en-GB" i="1"/>
                                  <m:t>2</m:t>
                                </m:r>
                              </m:sup>
                            </m:sSubSup>
                            <m:r>
                              <a:rPr lang="en-GB" i="1"/>
                              <m:t>+</m:t>
                            </m:r>
                            <m:sSup>
                              <m:sSupPr>
                                <m:ctrlPr>
                                  <a:rPr lang="en-150" i="1"/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/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150" i="1"/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150" i="1"/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/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/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/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/>
                                      <m:t>−</m:t>
                                    </m:r>
                                    <m:r>
                                      <a:rPr lang="en-GB" i="1"/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/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/>
                      <m:t>0≤</m:t>
                    </m:r>
                    <m:r>
                      <a:rPr lang="en-GB" i="1"/>
                      <m:t>𝑡</m:t>
                    </m:r>
                    <m:r>
                      <a:rPr lang="en-GB" i="1"/>
                      <m:t>≤</m:t>
                    </m:r>
                    <m:f>
                      <m:fPr>
                        <m:type m:val="lin"/>
                        <m:ctrlPr>
                          <a:rPr lang="en-150" i="1"/>
                        </m:ctrlPr>
                      </m:fPr>
                      <m:num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/>
                          <m:t>2</m:t>
                        </m:r>
                        <m:r>
                          <a:rPr lang="en-GB" i="1"/>
                          <m:t>𝑣</m:t>
                        </m:r>
                      </m:den>
                    </m:f>
                  </m:oMath>
                </a14:m>
                <a:endParaRPr lang="en-150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r>
                          <a:rPr lang="en-GB" i="1"/>
                          <m:t>𝑐𝑜𝑠</m:t>
                        </m:r>
                      </m:fName>
                      <m:e>
                        <m:r>
                          <a:rPr lang="en-GB" i="1"/>
                          <m:t>𝜃</m:t>
                        </m:r>
                      </m:e>
                    </m:func>
                    <m:d>
                      <m:dPr>
                        <m:ctrlPr>
                          <a:rPr lang="en-150" i="1"/>
                        </m:ctrlPr>
                      </m:dPr>
                      <m:e>
                        <m:r>
                          <a:rPr lang="en-GB" i="1"/>
                          <m:t>𝑡</m:t>
                        </m:r>
                      </m:e>
                    </m:d>
                    <m:r>
                      <a:rPr lang="en-GB" i="1"/>
                      <m:t>=</m:t>
                    </m:r>
                    <m:f>
                      <m:fPr>
                        <m:ctrlPr>
                          <a:rPr lang="en-150" i="1"/>
                        </m:ctrlPr>
                      </m:fPr>
                      <m:num>
                        <m:r>
                          <a:rPr lang="en-GB" i="1"/>
                          <m:t>1.5</m:t>
                        </m:r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  <m:r>
                          <a:rPr lang="en-GB" i="1"/>
                          <m:t>−</m:t>
                        </m:r>
                        <m:r>
                          <a:rPr lang="en-GB" i="1"/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/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/>
                                </m:ctrlPr>
                              </m:sSubSupPr>
                              <m:e>
                                <m:r>
                                  <a:rPr lang="en-GB" i="1"/>
                                  <m:t>𝐷</m:t>
                                </m:r>
                              </m:e>
                              <m:sub>
                                <m:r>
                                  <a:rPr lang="en-GB" i="1"/>
                                  <m:t>𝑚𝑖𝑛</m:t>
                                </m:r>
                              </m:sub>
                              <m:sup>
                                <m:r>
                                  <a:rPr lang="en-GB" i="1"/>
                                  <m:t>2</m:t>
                                </m:r>
                              </m:sup>
                            </m:sSubSup>
                            <m:r>
                              <a:rPr lang="en-GB" i="1"/>
                              <m:t>+</m:t>
                            </m:r>
                            <m:sSup>
                              <m:sSupPr>
                                <m:ctrlPr>
                                  <a:rPr lang="en-150" i="1"/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/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150" i="1"/>
                                        </m:ctrlPr>
                                      </m:sSubPr>
                                      <m:e>
                                        <m:r>
                                          <a:rPr lang="en-GB" i="1"/>
                                          <m:t>1.5</m:t>
                                        </m:r>
                                        <m:r>
                                          <a:rPr lang="en-GB" i="1"/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/>
                                          <m:t>𝑠</m:t>
                                        </m:r>
                                        <m:r>
                                          <a:rPr lang="en-GB" i="1"/>
                                          <m:t>−</m:t>
                                        </m:r>
                                      </m:sub>
                                    </m:sSub>
                                    <m:r>
                                      <a:rPr lang="en-GB" i="1"/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/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150" i="1"/>
                        </m:ctrlPr>
                      </m:fPr>
                      <m:num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/>
                          <m:t>2</m:t>
                        </m:r>
                        <m:r>
                          <a:rPr lang="en-GB" i="1"/>
                          <m:t>𝑣</m:t>
                        </m:r>
                      </m:den>
                    </m:f>
                    <m:r>
                      <a:rPr lang="en-GB" i="1"/>
                      <m:t>&lt;</m:t>
                    </m:r>
                    <m:r>
                      <a:rPr lang="en-GB" i="1"/>
                      <m:t>𝑡</m:t>
                    </m:r>
                    <m:r>
                      <a:rPr lang="en-GB" i="1"/>
                      <m:t>≤</m:t>
                    </m:r>
                    <m:f>
                      <m:fPr>
                        <m:type m:val="lin"/>
                        <m:ctrlPr>
                          <a:rPr lang="en-150" i="1"/>
                        </m:ctrlPr>
                      </m:fPr>
                      <m:num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/>
                          <m:t>𝑣</m:t>
                        </m:r>
                      </m:den>
                    </m:f>
                  </m:oMath>
                </a14:m>
                <a:endParaRPr lang="en-150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/>
                      <m:t>cos</m:t>
                    </m:r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/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a:rPr lang="en-GB" i="1"/>
                              <m:t>𝑡</m:t>
                            </m:r>
                          </m:e>
                        </m:d>
                      </m:e>
                    </m:func>
                    <m:r>
                      <a:rPr lang="sv" i="1"/>
                      <m:t>=</m:t>
                    </m:r>
                    <m:r>
                      <a:rPr lang="sv"/>
                      <m:t> </m:t>
                    </m:r>
                    <m:r>
                      <m:rPr>
                        <m:sty m:val="p"/>
                      </m:rPr>
                      <a:rPr lang="sv"/>
                      <m:t>cos</m:t>
                    </m:r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/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a:rPr lang="en-GB" i="1"/>
                              <m:t>𝑡</m:t>
                            </m:r>
                            <m:r>
                              <a:rPr lang="en-GB" i="1"/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/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en-150" i="1"/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150" i="1"/>
                                    </m:ctrlPr>
                                  </m:sSubPr>
                                  <m:e>
                                    <m:r>
                                      <a:rPr lang="en-GB" i="1"/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/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/>
                                  <m:t>𝑣</m:t>
                                </m:r>
                              </m:den>
                            </m:f>
                            <m:r>
                              <a:rPr lang="sv" i="1"/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/>
                      <m:t>𝑡</m:t>
                    </m:r>
                    <m:r>
                      <a:rPr lang="sv" i="1"/>
                      <m:t>&gt;</m:t>
                    </m:r>
                    <m:f>
                      <m:fPr>
                        <m:type m:val="lin"/>
                        <m:ctrlPr>
                          <a:rPr lang="en-150" i="1"/>
                        </m:ctrlPr>
                      </m:fPr>
                      <m:num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/>
                          <m:t>𝑣</m:t>
                        </m:r>
                      </m:den>
                    </m:f>
                  </m:oMath>
                </a14:m>
                <a:r>
                  <a:rPr lang="sv" dirty="0"/>
                  <a:t>,</a:t>
                </a:r>
                <a:endParaRPr lang="en-150" dirty="0"/>
              </a:p>
              <a:p>
                <a:pPr marL="914400" lvl="2" indent="0">
                  <a:buNone/>
                </a:pPr>
                <a:endParaRPr lang="en-150" dirty="0"/>
              </a:p>
              <a:p>
                <a:pPr lvl="2"/>
                <a:endParaRPr lang="en-150" dirty="0"/>
              </a:p>
              <a:p>
                <a:pPr lvl="1"/>
                <a:r>
                  <a:rPr lang="en-GB" dirty="0"/>
                  <a:t>Option 2: HST-DPS Channel for FR2 HST Uni-Directional RRH Deployment: Alt-1: UE Moving towards Serving Beam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/>
                              <m:t>f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a:rPr lang="en-GB" i="1"/>
                              <m:t>𝑡</m:t>
                            </m:r>
                          </m:e>
                        </m:d>
                        <m:r>
                          <a:rPr lang="en-GB"/>
                          <m:t>=</m:t>
                        </m:r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/>
                              <m:t>f</m:t>
                            </m:r>
                          </m:e>
                          <m:sub>
                            <m:r>
                              <a:rPr lang="en-GB" i="1"/>
                              <m:t>𝑑</m:t>
                            </m:r>
                          </m:sub>
                        </m:sSub>
                        <m:r>
                          <a:rPr lang="en-GB"/>
                          <m:t> </m:t>
                        </m:r>
                        <m:r>
                          <m:rPr>
                            <m:sty m:val="p"/>
                          </m:rPr>
                          <a:rPr lang="en-GB"/>
                          <m:t>cos</m:t>
                        </m:r>
                      </m:fName>
                      <m:e>
                        <m:r>
                          <a:rPr lang="en-GB" i="1"/>
                          <m:t>𝜃</m:t>
                        </m:r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/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/>
                          <m:t>cos</m:t>
                        </m:r>
                      </m:fName>
                      <m:e>
                        <m:r>
                          <a:rPr lang="en-GB" i="1"/>
                          <m:t>𝜃</m:t>
                        </m:r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t</m:t>
                            </m:r>
                          </m:e>
                        </m:d>
                      </m:e>
                    </m:func>
                    <m:r>
                      <a:rPr lang="en-US"/>
                      <m:t>=</m:t>
                    </m:r>
                    <m:f>
                      <m:fPr>
                        <m:ctrlPr>
                          <a:rPr lang="en-150" i="1"/>
                        </m:ctrlPr>
                      </m:fPr>
                      <m:num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  <m:r>
                              <a:rPr lang="en-US" i="1"/>
                              <m:t>_</m:t>
                            </m:r>
                            <m:r>
                              <a:rPr lang="en-GB" i="1"/>
                              <m:t>𝑜𝑓𝑓𝑠𝑒𝑡</m:t>
                            </m:r>
                          </m:sub>
                        </m:sSub>
                        <m:r>
                          <a:rPr lang="en-US" i="1"/>
                          <m:t>−</m:t>
                        </m:r>
                        <m:r>
                          <a:rPr lang="en-GB" i="1"/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/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/>
                                </m:ctrlPr>
                              </m:sSubSupPr>
                              <m:e>
                                <m:r>
                                  <a:rPr lang="en-GB" i="1"/>
                                  <m:t>𝐷</m:t>
                                </m:r>
                              </m:e>
                              <m:sub>
                                <m:r>
                                  <a:rPr lang="en-GB" i="1"/>
                                  <m:t>𝑚𝑖𝑛</m:t>
                                </m:r>
                              </m:sub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bSup>
                            <m:r>
                              <a:rPr lang="en-US" i="1"/>
                              <m:t>+</m:t>
                            </m:r>
                            <m:sSup>
                              <m:sSupPr>
                                <m:ctrlPr>
                                  <a:rPr lang="en-150" i="1"/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/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150" i="1"/>
                                        </m:ctrlPr>
                                      </m:sSubPr>
                                      <m:e>
                                        <m:r>
                                          <a:rPr lang="en-GB" i="1"/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/>
                                          <m:t>𝑠</m:t>
                                        </m:r>
                                        <m:r>
                                          <a:rPr lang="en-US" i="1"/>
                                          <m:t>_</m:t>
                                        </m:r>
                                        <m:r>
                                          <a:rPr lang="en-GB" i="1"/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i="1"/>
                                      <m:t>−</m:t>
                                    </m:r>
                                    <m:r>
                                      <a:rPr lang="en-GB" i="1"/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/>
                      <m:t>,  </m:t>
                    </m:r>
                    <m:r>
                      <a:rPr lang="en-US" i="1"/>
                      <m:t>0&lt;</m:t>
                    </m:r>
                    <m:r>
                      <a:rPr lang="en-GB" i="1"/>
                      <m:t>𝑡</m:t>
                    </m:r>
                    <m:r>
                      <a:rPr lang="en-US" i="1"/>
                      <m:t>≤</m:t>
                    </m:r>
                    <m:f>
                      <m:fPr>
                        <m:ctrlPr>
                          <a:rPr lang="en-150" i="1"/>
                        </m:ctrlPr>
                      </m:fPr>
                      <m:num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/>
                          <m:t>𝑣</m:t>
                        </m:r>
                      </m:den>
                    </m:f>
                  </m:oMath>
                </a14:m>
                <a:r>
                  <a:rPr lang="en-150" dirty="0"/>
                  <a:t>    (eq. 1)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GB" i="1"/>
                      <m:t>𝑐𝑜𝑠</m:t>
                    </m:r>
                    <m:r>
                      <a:rPr lang="en-GB" i="1"/>
                      <m:t>𝜃</m:t>
                    </m:r>
                    <m:d>
                      <m:dPr>
                        <m:ctrlPr>
                          <a:rPr lang="en-150" i="1"/>
                        </m:ctrlPr>
                      </m:dPr>
                      <m:e>
                        <m:r>
                          <a:rPr lang="en-GB" i="1"/>
                          <m:t>𝑡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GB" i="1"/>
                      <m:t>𝑐𝑜𝑠</m:t>
                    </m:r>
                    <m:r>
                      <a:rPr lang="en-GB" i="1"/>
                      <m:t>𝜃</m:t>
                    </m:r>
                    <m:d>
                      <m:dPr>
                        <m:ctrlPr>
                          <a:rPr lang="en-150" i="1"/>
                        </m:ctrlPr>
                      </m:dPr>
                      <m:e>
                        <m:r>
                          <a:rPr lang="en-GB" i="1"/>
                          <m:t>𝑡</m:t>
                        </m:r>
                        <m:r>
                          <a:rPr lang="en-GB" i="1"/>
                          <m:t> </m:t>
                        </m:r>
                        <m:r>
                          <m:rPr>
                            <m:sty m:val="p"/>
                          </m:rPr>
                          <a:rPr lang="en-US"/>
                          <m:t>mod</m:t>
                        </m:r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150" i="1"/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150" i="1"/>
                                    </m:ctrlPr>
                                  </m:sSubPr>
                                  <m:e>
                                    <m:r>
                                      <a:rPr lang="en-GB" i="1"/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/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/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/>
                      <m:t>,  </m:t>
                    </m:r>
                    <m:r>
                      <a:rPr lang="en-GB" i="1"/>
                      <m:t>𝑡</m:t>
                    </m:r>
                    <m:r>
                      <a:rPr lang="en-US" i="1"/>
                      <m:t>&gt;</m:t>
                    </m:r>
                    <m:sSub>
                      <m:sSubPr>
                        <m:ctrlPr>
                          <a:rPr lang="en-150" i="1"/>
                        </m:ctrlPr>
                      </m:sSubPr>
                      <m:e>
                        <m:r>
                          <a:rPr lang="en-GB" i="1"/>
                          <m:t>𝐷</m:t>
                        </m:r>
                      </m:e>
                      <m:sub>
                        <m:r>
                          <a:rPr lang="en-GB" i="1"/>
                          <m:t>𝑠</m:t>
                        </m:r>
                      </m:sub>
                    </m:sSub>
                    <m:r>
                      <a:rPr lang="en-US" i="1"/>
                      <m:t>/</m:t>
                    </m:r>
                    <m:r>
                      <a:rPr lang="en-GB" i="1"/>
                      <m:t>𝑣</m:t>
                    </m:r>
                    <m:r>
                      <a:rPr lang="en-US" i="1"/>
                      <m:t>  </m:t>
                    </m:r>
                  </m:oMath>
                </a14:m>
                <a:r>
                  <a:rPr lang="en-150" dirty="0"/>
                  <a:t>   (eq. 2)</a:t>
                </a:r>
                <a:r>
                  <a:rPr lang="en-US" dirty="0"/>
                  <a:t>	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/>
                      <m:t>w</m:t>
                    </m:r>
                    <m:r>
                      <m:rPr>
                        <m:sty m:val="p"/>
                      </m:rPr>
                      <a:rPr lang="en-US"/>
                      <m:t>h</m:t>
                    </m:r>
                    <m:r>
                      <m:rPr>
                        <m:sty m:val="p"/>
                      </m:rPr>
                      <a:rPr lang="en-GB"/>
                      <m:t>ere</m:t>
                    </m:r>
                    <m:r>
                      <a:rPr lang="en-GB" i="1"/>
                      <m:t> </m:t>
                    </m:r>
                    <m:sSub>
                      <m:sSubPr>
                        <m:ctrlPr>
                          <a:rPr lang="en-150" i="1"/>
                        </m:ctrlPr>
                      </m:sSubPr>
                      <m:e>
                        <m:r>
                          <a:rPr lang="en-GB" i="1"/>
                          <m:t>𝐷</m:t>
                        </m:r>
                      </m:e>
                      <m:sub>
                        <m:r>
                          <a:rPr lang="en-GB" i="1"/>
                          <m:t>𝑠</m:t>
                        </m:r>
                      </m:sub>
                    </m:sSub>
                    <m:r>
                      <a:rPr lang="en-US" i="1"/>
                      <m:t>≤</m:t>
                    </m:r>
                    <m:sSub>
                      <m:sSubPr>
                        <m:ctrlPr>
                          <a:rPr lang="en-150" i="1"/>
                        </m:ctrlPr>
                      </m:sSubPr>
                      <m:e>
                        <m:r>
                          <a:rPr lang="en-GB" i="1"/>
                          <m:t>𝐷</m:t>
                        </m:r>
                      </m:e>
                      <m:sub>
                        <m:r>
                          <a:rPr lang="en-GB" i="1"/>
                          <m:t>𝑠</m:t>
                        </m:r>
                        <m:r>
                          <a:rPr lang="en-US" i="1"/>
                          <m:t>_</m:t>
                        </m:r>
                        <m:r>
                          <a:rPr lang="en-GB" i="1"/>
                          <m:t>𝑜𝑓𝑓𝑠𝑒𝑡</m:t>
                        </m:r>
                      </m:sub>
                    </m:sSub>
                    <m:r>
                      <a:rPr lang="en-US" i="1"/>
                      <m:t>&lt;</m:t>
                    </m:r>
                    <m:sSub>
                      <m:sSubPr>
                        <m:ctrlPr>
                          <a:rPr lang="en-150" i="1"/>
                        </m:ctrlPr>
                      </m:sSubPr>
                      <m:e>
                        <m:r>
                          <a:rPr lang="en-US" i="1"/>
                          <m:t>2</m:t>
                        </m:r>
                        <m:r>
                          <a:rPr lang="en-GB" i="1"/>
                          <m:t>𝐷</m:t>
                        </m:r>
                      </m:e>
                      <m:sub>
                        <m:r>
                          <a:rPr lang="en-GB" i="1"/>
                          <m:t>𝑠</m:t>
                        </m:r>
                      </m:sub>
                    </m:sSub>
                  </m:oMath>
                </a14:m>
                <a:r>
                  <a:rPr lang="en-150" dirty="0"/>
                  <a:t>   (eq. 3)</a:t>
                </a:r>
              </a:p>
              <a:p>
                <a:pPr lvl="2"/>
                <a:r>
                  <a:rPr lang="en-150" dirty="0"/>
                  <a:t>FFS: switching point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7C0E95-060F-4D76-83AB-9D184326FC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44" t="-1887"/>
                </a:stretch>
              </a:blipFill>
            </p:spPr>
            <p:txBody>
              <a:bodyPr/>
              <a:lstStyle/>
              <a:p>
                <a:r>
                  <a:rPr lang="en-15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B96B6-D1FB-4AEC-842E-A7800D6C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E302EB6-F109-4E7B-89BF-3DCF6508BE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970008"/>
                  </p:ext>
                </p:extLst>
              </p:nvPr>
            </p:nvGraphicFramePr>
            <p:xfrm>
              <a:off x="5364088" y="2266334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1231041730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041156414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275306879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665688040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175234376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Value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4226419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Scenario-B-260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554202231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700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068171974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10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487888577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350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238719889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63775110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E302EB6-F109-4E7B-89BF-3DCF6508BE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970008"/>
                  </p:ext>
                </p:extLst>
              </p:nvPr>
            </p:nvGraphicFramePr>
            <p:xfrm>
              <a:off x="5364088" y="2266334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1231041730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041156414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275306879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665688040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175234376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Value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4226419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Scenario-B-260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554202231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204167" r="-405769" b="-4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700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068171974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178049" r="-405769" b="-1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10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487888577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456000" r="-405769" b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350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2387198896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556000" r="-405769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637751109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CF5AD48-13DC-4629-9BA4-610D54F8D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516207"/>
              </p:ext>
            </p:extLst>
          </p:nvPr>
        </p:nvGraphicFramePr>
        <p:xfrm>
          <a:off x="5803349" y="4604242"/>
          <a:ext cx="2730660" cy="662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0701">
                  <a:extLst>
                    <a:ext uri="{9D8B030D-6E8A-4147-A177-3AD203B41FA5}">
                      <a16:colId xmlns:a16="http://schemas.microsoft.com/office/drawing/2014/main" val="3333346955"/>
                    </a:ext>
                  </a:extLst>
                </a:gridCol>
                <a:gridCol w="1639959">
                  <a:extLst>
                    <a:ext uri="{9D8B030D-6E8A-4147-A177-3AD203B41FA5}">
                      <a16:colId xmlns:a16="http://schemas.microsoft.com/office/drawing/2014/main" val="7351737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700">
                          <a:effectLst/>
                        </a:rPr>
                        <a:t>UE moving towards serving beam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3879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700" dirty="0" err="1">
                          <a:effectLst/>
                        </a:rPr>
                        <a:t>Scenairo</a:t>
                      </a:r>
                      <a:r>
                        <a:rPr lang="en-US" sz="700" dirty="0">
                          <a:effectLst/>
                        </a:rPr>
                        <a:t>-A (Ds = 700m , </a:t>
                      </a:r>
                      <a:r>
                        <a:rPr lang="en-US" sz="700" dirty="0" err="1">
                          <a:effectLst/>
                        </a:rPr>
                        <a:t>Dmin</a:t>
                      </a:r>
                      <a:r>
                        <a:rPr lang="en-US" sz="700" dirty="0">
                          <a:effectLst/>
                        </a:rPr>
                        <a:t> = 10m)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700">
                          <a:effectLst/>
                        </a:rPr>
                        <a:t>Ds_offset = 700 + 40 (meter)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7488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700" dirty="0">
                          <a:effectLst/>
                        </a:rPr>
                        <a:t>Scenario-B (Ds = 700m , Dmin = 150m)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700" dirty="0">
                          <a:effectLst/>
                        </a:rPr>
                        <a:t>Ds_offset = 700 + 370 (meter)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62327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sv" sz="700" dirty="0">
                          <a:effectLst/>
                        </a:rPr>
                        <a:t>Note: switching point can be FFS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367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420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E2D6F-E41E-4CE9-A857-8B6B421AF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en-150" dirty="0"/>
              <a:t>s (cont.)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BF2330-4C14-48EA-A802-D47380AF61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Channel model for Downlink Bi-directional RRH deployment</a:t>
                </a:r>
                <a:endParaRPr lang="en-150" dirty="0"/>
              </a:p>
              <a:p>
                <a:pPr lvl="1"/>
                <a:r>
                  <a:rPr lang="en-US" dirty="0"/>
                  <a:t>Option 1: RAN4 to modify the single-tap propagation channel model for HST FR2 in DL to take into account the Doppler shift sign alternation in bi-directional setting when CPE is handing over from one RRH site to another. Use this model in bi-directional DPS setting</a:t>
                </a:r>
                <a:r>
                  <a:rPr lang="en-150" dirty="0"/>
                  <a:t>: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r>
                          <a:rPr lang="en-GB" i="1"/>
                          <m:t>𝑐𝑜𝑠</m:t>
                        </m:r>
                      </m:fName>
                      <m:e>
                        <m:r>
                          <a:rPr lang="en-GB" i="1"/>
                          <m:t>𝜃</m:t>
                        </m:r>
                      </m:e>
                    </m:func>
                    <m:d>
                      <m:dPr>
                        <m:ctrlPr>
                          <a:rPr lang="en-150" i="1"/>
                        </m:ctrlPr>
                      </m:dPr>
                      <m:e>
                        <m:r>
                          <a:rPr lang="en-GB" i="1"/>
                          <m:t>𝑡</m:t>
                        </m:r>
                      </m:e>
                    </m:d>
                    <m:r>
                      <a:rPr lang="en-GB" i="1"/>
                      <m:t>=</m:t>
                    </m:r>
                    <m:f>
                      <m:fPr>
                        <m:ctrlPr>
                          <a:rPr lang="en-150" i="1"/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150" i="1"/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150" i="1"/>
                                </m:ctrlPr>
                              </m:sSubPr>
                              <m:e>
                                <m:r>
                                  <a:rPr lang="en-GB" i="1"/>
                                  <m:t>𝐷</m:t>
                                </m:r>
                              </m:e>
                              <m:sub>
                                <m:r>
                                  <a:rPr lang="en-GB" i="1"/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/>
                              <m:t>2</m:t>
                            </m:r>
                          </m:den>
                        </m:f>
                        <m:r>
                          <a:rPr lang="en-GB" i="1"/>
                          <m:t>−</m:t>
                        </m:r>
                        <m:r>
                          <a:rPr lang="en-GB" i="1"/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/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/>
                                </m:ctrlPr>
                              </m:sSubSupPr>
                              <m:e>
                                <m:r>
                                  <a:rPr lang="en-GB" i="1"/>
                                  <m:t>𝐷</m:t>
                                </m:r>
                              </m:e>
                              <m:sub>
                                <m:r>
                                  <a:rPr lang="en-GB" i="1"/>
                                  <m:t>𝑚𝑖𝑛</m:t>
                                </m:r>
                              </m:sub>
                              <m:sup>
                                <m:r>
                                  <a:rPr lang="en-GB" i="1"/>
                                  <m:t>2</m:t>
                                </m:r>
                              </m:sup>
                            </m:sSubSup>
                            <m:r>
                              <a:rPr lang="en-GB" i="1"/>
                              <m:t>+</m:t>
                            </m:r>
                            <m:sSup>
                              <m:sSupPr>
                                <m:ctrlPr>
                                  <a:rPr lang="en-150" i="1"/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/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150" i="1"/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150" i="1"/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/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/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/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/>
                                      <m:t>−</m:t>
                                    </m:r>
                                    <m:r>
                                      <a:rPr lang="en-GB" i="1"/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/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/>
                      <m:t>0≤</m:t>
                    </m:r>
                    <m:r>
                      <a:rPr lang="en-GB" i="1"/>
                      <m:t>𝑡</m:t>
                    </m:r>
                    <m:r>
                      <a:rPr lang="en-GB" i="1"/>
                      <m:t>≤</m:t>
                    </m:r>
                    <m:f>
                      <m:fPr>
                        <m:type m:val="lin"/>
                        <m:ctrlPr>
                          <a:rPr lang="en-150" i="1"/>
                        </m:ctrlPr>
                      </m:fPr>
                      <m:num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/>
                          <m:t>𝑣</m:t>
                        </m:r>
                      </m:den>
                    </m:f>
                  </m:oMath>
                </a14:m>
                <a:r>
                  <a:rPr lang="en-GB" dirty="0"/>
                  <a:t>,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/>
                      <m:t>cos</m:t>
                    </m:r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/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a:rPr lang="en-GB" i="1"/>
                              <m:t>𝑡</m:t>
                            </m:r>
                          </m:e>
                        </m:d>
                      </m:e>
                    </m:func>
                    <m:r>
                      <a:rPr lang="sv" i="1"/>
                      <m:t>=</m:t>
                    </m:r>
                    <m:r>
                      <a:rPr lang="sv"/>
                      <m:t> </m:t>
                    </m:r>
                    <m:r>
                      <m:rPr>
                        <m:sty m:val="p"/>
                      </m:rPr>
                      <a:rPr lang="sv"/>
                      <m:t>cos</m:t>
                    </m:r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/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a:rPr lang="en-GB" i="1"/>
                              <m:t>𝑡</m:t>
                            </m:r>
                            <m:r>
                              <a:rPr lang="en-GB" i="1"/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/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en-150" i="1"/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150" i="1"/>
                                    </m:ctrlPr>
                                  </m:sSubPr>
                                  <m:e>
                                    <m:r>
                                      <a:rPr lang="en-GB" i="1"/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/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/>
                                  <m:t>𝑣</m:t>
                                </m:r>
                              </m:den>
                            </m:f>
                            <m:r>
                              <a:rPr lang="sv" i="1"/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/>
                      <m:t>𝑡</m:t>
                    </m:r>
                    <m:r>
                      <a:rPr lang="sv" i="1"/>
                      <m:t>&gt;</m:t>
                    </m:r>
                    <m:f>
                      <m:fPr>
                        <m:type m:val="lin"/>
                        <m:ctrlPr>
                          <a:rPr lang="en-150" i="1"/>
                        </m:ctrlPr>
                      </m:fPr>
                      <m:num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/>
                          <m:t>𝑣</m:t>
                        </m:r>
                      </m:den>
                    </m:f>
                  </m:oMath>
                </a14:m>
                <a:r>
                  <a:rPr lang="sv" dirty="0"/>
                  <a:t>.</a:t>
                </a:r>
                <a:endParaRPr lang="en-150" dirty="0"/>
              </a:p>
              <a:p>
                <a:pPr lvl="1"/>
                <a:endParaRPr lang="en-150" dirty="0"/>
              </a:p>
              <a:p>
                <a:pPr lvl="1"/>
                <a:r>
                  <a:rPr lang="en-GB" dirty="0"/>
                  <a:t>Option 2: HST-DPS Channel for FR2 HST Bi-Directional RRH Deployment. the cosine of angle </a:t>
                </a:r>
                <a14:m>
                  <m:oMath xmlns:m="http://schemas.openxmlformats.org/officeDocument/2006/math">
                    <m:r>
                      <a:rPr lang="en-GB" b="1" i="1"/>
                      <m:t>𝜽</m:t>
                    </m:r>
                    <m:d>
                      <m:dPr>
                        <m:ctrlPr>
                          <a:rPr lang="en-150" i="1"/>
                        </m:ctrlPr>
                      </m:dPr>
                      <m:e>
                        <m:r>
                          <a:rPr lang="en-GB" b="1" i="1"/>
                          <m:t>𝐭</m:t>
                        </m:r>
                      </m:e>
                    </m:d>
                    <m:r>
                      <a:rPr lang="en-GB"/>
                      <m:t> </m:t>
                    </m:r>
                  </m:oMath>
                </a14:m>
                <a:r>
                  <a:rPr lang="en-GB" dirty="0"/>
                  <a:t>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b="1" i="1"/>
                              <m:t>𝐟</m:t>
                            </m:r>
                          </m:e>
                          <m:sub>
                            <m:r>
                              <a:rPr lang="en-GB" b="1" i="1"/>
                              <m:t>𝒔</m:t>
                            </m:r>
                          </m:sub>
                        </m:sSub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a:rPr lang="en-GB" b="1" i="1"/>
                              <m:t>𝒕</m:t>
                            </m:r>
                          </m:e>
                        </m:d>
                        <m:r>
                          <a:rPr lang="en-GB"/>
                          <m:t>=</m:t>
                        </m:r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b="1" i="1"/>
                              <m:t>𝐟</m:t>
                            </m:r>
                          </m:e>
                          <m:sub>
                            <m:r>
                              <a:rPr lang="en-GB" b="1" i="1"/>
                              <m:t>𝒅</m:t>
                            </m:r>
                          </m:sub>
                        </m:sSub>
                        <m:r>
                          <a:rPr lang="en-GB"/>
                          <m:t> </m:t>
                        </m:r>
                        <m:r>
                          <a:rPr lang="en-GB" b="1" i="1"/>
                          <m:t>𝐜𝐨𝐬</m:t>
                        </m:r>
                      </m:fName>
                      <m:e>
                        <m:r>
                          <a:rPr lang="en-GB" b="1" i="1"/>
                          <m:t>𝜽</m:t>
                        </m:r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a:rPr lang="en-GB" b="1" i="1"/>
                              <m:t>𝐭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below: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/>
                          <m:t>cos</m:t>
                        </m:r>
                      </m:fName>
                      <m:e>
                        <m:r>
                          <a:rPr lang="en-GB" i="1"/>
                          <m:t>𝜃</m:t>
                        </m:r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t</m:t>
                            </m:r>
                          </m:e>
                        </m:d>
                      </m:e>
                    </m:func>
                    <m:r>
                      <a:rPr lang="en-US"/>
                      <m:t>=</m:t>
                    </m:r>
                    <m:f>
                      <m:fPr>
                        <m:ctrlPr>
                          <a:rPr lang="en-150" i="1"/>
                        </m:ctrlPr>
                      </m:fPr>
                      <m:num>
                        <m:sSub>
                          <m:sSubPr>
                            <m:ctrlPr>
                              <a:rPr lang="en-150" i="1"/>
                            </m:ctrlPr>
                          </m:sSubPr>
                          <m:e>
                            <m:r>
                              <a:rPr lang="en-GB" i="1"/>
                              <m:t>𝐷</m:t>
                            </m:r>
                          </m:e>
                          <m:sub>
                            <m:r>
                              <a:rPr lang="en-GB" i="1"/>
                              <m:t>𝑠</m:t>
                            </m:r>
                          </m:sub>
                        </m:sSub>
                        <m:r>
                          <a:rPr lang="en-US" i="1"/>
                          <m:t>−</m:t>
                        </m:r>
                        <m:r>
                          <a:rPr lang="en-GB" i="1"/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/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/>
                                </m:ctrlPr>
                              </m:sSubSupPr>
                              <m:e>
                                <m:r>
                                  <a:rPr lang="en-GB" i="1"/>
                                  <m:t>𝐷</m:t>
                                </m:r>
                              </m:e>
                              <m:sub>
                                <m:r>
                                  <a:rPr lang="en-GB" i="1"/>
                                  <m:t>𝑚𝑖𝑛</m:t>
                                </m:r>
                              </m:sub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bSup>
                            <m:r>
                              <a:rPr lang="en-US" i="1"/>
                              <m:t>+</m:t>
                            </m:r>
                            <m:sSup>
                              <m:sSupPr>
                                <m:ctrlPr>
                                  <a:rPr lang="en-150" i="1"/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/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150" i="1"/>
                                        </m:ctrlPr>
                                      </m:sSubPr>
                                      <m:e>
                                        <m:r>
                                          <a:rPr lang="en-GB" i="1"/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/>
                                          <m:t>𝑠</m:t>
                                        </m:r>
                                      </m:sub>
                                    </m:sSub>
                                    <m:r>
                                      <a:rPr lang="en-US" i="1"/>
                                      <m:t>−</m:t>
                                    </m:r>
                                    <m:r>
                                      <a:rPr lang="en-GB" i="1"/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i="1"/>
                      <m:t>,  0&lt;</m:t>
                    </m:r>
                    <m:r>
                      <a:rPr lang="en-GB" i="1"/>
                      <m:t>𝑡</m:t>
                    </m:r>
                    <m:r>
                      <a:rPr lang="en-US" i="1"/>
                      <m:t>≤</m:t>
                    </m:r>
                    <m:sSub>
                      <m:sSubPr>
                        <m:ctrlPr>
                          <a:rPr lang="en-150" i="1"/>
                        </m:ctrlPr>
                      </m:sSubPr>
                      <m:e>
                        <m:r>
                          <a:rPr lang="en-US" i="1"/>
                          <m:t>(0.5∗</m:t>
                        </m:r>
                        <m:r>
                          <a:rPr lang="en-GB" i="1"/>
                          <m:t>𝐷</m:t>
                        </m:r>
                      </m:e>
                      <m:sub>
                        <m:r>
                          <a:rPr lang="en-GB" i="1"/>
                          <m:t>𝑠</m:t>
                        </m:r>
                      </m:sub>
                    </m:sSub>
                    <m:r>
                      <a:rPr lang="en-US" i="1"/>
                      <m:t>)/</m:t>
                    </m:r>
                    <m:r>
                      <a:rPr lang="en-GB" i="1"/>
                      <m:t>𝑣</m:t>
                    </m:r>
                  </m:oMath>
                </a14:m>
                <a:r>
                  <a:rPr lang="en-150" dirty="0"/>
                  <a:t>   (eq. 7)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15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/>
                          <m:t>cos</m:t>
                        </m:r>
                      </m:fName>
                      <m:e>
                        <m:r>
                          <a:rPr lang="en-GB" i="1"/>
                          <m:t>𝜃</m:t>
                        </m:r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t</m:t>
                            </m:r>
                          </m:e>
                        </m:d>
                      </m:e>
                    </m:func>
                    <m:r>
                      <a:rPr lang="en-US"/>
                      <m:t>=</m:t>
                    </m:r>
                    <m:f>
                      <m:fPr>
                        <m:ctrlPr>
                          <a:rPr lang="en-150" i="1"/>
                        </m:ctrlPr>
                      </m:fPr>
                      <m:num>
                        <m:r>
                          <a:rPr lang="en-GB" i="1"/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150" i="1"/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150" i="1"/>
                                </m:ctrlPr>
                              </m:sSubSupPr>
                              <m:e>
                                <m:r>
                                  <a:rPr lang="en-GB" i="1"/>
                                  <m:t>𝐷</m:t>
                                </m:r>
                              </m:e>
                              <m:sub>
                                <m:r>
                                  <a:rPr lang="en-GB" i="1"/>
                                  <m:t>𝑚𝑖𝑛</m:t>
                                </m:r>
                              </m:sub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bSup>
                            <m:r>
                              <a:rPr lang="en-US" i="1"/>
                              <m:t>+</m:t>
                            </m:r>
                            <m:sSup>
                              <m:sSupPr>
                                <m:ctrlPr>
                                  <a:rPr lang="en-150" i="1"/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150" i="1"/>
                                    </m:ctrlPr>
                                  </m:dPr>
                                  <m:e>
                                    <m:r>
                                      <a:rPr lang="en-GB" i="1"/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i="1"/>
                      <m:t>,  </m:t>
                    </m:r>
                    <m:sSub>
                      <m:sSubPr>
                        <m:ctrlPr>
                          <a:rPr lang="en-150" i="1"/>
                        </m:ctrlPr>
                      </m:sSubPr>
                      <m:e>
                        <m:r>
                          <a:rPr lang="en-US" i="1"/>
                          <m:t>(0.5∗</m:t>
                        </m:r>
                        <m:r>
                          <a:rPr lang="en-GB" i="1"/>
                          <m:t>𝐷</m:t>
                        </m:r>
                      </m:e>
                      <m:sub>
                        <m:r>
                          <a:rPr lang="en-GB" i="1"/>
                          <m:t>𝑠</m:t>
                        </m:r>
                      </m:sub>
                    </m:sSub>
                    <m:r>
                      <a:rPr lang="en-US" i="1"/>
                      <m:t>)/</m:t>
                    </m:r>
                    <m:r>
                      <a:rPr lang="en-GB" i="1"/>
                      <m:t>𝑣</m:t>
                    </m:r>
                    <m:r>
                      <a:rPr lang="en-US" i="1"/>
                      <m:t>&lt;</m:t>
                    </m:r>
                    <m:r>
                      <a:rPr lang="en-GB" i="1"/>
                      <m:t>𝑡</m:t>
                    </m:r>
                    <m:r>
                      <a:rPr lang="en-US" i="1"/>
                      <m:t>≤</m:t>
                    </m:r>
                    <m:sSub>
                      <m:sSubPr>
                        <m:ctrlPr>
                          <a:rPr lang="en-150" i="1"/>
                        </m:ctrlPr>
                      </m:sSubPr>
                      <m:e>
                        <m:r>
                          <a:rPr lang="en-GB" i="1"/>
                          <m:t>𝐷</m:t>
                        </m:r>
                      </m:e>
                      <m:sub>
                        <m:r>
                          <a:rPr lang="en-GB" i="1"/>
                          <m:t>𝑠</m:t>
                        </m:r>
                      </m:sub>
                    </m:sSub>
                    <m:r>
                      <a:rPr lang="en-US" i="1"/>
                      <m:t>/</m:t>
                    </m:r>
                    <m:r>
                      <a:rPr lang="en-GB" i="1"/>
                      <m:t>𝑣</m:t>
                    </m:r>
                    <m:r>
                      <a:rPr lang="en-GB" i="1"/>
                      <m:t> </m:t>
                    </m:r>
                  </m:oMath>
                </a14:m>
                <a:r>
                  <a:rPr lang="en-150" dirty="0"/>
                  <a:t>   (eq. 8)</a:t>
                </a:r>
                <a:r>
                  <a:rPr lang="en-US" dirty="0"/>
                  <a:t>	</a:t>
                </a:r>
                <a:endParaRPr lang="en-150" dirty="0"/>
              </a:p>
              <a:p>
                <a:pPr lvl="2"/>
                <a14:m>
                  <m:oMath xmlns:m="http://schemas.openxmlformats.org/officeDocument/2006/math">
                    <m:r>
                      <a:rPr lang="en-GB" i="1"/>
                      <m:t>𝑐𝑜𝑠</m:t>
                    </m:r>
                    <m:r>
                      <a:rPr lang="en-GB" i="1"/>
                      <m:t>𝜃</m:t>
                    </m:r>
                    <m:d>
                      <m:dPr>
                        <m:ctrlPr>
                          <a:rPr lang="en-150" i="1"/>
                        </m:ctrlPr>
                      </m:dPr>
                      <m:e>
                        <m:r>
                          <a:rPr lang="en-GB" i="1"/>
                          <m:t>𝑡</m:t>
                        </m:r>
                        <m:r>
                          <a:rPr lang="en-GB" i="1"/>
                          <m:t> </m:t>
                        </m:r>
                        <m:r>
                          <m:rPr>
                            <m:sty m:val="p"/>
                          </m:rPr>
                          <a:rPr lang="en-US"/>
                          <m:t>mod</m:t>
                        </m:r>
                        <m:d>
                          <m:dPr>
                            <m:ctrlPr>
                              <a:rPr lang="en-150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150" i="1"/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150" i="1"/>
                                    </m:ctrlPr>
                                  </m:sSubPr>
                                  <m:e>
                                    <m:r>
                                      <a:rPr lang="en-GB" i="1"/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/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/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/>
                      <m:t>,    </m:t>
                    </m:r>
                    <m:r>
                      <a:rPr lang="en-GB" i="1"/>
                      <m:t>𝑡</m:t>
                    </m:r>
                    <m:r>
                      <a:rPr lang="en-US" i="1"/>
                      <m:t>&gt;</m:t>
                    </m:r>
                    <m:sSub>
                      <m:sSubPr>
                        <m:ctrlPr>
                          <a:rPr lang="en-150" i="1"/>
                        </m:ctrlPr>
                      </m:sSubPr>
                      <m:e>
                        <m:r>
                          <a:rPr lang="en-GB" i="1"/>
                          <m:t>𝐷</m:t>
                        </m:r>
                      </m:e>
                      <m:sub>
                        <m:r>
                          <a:rPr lang="en-GB" i="1"/>
                          <m:t>𝑠</m:t>
                        </m:r>
                      </m:sub>
                    </m:sSub>
                    <m:r>
                      <a:rPr lang="en-US" i="1"/>
                      <m:t>/</m:t>
                    </m:r>
                    <m:r>
                      <a:rPr lang="en-GB" i="1"/>
                      <m:t>𝑣</m:t>
                    </m:r>
                  </m:oMath>
                </a14:m>
                <a:r>
                  <a:rPr lang="en-GB" dirty="0"/>
                  <a:t> </a:t>
                </a:r>
                <a:r>
                  <a:rPr lang="en-150" dirty="0"/>
                  <a:t>   (eq. 9)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BF2330-4C14-48EA-A802-D47380AF61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2022"/>
                </a:stretch>
              </a:blipFill>
            </p:spPr>
            <p:txBody>
              <a:bodyPr/>
              <a:lstStyle/>
              <a:p>
                <a:r>
                  <a:rPr lang="en-15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123AB-72B2-42F1-884E-6BCEE7179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CCB0E1F-0992-4EA6-9D88-C6B5ABD6D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2964790"/>
                  </p:ext>
                </p:extLst>
              </p:nvPr>
            </p:nvGraphicFramePr>
            <p:xfrm>
              <a:off x="5484795" y="2708920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3913277497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85735536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266767461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529764672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3703819755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27693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607380723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29315549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755161405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4279368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150" sz="7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83024330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CCB0E1F-0992-4EA6-9D88-C6B5ABD6D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2964790"/>
                  </p:ext>
                </p:extLst>
              </p:nvPr>
            </p:nvGraphicFramePr>
            <p:xfrm>
              <a:off x="5484795" y="2708920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3913277497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85735536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266767461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529764672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3703819755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27693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60738072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196000" r="-404808" b="-38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29315549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180488" r="-404808" b="-1341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755161405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479167" r="-404808" b="-129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4279368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556000" r="-404808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8302433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2615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Information xmlns="3b34c8f0-1ef5-4d1e-bb66-517ce7fe7356" xsi:nil="true"/>
    <Associated_x0020_Task xmlns="3b34c8f0-1ef5-4d1e-bb66-517ce7fe7356"/>
    <_dlc_DocId xmlns="71c5aaf6-e6ce-465b-b873-5148d2a4c105">5AIRPNAIUNRU-1328258698-3862</_dlc_DocId>
    <_dlc_DocIdUrl xmlns="71c5aaf6-e6ce-465b-b873-5148d2a4c105">
      <Url>https://nokia.sharepoint.com/sites/c5g/5gradio/_layouts/15/DocIdRedir.aspx?ID=5AIRPNAIUNRU-1328258698-3862</Url>
      <Description>5AIRPNAIUNRU-1328258698-3862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608CA8-73B4-494B-8078-EC8C9DBB352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B09FE0A6-A20A-477E-92FA-14D143281CE5}">
  <ds:schemaRefs>
    <ds:schemaRef ds:uri="http://purl.org/dc/elements/1.1/"/>
    <ds:schemaRef ds:uri="http://schemas.microsoft.com/office/2006/metadata/properties"/>
    <ds:schemaRef ds:uri="71c5aaf6-e6ce-465b-b873-5148d2a4c10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b6aed8e-0313-4d17-80ff-d0e5da4931c5"/>
    <ds:schemaRef ds:uri="3b34c8f0-1ef5-4d1e-bb66-517ce7fe7356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2463359F-0898-49C7-85F4-31251BFDC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16824</TotalTime>
  <Words>1607</Words>
  <Application>Microsoft Office PowerPoint</Application>
  <PresentationFormat>On-screen Show (4:3)</PresentationFormat>
  <Paragraphs>189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主题</vt:lpstr>
      <vt:lpstr>Way Forward on Channel Modeling for FR2 HST</vt:lpstr>
      <vt:lpstr>Background</vt:lpstr>
      <vt:lpstr>Channel Model for Scenario-B Link Budget Analysis</vt:lpstr>
      <vt:lpstr>Channel Models for Demodulation Performance Requirements</vt:lpstr>
      <vt:lpstr>Way forward on Uplink Channel Model for Performance Requirements</vt:lpstr>
      <vt:lpstr>Way forward on Uplink Channel Model for Performance Requirements (cont.)</vt:lpstr>
      <vt:lpstr>Downlink Channel Model for Performance Requirements</vt:lpstr>
      <vt:lpstr>Downlink Channel Model for Performance Requirements (cont.)</vt:lpstr>
      <vt:lpstr>Downlink Channel Model for Performance Requirements (cont.)</vt:lpstr>
      <vt:lpstr>Contributions List in RAN4#98-bis-e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Nokia</cp:lastModifiedBy>
  <cp:revision>463</cp:revision>
  <dcterms:created xsi:type="dcterms:W3CDTF">2019-09-05T02:26:38Z</dcterms:created>
  <dcterms:modified xsi:type="dcterms:W3CDTF">2021-04-16T17:14:33Z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1582507889</vt:lpwstr>
  </property>
  <property fmtid="{D5CDD505-2E9C-101B-9397-08002B2CF9AE}" pid="8" name="ContentTypeId">
    <vt:lpwstr>0x01010000E5007003D3004E92B8EDD86D20E8CD</vt:lpwstr>
  </property>
  <property fmtid="{D5CDD505-2E9C-101B-9397-08002B2CF9AE}" pid="9" name="NSCPROP_SA">
    <vt:lpwstr>C:\Users\ADMINI~1\AppData\Local\Temp\BNZ.5fad3b3e3056b3d\R4-2017492 WF on Rel-16 NR IAB demodulation requirements V3.pptx</vt:lpwstr>
  </property>
  <property fmtid="{D5CDD505-2E9C-101B-9397-08002B2CF9AE}" pid="10" name="_dlc_DocIdItemGuid">
    <vt:lpwstr>2317ad55-7bbd-4509-8252-2a5c6af245a4</vt:lpwstr>
  </property>
</Properties>
</file>