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7"/>
  </p:notesMasterIdLst>
  <p:sldIdLst>
    <p:sldId id="256" r:id="rId7"/>
    <p:sldId id="368" r:id="rId8"/>
    <p:sldId id="369" r:id="rId9"/>
    <p:sldId id="374" r:id="rId10"/>
    <p:sldId id="371" r:id="rId11"/>
    <p:sldId id="372" r:id="rId12"/>
    <p:sldId id="375" r:id="rId13"/>
    <p:sldId id="376" r:id="rId14"/>
    <p:sldId id="377" r:id="rId15"/>
    <p:sldId id="278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/>
  <p:cmAuthor id="2" name="Moderator" initials="AM" lastIdx="1" clrIdx="1"/>
  <p:cmAuthor id="3" name="Mueller, Axel (Nokia - FR/Paris-Saclay)" initials="MA(-F" lastIdx="1" clrIdx="2"/>
  <p:cmAuthor id="4" name="Nokia" initials="Nokia" lastIdx="2" clrIdx="3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8" autoAdjust="0"/>
    <p:restoredTop sz="91920" autoAdjust="0"/>
  </p:normalViewPr>
  <p:slideViewPr>
    <p:cSldViewPr>
      <p:cViewPr varScale="1">
        <p:scale>
          <a:sx n="66" d="100"/>
          <a:sy n="66" d="100"/>
        </p:scale>
        <p:origin x="181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ov, Dmitry (Nokia - FI/Espoo)" userId="e0f276f4-a4cb-4540-8cef-44a57418306b" providerId="ADAL" clId="{4524169F-DF59-42E3-9F4D-E8C19C8880C8}"/>
    <pc:docChg chg="custSel modSld">
      <pc:chgData name="Petrov, Dmitry (Nokia - FI/Espoo)" userId="e0f276f4-a4cb-4540-8cef-44a57418306b" providerId="ADAL" clId="{4524169F-DF59-42E3-9F4D-E8C19C8880C8}" dt="2021-04-19T18:41:44.895" v="24" actId="207"/>
      <pc:docMkLst>
        <pc:docMk/>
      </pc:docMkLst>
      <pc:sldChg chg="modSp">
        <pc:chgData name="Petrov, Dmitry (Nokia - FI/Espoo)" userId="e0f276f4-a4cb-4540-8cef-44a57418306b" providerId="ADAL" clId="{4524169F-DF59-42E3-9F4D-E8C19C8880C8}" dt="2021-04-19T18:38:36.162" v="0" actId="207"/>
        <pc:sldMkLst>
          <pc:docMk/>
          <pc:sldMk cId="3181677693" sldId="256"/>
        </pc:sldMkLst>
        <pc:spChg chg="mod">
          <ac:chgData name="Petrov, Dmitry (Nokia - FI/Espoo)" userId="e0f276f4-a4cb-4540-8cef-44a57418306b" providerId="ADAL" clId="{4524169F-DF59-42E3-9F4D-E8C19C8880C8}" dt="2021-04-19T18:38:36.162" v="0" actId="207"/>
          <ac:spMkLst>
            <pc:docMk/>
            <pc:sldMk cId="3181677693" sldId="256"/>
            <ac:spMk id="5" creationId="{00000000-0000-0000-0000-000000000000}"/>
          </ac:spMkLst>
        </pc:spChg>
      </pc:sldChg>
      <pc:sldChg chg="modSp mod">
        <pc:chgData name="Petrov, Dmitry (Nokia - FI/Espoo)" userId="e0f276f4-a4cb-4540-8cef-44a57418306b" providerId="ADAL" clId="{4524169F-DF59-42E3-9F4D-E8C19C8880C8}" dt="2021-04-19T18:38:43.295" v="2" actId="207"/>
        <pc:sldMkLst>
          <pc:docMk/>
          <pc:sldMk cId="2215192573" sldId="368"/>
        </pc:sldMkLst>
        <pc:spChg chg="mod">
          <ac:chgData name="Petrov, Dmitry (Nokia - FI/Espoo)" userId="e0f276f4-a4cb-4540-8cef-44a57418306b" providerId="ADAL" clId="{4524169F-DF59-42E3-9F4D-E8C19C8880C8}" dt="2021-04-19T18:38:43.295" v="2" actId="207"/>
          <ac:spMkLst>
            <pc:docMk/>
            <pc:sldMk cId="2215192573" sldId="368"/>
            <ac:spMk id="3" creationId="{F07F451D-6304-4E16-931C-A3C4BE5D8272}"/>
          </ac:spMkLst>
        </pc:spChg>
      </pc:sldChg>
      <pc:sldChg chg="modSp">
        <pc:chgData name="Petrov, Dmitry (Nokia - FI/Espoo)" userId="e0f276f4-a4cb-4540-8cef-44a57418306b" providerId="ADAL" clId="{4524169F-DF59-42E3-9F4D-E8C19C8880C8}" dt="2021-04-19T18:39:41.837" v="14" actId="20577"/>
        <pc:sldMkLst>
          <pc:docMk/>
          <pc:sldMk cId="3152361056" sldId="371"/>
        </pc:sldMkLst>
        <pc:spChg chg="mod">
          <ac:chgData name="Petrov, Dmitry (Nokia - FI/Espoo)" userId="e0f276f4-a4cb-4540-8cef-44a57418306b" providerId="ADAL" clId="{4524169F-DF59-42E3-9F4D-E8C19C8880C8}" dt="2021-04-19T18:39:41.837" v="14" actId="20577"/>
          <ac:spMkLst>
            <pc:docMk/>
            <pc:sldMk cId="3152361056" sldId="371"/>
            <ac:spMk id="3" creationId="{81B3B667-2071-4BBE-8C5F-339E7838C524}"/>
          </ac:spMkLst>
        </pc:spChg>
      </pc:sldChg>
      <pc:sldChg chg="modSp">
        <pc:chgData name="Petrov, Dmitry (Nokia - FI/Espoo)" userId="e0f276f4-a4cb-4540-8cef-44a57418306b" providerId="ADAL" clId="{4524169F-DF59-42E3-9F4D-E8C19C8880C8}" dt="2021-04-19T18:39:50.405" v="15" actId="207"/>
        <pc:sldMkLst>
          <pc:docMk/>
          <pc:sldMk cId="2791681145" sldId="372"/>
        </pc:sldMkLst>
        <pc:spChg chg="mod">
          <ac:chgData name="Petrov, Dmitry (Nokia - FI/Espoo)" userId="e0f276f4-a4cb-4540-8cef-44a57418306b" providerId="ADAL" clId="{4524169F-DF59-42E3-9F4D-E8C19C8880C8}" dt="2021-04-19T18:39:50.405" v="15" actId="207"/>
          <ac:spMkLst>
            <pc:docMk/>
            <pc:sldMk cId="2791681145" sldId="372"/>
            <ac:spMk id="3" creationId="{D025A097-B8B1-447D-AF34-CA2D5EB9CBCE}"/>
          </ac:spMkLst>
        </pc:spChg>
      </pc:sldChg>
      <pc:sldChg chg="modSp mod">
        <pc:chgData name="Petrov, Dmitry (Nokia - FI/Espoo)" userId="e0f276f4-a4cb-4540-8cef-44a57418306b" providerId="ADAL" clId="{4524169F-DF59-42E3-9F4D-E8C19C8880C8}" dt="2021-04-19T18:39:20.982" v="11" actId="13926"/>
        <pc:sldMkLst>
          <pc:docMk/>
          <pc:sldMk cId="3134185434" sldId="374"/>
        </pc:sldMkLst>
        <pc:spChg chg="mod">
          <ac:chgData name="Petrov, Dmitry (Nokia - FI/Espoo)" userId="e0f276f4-a4cb-4540-8cef-44a57418306b" providerId="ADAL" clId="{4524169F-DF59-42E3-9F4D-E8C19C8880C8}" dt="2021-04-19T18:39:20.982" v="11" actId="13926"/>
          <ac:spMkLst>
            <pc:docMk/>
            <pc:sldMk cId="3134185434" sldId="374"/>
            <ac:spMk id="5" creationId="{8B754B04-1F21-4F27-BD22-36616D5703D7}"/>
          </ac:spMkLst>
        </pc:spChg>
      </pc:sldChg>
      <pc:sldChg chg="modSp mod">
        <pc:chgData name="Petrov, Dmitry (Nokia - FI/Espoo)" userId="e0f276f4-a4cb-4540-8cef-44a57418306b" providerId="ADAL" clId="{4524169F-DF59-42E3-9F4D-E8C19C8880C8}" dt="2021-04-19T18:41:23.765" v="21" actId="207"/>
        <pc:sldMkLst>
          <pc:docMk/>
          <pc:sldMk cId="3253791345" sldId="375"/>
        </pc:sldMkLst>
        <pc:spChg chg="mod">
          <ac:chgData name="Petrov, Dmitry (Nokia - FI/Espoo)" userId="e0f276f4-a4cb-4540-8cef-44a57418306b" providerId="ADAL" clId="{4524169F-DF59-42E3-9F4D-E8C19C8880C8}" dt="2021-04-19T18:41:23.765" v="21" actId="207"/>
          <ac:spMkLst>
            <pc:docMk/>
            <pc:sldMk cId="3253791345" sldId="375"/>
            <ac:spMk id="3" creationId="{506D8622-81B1-4F26-B83C-7F2DD44079B8}"/>
          </ac:spMkLst>
        </pc:spChg>
      </pc:sldChg>
      <pc:sldChg chg="modSp">
        <pc:chgData name="Petrov, Dmitry (Nokia - FI/Espoo)" userId="e0f276f4-a4cb-4540-8cef-44a57418306b" providerId="ADAL" clId="{4524169F-DF59-42E3-9F4D-E8C19C8880C8}" dt="2021-04-19T18:41:36.739" v="23" actId="207"/>
        <pc:sldMkLst>
          <pc:docMk/>
          <pc:sldMk cId="2561420567" sldId="376"/>
        </pc:sldMkLst>
        <pc:spChg chg="mod">
          <ac:chgData name="Petrov, Dmitry (Nokia - FI/Espoo)" userId="e0f276f4-a4cb-4540-8cef-44a57418306b" providerId="ADAL" clId="{4524169F-DF59-42E3-9F4D-E8C19C8880C8}" dt="2021-04-19T18:41:36.739" v="23" actId="207"/>
          <ac:spMkLst>
            <pc:docMk/>
            <pc:sldMk cId="2561420567" sldId="376"/>
            <ac:spMk id="3" creationId="{1F7C0E95-060F-4D76-83AB-9D184326FC12}"/>
          </ac:spMkLst>
        </pc:spChg>
      </pc:sldChg>
      <pc:sldChg chg="modSp">
        <pc:chgData name="Petrov, Dmitry (Nokia - FI/Espoo)" userId="e0f276f4-a4cb-4540-8cef-44a57418306b" providerId="ADAL" clId="{4524169F-DF59-42E3-9F4D-E8C19C8880C8}" dt="2021-04-19T18:41:44.895" v="24" actId="207"/>
        <pc:sldMkLst>
          <pc:docMk/>
          <pc:sldMk cId="2626156126" sldId="377"/>
        </pc:sldMkLst>
        <pc:spChg chg="mod">
          <ac:chgData name="Petrov, Dmitry (Nokia - FI/Espoo)" userId="e0f276f4-a4cb-4540-8cef-44a57418306b" providerId="ADAL" clId="{4524169F-DF59-42E3-9F4D-E8C19C8880C8}" dt="2021-04-19T18:41:44.895" v="24" actId="207"/>
          <ac:spMkLst>
            <pc:docMk/>
            <pc:sldMk cId="2626156126" sldId="377"/>
            <ac:spMk id="3" creationId="{09BF2330-4C14-48EA-A802-D47380AF61A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16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190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WG4_Radio/TSGR4_98bis_e/Docs/R4-2105025.zip" TargetMode="External"/><Relationship Id="rId2" Type="http://schemas.openxmlformats.org/officeDocument/2006/relationships/hyperlink" Target="https://www.3gpp.org/ftp/TSG_RAN/WG4_Radio/TSGR4_98bis_e/Docs/R4-2104678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RAN/WG4_Radio/TSGR4_98bis_e/Docs/R4-2106911.zip" TargetMode="External"/><Relationship Id="rId4" Type="http://schemas.openxmlformats.org/officeDocument/2006/relationships/hyperlink" Target="https://www.3gpp.org/ftp/TSG_RAN/WG4_Radio/TSGR4_98bis_e/Docs/R4-2106828.zi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aa-ET" dirty="0"/>
              <a:t>ay Forward </a:t>
            </a:r>
            <a:r>
              <a:rPr lang="en-US" dirty="0"/>
              <a:t>on Channel Modeling for FR2 HST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</a:t>
            </a:r>
            <a:r>
              <a:rPr lang="aa-ET" altLang="zh-CN" sz="2000" dirty="0"/>
              <a:t>8-bis</a:t>
            </a:r>
            <a:r>
              <a:rPr lang="en-US" altLang="zh-CN" sz="2000" dirty="0"/>
              <a:t>-e	</a:t>
            </a:r>
          </a:p>
          <a:p>
            <a:r>
              <a:rPr lang="en-GB" altLang="zh-CN" sz="2000" dirty="0"/>
              <a:t>Electronic Meeting, </a:t>
            </a:r>
            <a:r>
              <a:rPr lang="aa-ET" altLang="zh-CN" sz="2000" dirty="0"/>
              <a:t>12th – 20th April</a:t>
            </a:r>
            <a:r>
              <a:rPr lang="en-GB" altLang="zh-CN" sz="2000" dirty="0"/>
              <a:t>, 202</a:t>
            </a:r>
            <a:r>
              <a:rPr lang="aa-ET" altLang="zh-CN" sz="2000" dirty="0"/>
              <a:t>1</a:t>
            </a:r>
            <a:endParaRPr lang="en-US" altLang="zh-CN" sz="2000" dirty="0"/>
          </a:p>
          <a:p>
            <a:r>
              <a:rPr lang="en-US" altLang="ja-JP" sz="2000" dirty="0"/>
              <a:t>Agenda:</a:t>
            </a:r>
            <a:r>
              <a:rPr lang="aa-ET" altLang="ja-JP" sz="2000" dirty="0"/>
              <a:t> 8.7.2.3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altLang="zh-CN" sz="2000" dirty="0"/>
              <a:t>R4-2106101</a:t>
            </a:r>
            <a:endParaRPr lang="en-150" altLang="zh-CN" sz="2000" dirty="0"/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</a:t>
            </a:r>
            <a:r>
              <a:rPr lang="en-150" altLang="zh-CN" sz="2800" dirty="0">
                <a:solidFill>
                  <a:schemeClr val="tx1"/>
                </a:solidFill>
              </a:rPr>
              <a:t>l</a:t>
            </a:r>
            <a:endParaRPr lang="en-US" altLang="zh-CN" sz="2800" dirty="0">
              <a:solidFill>
                <a:schemeClr val="tx1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Contributions List in RAN4#9</a:t>
            </a:r>
            <a:r>
              <a:rPr lang="aa-ET" dirty="0"/>
              <a:t>8-bis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228834"/>
              </p:ext>
            </p:extLst>
          </p:nvPr>
        </p:nvGraphicFramePr>
        <p:xfrm>
          <a:off x="626165" y="2423160"/>
          <a:ext cx="7891670" cy="914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R4-2104678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model for FR2 HST scenario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774791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R4-2105025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modeling for FR2 HST and TP to TR 38.854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628946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R4-2106828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channel modeling for NR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Huawei, HiSilicon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75576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R4-2106911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HST FR2 Channel Modelling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Nokia, Nokia Shanghai Bell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89606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T</a:t>
            </a:r>
            <a:r>
              <a:rPr lang="aa-ET" dirty="0"/>
              <a:t>h</a:t>
            </a:r>
            <a:r>
              <a:rPr lang="en-GB" dirty="0"/>
              <a:t>e</a:t>
            </a:r>
            <a:r>
              <a:rPr lang="aa-ET" dirty="0"/>
              <a:t> </a:t>
            </a:r>
            <a:r>
              <a:rPr lang="en-GB" dirty="0"/>
              <a:t>R</a:t>
            </a:r>
            <a:r>
              <a:rPr lang="aa-ET" dirty="0"/>
              <a:t>e</a:t>
            </a:r>
            <a:r>
              <a:rPr lang="en-GB" dirty="0"/>
              <a:t>l</a:t>
            </a:r>
            <a:r>
              <a:rPr lang="aa-ET" dirty="0"/>
              <a:t>-17 </a:t>
            </a:r>
            <a:r>
              <a:rPr lang="en-GB" dirty="0"/>
              <a:t>N</a:t>
            </a:r>
            <a:r>
              <a:rPr lang="aa-ET" dirty="0"/>
              <a:t>R </a:t>
            </a:r>
            <a:r>
              <a:rPr lang="en-GB" dirty="0"/>
              <a:t>H</a:t>
            </a:r>
            <a:r>
              <a:rPr lang="aa-ET" dirty="0"/>
              <a:t>S</a:t>
            </a:r>
            <a:r>
              <a:rPr lang="en-GB" dirty="0"/>
              <a:t>T</a:t>
            </a:r>
            <a:r>
              <a:rPr lang="aa-ET" dirty="0"/>
              <a:t> </a:t>
            </a:r>
            <a:r>
              <a:rPr lang="en-GB" dirty="0"/>
              <a:t>F</a:t>
            </a:r>
            <a:r>
              <a:rPr lang="aa-ET" dirty="0"/>
              <a:t>R2 </a:t>
            </a:r>
            <a:r>
              <a:rPr lang="en-GB" dirty="0"/>
              <a:t>E</a:t>
            </a:r>
            <a:r>
              <a:rPr lang="aa-ET" dirty="0"/>
              <a:t>n</a:t>
            </a:r>
            <a:r>
              <a:rPr lang="en-GB" dirty="0"/>
              <a:t>h</a:t>
            </a:r>
            <a:r>
              <a:rPr lang="aa-ET" dirty="0"/>
              <a:t>a</a:t>
            </a:r>
            <a:r>
              <a:rPr lang="en-GB" dirty="0"/>
              <a:t>n</a:t>
            </a:r>
            <a:r>
              <a:rPr lang="aa-ET" dirty="0"/>
              <a:t>c</a:t>
            </a:r>
            <a:r>
              <a:rPr lang="en-GB" dirty="0"/>
              <a:t>e</a:t>
            </a:r>
            <a:r>
              <a:rPr lang="aa-ET" dirty="0"/>
              <a:t>m</a:t>
            </a:r>
            <a:r>
              <a:rPr lang="en-GB" dirty="0"/>
              <a:t>e</a:t>
            </a:r>
            <a:r>
              <a:rPr lang="aa-ET" dirty="0"/>
              <a:t>n</a:t>
            </a:r>
            <a:r>
              <a:rPr lang="en-GB" dirty="0"/>
              <a:t>t</a:t>
            </a:r>
            <a:r>
              <a:rPr lang="aa-ET" dirty="0"/>
              <a:t>s </a:t>
            </a:r>
            <a:r>
              <a:rPr lang="en-GB" dirty="0"/>
              <a:t>W</a:t>
            </a:r>
            <a:r>
              <a:rPr lang="aa-ET" dirty="0"/>
              <a:t>I </a:t>
            </a:r>
            <a:r>
              <a:rPr lang="en-GB" dirty="0"/>
              <a:t>i</a:t>
            </a:r>
            <a:r>
              <a:rPr lang="aa-ET" dirty="0"/>
              <a:t>s </a:t>
            </a:r>
            <a:r>
              <a:rPr lang="en-GB" dirty="0"/>
              <a:t>p</a:t>
            </a:r>
            <a:r>
              <a:rPr lang="aa-ET" dirty="0"/>
              <a:t>resented </a:t>
            </a:r>
            <a:r>
              <a:rPr lang="en-GB" dirty="0"/>
              <a:t>i</a:t>
            </a:r>
            <a:r>
              <a:rPr lang="aa-ET" dirty="0"/>
              <a:t>n WID </a:t>
            </a:r>
            <a:r>
              <a:rPr lang="en-US" dirty="0"/>
              <a:t>RP-202118</a:t>
            </a:r>
            <a:r>
              <a:rPr lang="aa-ET" dirty="0"/>
              <a:t>.</a:t>
            </a:r>
          </a:p>
          <a:p>
            <a:endParaRPr lang="aa-ET" dirty="0"/>
          </a:p>
          <a:p>
            <a:r>
              <a:rPr lang="en-GB" dirty="0"/>
              <a:t>T</a:t>
            </a:r>
            <a:r>
              <a:rPr lang="aa-ET" dirty="0"/>
              <a:t>h</a:t>
            </a:r>
            <a:r>
              <a:rPr lang="en-GB" dirty="0"/>
              <a:t>e</a:t>
            </a:r>
            <a:r>
              <a:rPr lang="aa-ET" dirty="0"/>
              <a:t> Work plan </a:t>
            </a:r>
            <a:r>
              <a:rPr lang="en-GB" dirty="0"/>
              <a:t>o</a:t>
            </a:r>
            <a:r>
              <a:rPr lang="aa-ET" dirty="0"/>
              <a:t>f </a:t>
            </a:r>
            <a:r>
              <a:rPr lang="en-GB" dirty="0"/>
              <a:t>t</a:t>
            </a:r>
            <a:r>
              <a:rPr lang="aa-ET" dirty="0"/>
              <a:t>h</a:t>
            </a:r>
            <a:r>
              <a:rPr lang="en-GB" dirty="0"/>
              <a:t>e</a:t>
            </a:r>
            <a:r>
              <a:rPr lang="aa-ET" dirty="0"/>
              <a:t> WI, including RRM core and p</a:t>
            </a:r>
            <a:r>
              <a:rPr lang="en-GB" dirty="0"/>
              <a:t>e</a:t>
            </a:r>
            <a:r>
              <a:rPr lang="aa-ET" dirty="0"/>
              <a:t>r</a:t>
            </a:r>
            <a:r>
              <a:rPr lang="en-GB" dirty="0"/>
              <a:t>f</a:t>
            </a:r>
            <a:r>
              <a:rPr lang="aa-ET" dirty="0"/>
              <a:t>r</a:t>
            </a:r>
            <a:r>
              <a:rPr lang="en-GB" dirty="0"/>
              <a:t>o</a:t>
            </a:r>
            <a:r>
              <a:rPr lang="aa-ET" dirty="0"/>
              <a:t>m</a:t>
            </a:r>
            <a:r>
              <a:rPr lang="en-GB" dirty="0"/>
              <a:t>a</a:t>
            </a:r>
            <a:r>
              <a:rPr lang="aa-ET" dirty="0"/>
              <a:t>n</a:t>
            </a:r>
            <a:r>
              <a:rPr lang="en-GB" dirty="0"/>
              <a:t>c</a:t>
            </a:r>
            <a:r>
              <a:rPr lang="aa-ET" dirty="0"/>
              <a:t>e </a:t>
            </a:r>
            <a:r>
              <a:rPr lang="en-GB" dirty="0"/>
              <a:t>p</a:t>
            </a:r>
            <a:r>
              <a:rPr lang="aa-ET" dirty="0"/>
              <a:t>a</a:t>
            </a:r>
            <a:r>
              <a:rPr lang="en-GB" dirty="0"/>
              <a:t>r</a:t>
            </a:r>
            <a:r>
              <a:rPr lang="aa-ET" dirty="0"/>
              <a:t>t </a:t>
            </a:r>
            <a:r>
              <a:rPr lang="en-GB" dirty="0"/>
              <a:t>c</a:t>
            </a:r>
            <a:r>
              <a:rPr lang="aa-ET" dirty="0"/>
              <a:t>a</a:t>
            </a:r>
            <a:r>
              <a:rPr lang="en-GB" dirty="0"/>
              <a:t>n</a:t>
            </a:r>
            <a:r>
              <a:rPr lang="aa-ET" dirty="0"/>
              <a:t> </a:t>
            </a:r>
            <a:r>
              <a:rPr lang="en-GB" dirty="0"/>
              <a:t>b</a:t>
            </a:r>
            <a:r>
              <a:rPr lang="aa-ET" dirty="0"/>
              <a:t>e </a:t>
            </a:r>
            <a:r>
              <a:rPr lang="en-GB" dirty="0"/>
              <a:t>f</a:t>
            </a:r>
            <a:r>
              <a:rPr lang="aa-ET" dirty="0"/>
              <a:t>o</a:t>
            </a:r>
            <a:r>
              <a:rPr lang="en-GB" dirty="0"/>
              <a:t>u</a:t>
            </a:r>
            <a:r>
              <a:rPr lang="aa-ET" dirty="0"/>
              <a:t>n</a:t>
            </a:r>
            <a:r>
              <a:rPr lang="en-GB" dirty="0"/>
              <a:t>d</a:t>
            </a:r>
            <a:r>
              <a:rPr lang="aa-ET" dirty="0"/>
              <a:t> </a:t>
            </a:r>
            <a:r>
              <a:rPr lang="en-GB" dirty="0"/>
              <a:t>i</a:t>
            </a:r>
            <a:r>
              <a:rPr lang="aa-ET" dirty="0"/>
              <a:t>n </a:t>
            </a:r>
            <a:r>
              <a:rPr lang="en-GB" dirty="0"/>
              <a:t>R4-2016920</a:t>
            </a:r>
            <a:r>
              <a:rPr lang="aa-ET" dirty="0"/>
              <a:t>.</a:t>
            </a:r>
          </a:p>
          <a:p>
            <a:endParaRPr lang="aa-ET" dirty="0"/>
          </a:p>
          <a:p>
            <a:r>
              <a:rPr lang="aa-ET" dirty="0"/>
              <a:t>This is the first meeting with a dedicated AI on the channel modelling.</a:t>
            </a:r>
            <a:br>
              <a:rPr lang="aa-ET" dirty="0"/>
            </a:br>
            <a:r>
              <a:rPr lang="aa-ET" dirty="0"/>
              <a:t>However, some issues regarding the channel model for link budget evaluation and channel modelling for performance requirements were already discussed at the previous meetings (e.g., see </a:t>
            </a:r>
            <a:r>
              <a:rPr lang="en-US" altLang="zh-CN" dirty="0"/>
              <a:t>Way forward on Deployment Scenario and UE RF Requirement for FR2 HST</a:t>
            </a:r>
            <a:r>
              <a:rPr lang="aa-ET" altLang="zh-CN" dirty="0"/>
              <a:t>after RAN#498-e, </a:t>
            </a:r>
            <a:r>
              <a:rPr lang="en-GB" altLang="zh-CN" dirty="0"/>
              <a:t>R4-2103240</a:t>
            </a:r>
            <a:r>
              <a:rPr lang="aa-ET" dirty="0"/>
              <a:t>) </a:t>
            </a:r>
          </a:p>
          <a:p>
            <a:endParaRPr lang="en-GB" dirty="0"/>
          </a:p>
          <a:p>
            <a:r>
              <a:rPr lang="en-GB" altLang="zh-CN" dirty="0"/>
              <a:t>Corresponding Email </a:t>
            </a:r>
            <a:r>
              <a:rPr lang="aa-ET" altLang="zh-CN" dirty="0"/>
              <a:t>summaries</a:t>
            </a:r>
            <a:r>
              <a:rPr lang="en-GB" altLang="zh-CN" dirty="0"/>
              <a:t> in RAN4#9</a:t>
            </a:r>
            <a:r>
              <a:rPr lang="aa-ET" altLang="zh-CN" dirty="0"/>
              <a:t>8-bis</a:t>
            </a:r>
            <a:r>
              <a:rPr lang="en-GB" altLang="zh-CN" dirty="0"/>
              <a:t>-e</a:t>
            </a:r>
            <a:r>
              <a:rPr lang="aa-ET" altLang="zh-CN" dirty="0"/>
              <a:t>:</a:t>
            </a:r>
            <a:endParaRPr lang="en-GB" altLang="zh-CN" dirty="0"/>
          </a:p>
          <a:p>
            <a:pPr lvl="1"/>
            <a:r>
              <a:rPr lang="en-GB" altLang="zh-CN" dirty="0"/>
              <a:t>R4-2105993	Email discussion summary for [98-bis-e][322] NR_HST_FR2_Scenarios_Demod</a:t>
            </a:r>
            <a:r>
              <a:rPr lang="en-150" altLang="zh-CN" dirty="0"/>
              <a:t>, first round</a:t>
            </a:r>
          </a:p>
          <a:p>
            <a:pPr lvl="1"/>
            <a:r>
              <a:rPr lang="en-GB" altLang="zh-CN" dirty="0"/>
              <a:t>R4-2106146	Email discussion summary for [98-bis-e][322] NR_HST_FR2_Scenarios_Demod</a:t>
            </a:r>
            <a:r>
              <a:rPr lang="en-150" altLang="zh-CN" dirty="0"/>
              <a:t>, second 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738D-1B07-40E8-A380-606C0BAA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Channel Model for Scenario-B Link Budget Analysis</a:t>
            </a:r>
            <a:endParaRPr lang="aa-E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47C5-79BA-41E1-A10A-17197D11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RAN4 to choose TS38.901 </a:t>
            </a:r>
            <a:r>
              <a:rPr lang="en-GB" dirty="0" err="1"/>
              <a:t>RMa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pathloss model also for the evaluation of Scenario-B</a:t>
            </a:r>
            <a:endParaRPr lang="aa-E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CC9EE-987B-479A-A74D-EF66E232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2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67677-F38B-445B-8AB4-0202F0DB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Channel Models for Demodulation Performance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837E9-2A68-462D-BAE2-244E5688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754B04-1F21-4F27-BD22-36616D570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aa-ET" dirty="0"/>
              <a:t>The single tap propagation model can be assumed for each single Tx-Rx link for both scenario-A and scenario-B</a:t>
            </a:r>
          </a:p>
          <a:p>
            <a:endParaRPr lang="aa-ET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34185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EC8B-6130-4632-B879-E4C88AB1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Way forward on Uplink</a:t>
            </a:r>
            <a:r>
              <a:rPr lang="en-US" dirty="0"/>
              <a:t> Channel Model for Performance Requirement</a:t>
            </a:r>
            <a:r>
              <a:rPr lang="aa-ET" dirty="0"/>
              <a:t>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B3B667-2071-4BBE-8C5F-339E7838C5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Channel Model for Uplink Uni-directional RRH deployment</a:t>
                </a:r>
                <a:r>
                  <a:rPr lang="aa-ET" dirty="0"/>
                  <a:t>:</a:t>
                </a:r>
              </a:p>
              <a:p>
                <a:pPr lvl="1"/>
                <a:r>
                  <a:rPr lang="en-GB" dirty="0"/>
                  <a:t>Option 1: Use single-tap propagation channel for UL </a:t>
                </a:r>
                <a:r>
                  <a:rPr lang="en-GB" dirty="0" err="1"/>
                  <a:t>uni</a:t>
                </a:r>
                <a:r>
                  <a:rPr lang="en-GB" dirty="0"/>
                  <a:t>-directional RRH deployment, as described below: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br>
                  <a:rPr lang="aa-ET" i="1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aa-ET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1.5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1.5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b>
                                    </m:s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br>
                  <a:rPr lang="aa-ET" i="1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aa-ET" dirty="0"/>
              </a:p>
              <a:p>
                <a:pPr lvl="2"/>
                <a:endParaRPr lang="aa-ET" dirty="0"/>
              </a:p>
              <a:p>
                <a:pPr lvl="1"/>
                <a:r>
                  <a:rPr lang="en-GB" dirty="0"/>
                  <a:t>Option 2: HST-DPS Channel for FR2 HST Uni-Directional RRH Deployment: Alt-1: UE Moving towards Serving Beam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sv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dirty="0"/>
                  <a:t>    (eq. 1)</a:t>
                </a:r>
                <a:br>
                  <a:rPr lang="aa-ET" dirty="0"/>
                </a:b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i="1" dirty="0"/>
                  <a:t>   </a:t>
                </a:r>
                <a:r>
                  <a:rPr lang="aa-ET" dirty="0"/>
                  <a:t>(eq. 2)</a:t>
                </a:r>
                <a:br>
                  <a:rPr lang="aa-ET" i="1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h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ere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  <a:r>
                  <a:rPr lang="aa-ET" dirty="0"/>
                  <a:t>   (eq. 3)</a:t>
                </a:r>
              </a:p>
              <a:p>
                <a:pPr lvl="1"/>
                <a:endParaRPr lang="aa-ET" dirty="0"/>
              </a:p>
              <a:p>
                <a:pPr lvl="2"/>
                <a:r>
                  <a:rPr lang="en-GB" dirty="0">
                    <a:solidFill>
                      <a:schemeClr val="tx1"/>
                    </a:solidFill>
                  </a:rPr>
                  <a:t>V</a:t>
                </a:r>
                <a:r>
                  <a:rPr lang="en-GB" altLang="zh-CN" dirty="0">
                    <a:solidFill>
                      <a:schemeClr val="tx1"/>
                    </a:solidFill>
                  </a:rPr>
                  <a:t>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a-ET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GB" altLang="zh-CN" dirty="0">
                    <a:solidFill>
                      <a:schemeClr val="tx1"/>
                    </a:solidFill>
                  </a:rPr>
                  <a:t> is FFS</a:t>
                </a:r>
                <a:endParaRPr lang="aa-ET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B3B667-2071-4BBE-8C5F-339E7838C5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67" t="-2022"/>
                </a:stretch>
              </a:blipFill>
            </p:spPr>
            <p:txBody>
              <a:bodyPr/>
              <a:lstStyle/>
              <a:p>
                <a:r>
                  <a:rPr lang="en-15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DBE30-E23B-42A1-B1BF-3151D08C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36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363F-D93E-46B3-AAFF-EA57C9B0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Way forward on Uplink</a:t>
            </a:r>
            <a:r>
              <a:rPr lang="en-US" dirty="0"/>
              <a:t> Channel Model for Performance Requirement</a:t>
            </a:r>
            <a:r>
              <a:rPr lang="aa-ET" dirty="0"/>
              <a:t>s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25A097-B8B1-447D-AF34-CA2D5EB9CB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Channel model for Uplink Bi-directional RRH deployment</a:t>
                </a:r>
                <a:endParaRPr lang="aa-ET" dirty="0"/>
              </a:p>
              <a:p>
                <a:pPr lvl="1"/>
                <a:r>
                  <a:rPr lang="en-GB" dirty="0"/>
                  <a:t>Option 1: RAN4 to modify the single-tap propagation channel model for HST FR2 in UL to take into account the Doppler shift sign alternation in bi-directional setting when CPE is handing over from one RRH site to another.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GB" dirty="0"/>
                  <a:t>,</a:t>
                </a:r>
                <a:br>
                  <a:rPr lang="aa-ET" sz="2800" dirty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sz="2800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sz="2800" dirty="0"/>
                  <a:t>.</a:t>
                </a:r>
                <a:endParaRPr lang="aa-ET" sz="3600" dirty="0"/>
              </a:p>
              <a:p>
                <a:pPr lvl="2"/>
                <a:endParaRPr lang="aa-ET" dirty="0"/>
              </a:p>
              <a:p>
                <a:pPr lvl="2"/>
                <a:endParaRPr lang="aa-ET" dirty="0"/>
              </a:p>
              <a:p>
                <a:pPr lvl="2"/>
                <a:endParaRPr lang="aa-ET" dirty="0"/>
              </a:p>
              <a:p>
                <a:pPr lvl="2"/>
                <a:endParaRPr lang="aa-ET" dirty="0"/>
              </a:p>
              <a:p>
                <a:pPr lvl="1"/>
                <a:endParaRPr lang="en-US" dirty="0"/>
              </a:p>
              <a:p>
                <a:pPr lvl="1"/>
                <a:r>
                  <a:rPr lang="aa-ET" dirty="0"/>
                  <a:t>Option 2: </a:t>
                </a:r>
                <a:r>
                  <a:rPr lang="en-GB" dirty="0"/>
                  <a:t>Reuse Single Tap Channel in TS38.104 for FR2 HST by updating parameters.</a:t>
                </a:r>
              </a:p>
              <a:p>
                <a:pPr lvl="1"/>
                <a:r>
                  <a:rPr lang="en-GB" dirty="0"/>
                  <a:t>Other options are not precluded</a:t>
                </a:r>
                <a:endParaRPr lang="aa-ET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25A097-B8B1-447D-AF34-CA2D5EB9CB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5" t="-2291" r="-1333" b="-404"/>
                </a:stretch>
              </a:blipFill>
            </p:spPr>
            <p:txBody>
              <a:bodyPr/>
              <a:lstStyle/>
              <a:p>
                <a:r>
                  <a:rPr lang="en-15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9D2E0-1579-4A1D-8CCB-4DDCE8B0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F064AE2-C238-4427-BC59-DAF2510FF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53451"/>
                  </p:ext>
                </p:extLst>
              </p:nvPr>
            </p:nvGraphicFramePr>
            <p:xfrm>
              <a:off x="2411760" y="4077072"/>
              <a:ext cx="3780790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554">
                      <a:extLst>
                        <a:ext uri="{9D8B030D-6E8A-4147-A177-3AD203B41FA5}">
                          <a16:colId xmlns:a16="http://schemas.microsoft.com/office/drawing/2014/main" val="294730874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2859417371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4045444101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3191839619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2237229261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7495514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Scenario-A-260</a:t>
                          </a:r>
                          <a:endParaRPr lang="aa-ET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163512813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24379476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026595474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686154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aa-ET" altLang="zh-CN" sz="700" dirty="0">
                              <a:effectLst/>
                            </a:rPr>
                            <a:t>] </a:t>
                          </a:r>
                          <a:r>
                            <a:rPr lang="zh-CN" sz="700" dirty="0">
                              <a:effectLst/>
                            </a:rPr>
                            <a:t>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3174704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F064AE2-C238-4427-BC59-DAF2510FF9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53451"/>
                  </p:ext>
                </p:extLst>
              </p:nvPr>
            </p:nvGraphicFramePr>
            <p:xfrm>
              <a:off x="2411760" y="4077072"/>
              <a:ext cx="3780790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554">
                      <a:extLst>
                        <a:ext uri="{9D8B030D-6E8A-4147-A177-3AD203B41FA5}">
                          <a16:colId xmlns:a16="http://schemas.microsoft.com/office/drawing/2014/main" val="294730874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2859417371"/>
                        </a:ext>
                      </a:extLst>
                    </a:gridCol>
                    <a:gridCol w="853554">
                      <a:extLst>
                        <a:ext uri="{9D8B030D-6E8A-4147-A177-3AD203B41FA5}">
                          <a16:colId xmlns:a16="http://schemas.microsoft.com/office/drawing/2014/main" val="4045444101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3191839619"/>
                        </a:ext>
                      </a:extLst>
                    </a:gridCol>
                    <a:gridCol w="610064">
                      <a:extLst>
                        <a:ext uri="{9D8B030D-6E8A-4147-A177-3AD203B41FA5}">
                          <a16:colId xmlns:a16="http://schemas.microsoft.com/office/drawing/2014/main" val="2237229261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7495514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Scenario-A-260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16351281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204167" r="-347143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24379476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178049" r="-347143" b="-1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3026595474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456000" r="-347143" b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260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6861541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714" t="-556000" r="-347143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 </a:t>
                          </a:r>
                          <a:r>
                            <a:rPr lang="zh-CN" sz="700" dirty="0">
                              <a:effectLst/>
                            </a:rPr>
                            <a:t>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14454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19458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3174704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9168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8DA8A-2CA3-461D-8FEE-6D71CBAC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aa-ET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D8622-81B1-4F26-B83C-7F2DD4407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RAN4 agree</a:t>
            </a:r>
            <a:r>
              <a:rPr lang="en-150" dirty="0"/>
              <a:t>s</a:t>
            </a:r>
            <a:r>
              <a:rPr lang="en-US" dirty="0"/>
              <a:t> to use DPS channel model for both Uni-directional/Bi-directional for performance requirements.</a:t>
            </a:r>
            <a:endParaRPr lang="en-150" dirty="0"/>
          </a:p>
          <a:p>
            <a:r>
              <a:rPr lang="en-GB" dirty="0"/>
              <a:t>Consider JT model for DL?</a:t>
            </a:r>
            <a:endParaRPr lang="aa-ET" dirty="0"/>
          </a:p>
          <a:p>
            <a:pPr lvl="1"/>
            <a:r>
              <a:rPr lang="aa-ET" dirty="0"/>
              <a:t>FFS: a need for JT/Full-SFN</a:t>
            </a:r>
            <a:r>
              <a:rPr lang="en-US" dirty="0"/>
              <a:t> channel model</a:t>
            </a:r>
            <a:r>
              <a:rPr lang="aa-ET" dirty="0"/>
              <a:t>s</a:t>
            </a:r>
            <a:r>
              <a:rPr lang="en-US" dirty="0"/>
              <a:t> for </a:t>
            </a:r>
            <a:r>
              <a:rPr lang="en-150" dirty="0"/>
              <a:t>performance requirements</a:t>
            </a:r>
            <a:endParaRPr lang="aa-E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CD3DF-B72B-4A49-8DD4-F220C648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79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A2D3E-5B5B-4765-B138-E5717029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aa-ET" dirty="0"/>
              <a:t>s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7C0E95-060F-4D76-83AB-9D184326FC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507288" cy="5440362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/>
                  <a:t>Channel model for Downlink Uni-directional RRH deployment</a:t>
                </a:r>
                <a:r>
                  <a:rPr lang="aa-ET" dirty="0"/>
                  <a:t>:</a:t>
                </a:r>
              </a:p>
              <a:p>
                <a:pPr lvl="1"/>
                <a:r>
                  <a:rPr lang="en-US" dirty="0"/>
                  <a:t>Option 1: Use single-tap propagation channel for DL </a:t>
                </a:r>
                <a:r>
                  <a:rPr lang="en-US" dirty="0" err="1"/>
                  <a:t>uni</a:t>
                </a:r>
                <a:r>
                  <a:rPr lang="en-US" dirty="0"/>
                  <a:t>-directional RRH deployment, as described below: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1.5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1.5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</m:sub>
                                    </m:s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dirty="0"/>
                  <a:t>,</a:t>
                </a:r>
                <a:endParaRPr lang="aa-ET" dirty="0"/>
              </a:p>
              <a:p>
                <a:pPr marL="914400" lvl="2" indent="0">
                  <a:buNone/>
                </a:pPr>
                <a:endParaRPr lang="aa-ET" dirty="0"/>
              </a:p>
              <a:p>
                <a:pPr lvl="2"/>
                <a:endParaRPr lang="aa-ET" dirty="0"/>
              </a:p>
              <a:p>
                <a:pPr lvl="1"/>
                <a:r>
                  <a:rPr lang="en-GB" dirty="0"/>
                  <a:t>Option 2: HST-DPS Channel for FR2 HST Uni-Directional RRH Deployment: Alt-1: UE Moving towards Serving Beam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GB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aa-ET" dirty="0"/>
                  <a:t>    (eq. 1)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aa-ET" dirty="0"/>
                  <a:t>   (eq. 2)</a:t>
                </a:r>
                <a:r>
                  <a:rPr lang="en-US" dirty="0"/>
                  <a:t>	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h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ere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aa-ET" dirty="0"/>
                  <a:t>   (eq. 3)</a:t>
                </a:r>
              </a:p>
              <a:p>
                <a:pPr lvl="2"/>
                <a:r>
                  <a:rPr lang="en-GB" dirty="0">
                    <a:solidFill>
                      <a:schemeClr val="tx1"/>
                    </a:solidFill>
                  </a:rPr>
                  <a:t>V</a:t>
                </a:r>
                <a:r>
                  <a:rPr lang="en-GB" altLang="zh-CN" dirty="0">
                    <a:solidFill>
                      <a:schemeClr val="tx1"/>
                    </a:solidFill>
                  </a:rPr>
                  <a:t>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a-ET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GB" altLang="zh-CN" dirty="0">
                    <a:solidFill>
                      <a:schemeClr val="tx1"/>
                    </a:solidFill>
                  </a:rPr>
                  <a:t> is FFS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Option 3: </a:t>
                </a:r>
                <a:r>
                  <a:rPr lang="en-GB" dirty="0">
                    <a:solidFill>
                      <a:schemeClr val="tx1"/>
                    </a:solidFill>
                  </a:rPr>
                  <a:t>HST-DPS Channel for FR2 HST Uni-Directional RRH Deployment: UE Moving away from Serving RRH, the cosine of angle θ(t)  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GB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is provided as below,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a-E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is FFS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𝑜𝑓𝑓𝑠𝑒𝑡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n-GB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𝑜𝑓𝑓𝑠𝑒𝑡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0≤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aa-ET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LID4096" dirty="0">
                    <a:solidFill>
                      <a:schemeClr val="tx1"/>
                    </a:solidFill>
                  </a:rPr>
                  <a:t>Other options are not precluded</a:t>
                </a:r>
                <a:endParaRPr lang="aa-ET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7C0E95-060F-4D76-83AB-9D184326FC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507288" cy="5440362"/>
              </a:xfrm>
              <a:blipFill>
                <a:blip r:embed="rId3"/>
                <a:stretch>
                  <a:fillRect l="-430" t="-1570" r="-645" b="-1121"/>
                </a:stretch>
              </a:blipFill>
            </p:spPr>
            <p:txBody>
              <a:bodyPr/>
              <a:lstStyle/>
              <a:p>
                <a:r>
                  <a:rPr lang="en-15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B96B6-D1FB-4AEC-842E-A7800D6C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E302EB6-F109-4E7B-89BF-3DCF6508BE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970008"/>
                  </p:ext>
                </p:extLst>
              </p:nvPr>
            </p:nvGraphicFramePr>
            <p:xfrm>
              <a:off x="5364088" y="2266334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1231041730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041156414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275306879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665688040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175234376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Value</a:t>
                          </a:r>
                          <a:endParaRPr lang="aa-ET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4226419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Scenario-B-260</a:t>
                          </a:r>
                          <a:endParaRPr lang="aa-ET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554202231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700 m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068171974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10 m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487888577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350 km/h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238719889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6377511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E302EB6-F109-4E7B-89BF-3DCF6508BE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970008"/>
                  </p:ext>
                </p:extLst>
              </p:nvPr>
            </p:nvGraphicFramePr>
            <p:xfrm>
              <a:off x="5364088" y="2266334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1231041730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041156414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275306879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665688040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175234376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Value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4226419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Scenario-B-260</a:t>
                          </a:r>
                          <a:endParaRPr lang="en-150" sz="900" b="1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554202231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204167" r="-405769" b="-4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700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4068171974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178049" r="-405769" b="-1365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10 m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487888577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456000" r="-405769" b="-1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 dirty="0">
                              <a:effectLst/>
                            </a:rPr>
                            <a:t>350 km/h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2387198896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4"/>
                          <a:stretch>
                            <a:fillRect l="-962" t="-556000" r="-405769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6377511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61420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E2D6F-E41E-4CE9-A857-8B6B421AF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Downlink Channel Model for Performance Requirement</a:t>
            </a:r>
            <a:r>
              <a:rPr lang="aa-ET" dirty="0"/>
              <a:t>s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BF2330-4C14-48EA-A802-D47380AF61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Channel model for Downlink Bi-directional RRH deployment</a:t>
                </a:r>
                <a:endParaRPr lang="aa-ET" dirty="0"/>
              </a:p>
              <a:p>
                <a:pPr lvl="1"/>
                <a:r>
                  <a:rPr lang="en-US" dirty="0"/>
                  <a:t>Option 1: RAN4 to modify the single-tap propagation channel model for HST FR2 in DL to take into account the Doppler shift sign alternation in bi-directional setting when CPE is handing over from one RRH site to another. Use this model in bi-directional DPS setting</a:t>
                </a:r>
                <a:r>
                  <a:rPr lang="aa-ET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aa-ET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𝐷</m:t>
                                            </m:r>
                                          </m:e>
                                          <m:sub>
                                            <m: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GB" dirty="0"/>
                  <a:t>,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sv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sv">
                        <a:latin typeface="Cambria Math" panose="02040503050406030204" pitchFamily="18" charset="0"/>
                      </a:rPr>
                      <m:t>cos</m:t>
                    </m:r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θ</m:t>
                        </m:r>
                      </m:fName>
                      <m:e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sv"/>
                              <m:t>mod</m:t>
                            </m:r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type m:val="lin"/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  <m:r>
                              <a:rPr lang="sv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func>
                  </m:oMath>
                </a14:m>
                <a:r>
                  <a:rPr lang="sv" dirty="0"/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sv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lin"/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sv" dirty="0"/>
                  <a:t>.</a:t>
                </a:r>
                <a:endParaRPr lang="aa-ET" dirty="0"/>
              </a:p>
              <a:p>
                <a:pPr lvl="1"/>
                <a:endParaRPr lang="aa-ET" dirty="0"/>
              </a:p>
              <a:p>
                <a:pPr lvl="1"/>
                <a:r>
                  <a:rPr lang="en-GB" dirty="0"/>
                  <a:t>Option 2: HST-DPS Channel for FR2 HST Bi-Directional RRH Deployment. the cosine of angle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𝜽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𝐭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used in Doppler shift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𝐟</m:t>
                            </m:r>
                          </m:e>
                          <m:sub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</m:sub>
                        </m:sSub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GB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𝐟</m:t>
                            </m:r>
                          </m:e>
                          <m:sub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b>
                        </m:sSub>
                        <m:r>
                          <a:rPr lang="en-GB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𝜽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𝐭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is provided as below: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aa-E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  0&lt;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(0.5∗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aa-ET" dirty="0"/>
                  <a:t>   (eq. 7)</a:t>
                </a: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</m:func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𝑚𝑖𝑛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(0.5∗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aa-ET" dirty="0"/>
                  <a:t>   (eq. 8)</a:t>
                </a:r>
                <a:r>
                  <a:rPr lang="en-US" dirty="0"/>
                  <a:t>	</a:t>
                </a:r>
                <a:endParaRPr lang="aa-ET" dirty="0"/>
              </a:p>
              <a:p>
                <a:pPr lvl="2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d>
                          <m:dPr>
                            <m:ctrlPr>
                              <a:rPr lang="aa-E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aa-E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aa-E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aa-E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dirty="0"/>
                  <a:t> </a:t>
                </a:r>
                <a:r>
                  <a:rPr lang="aa-ET" dirty="0"/>
                  <a:t>   (eq. 9)</a:t>
                </a:r>
                <a:endParaRPr lang="en-US" dirty="0"/>
              </a:p>
              <a:p>
                <a:pPr lvl="1"/>
                <a:r>
                  <a:rPr lang="en-US" dirty="0"/>
                  <a:t>Other options are not precluded</a:t>
                </a:r>
                <a:endParaRPr lang="aa-ET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BF2330-4C14-48EA-A802-D47380AF61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  <a:blipFill>
                <a:blip r:embed="rId2"/>
                <a:stretch>
                  <a:fillRect l="-667" t="-1786"/>
                </a:stretch>
              </a:blipFill>
            </p:spPr>
            <p:txBody>
              <a:bodyPr/>
              <a:lstStyle/>
              <a:p>
                <a:r>
                  <a:rPr lang="en-15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123AB-72B2-42F1-884E-6BCEE7179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CCB0E1F-0992-4EA6-9D88-C6B5ABD6D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2964790"/>
                  </p:ext>
                </p:extLst>
              </p:nvPr>
            </p:nvGraphicFramePr>
            <p:xfrm>
              <a:off x="5484795" y="2708920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3913277497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85735536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266767461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529764672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3703819755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27693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aa-ET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aa-ET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607380723"/>
                      </a:ext>
                    </a:extLst>
                  </a:tr>
                  <a:tr h="876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29315549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755161405"/>
                      </a:ext>
                    </a:extLst>
                  </a:tr>
                  <a:tr h="996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700">
                                    <a:effectLst/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4279368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a-ET" sz="7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zh-CN" altLang="en-US" sz="7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a-ET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aa-ET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aa-ET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aa-ET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8302433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CCB0E1F-0992-4EA6-9D88-C6B5ABD6D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2964790"/>
                  </p:ext>
                </p:extLst>
              </p:nvPr>
            </p:nvGraphicFramePr>
            <p:xfrm>
              <a:off x="5484795" y="2708920"/>
              <a:ext cx="3169921" cy="9848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183">
                      <a:extLst>
                        <a:ext uri="{9D8B030D-6E8A-4147-A177-3AD203B41FA5}">
                          <a16:colId xmlns:a16="http://schemas.microsoft.com/office/drawing/2014/main" val="3913277497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85735536"/>
                        </a:ext>
                      </a:extLst>
                    </a:gridCol>
                    <a:gridCol w="634183">
                      <a:extLst>
                        <a:ext uri="{9D8B030D-6E8A-4147-A177-3AD203B41FA5}">
                          <a16:colId xmlns:a16="http://schemas.microsoft.com/office/drawing/2014/main" val="3266767461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529764672"/>
                        </a:ext>
                      </a:extLst>
                    </a:gridCol>
                    <a:gridCol w="633686">
                      <a:extLst>
                        <a:ext uri="{9D8B030D-6E8A-4147-A177-3AD203B41FA5}">
                          <a16:colId xmlns:a16="http://schemas.microsoft.com/office/drawing/2014/main" val="3703819755"/>
                        </a:ext>
                      </a:extLst>
                    </a:gridCol>
                  </a:tblGrid>
                  <a:tr h="144018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Parameter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Value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27693"/>
                      </a:ext>
                    </a:extLst>
                  </a:tr>
                  <a:tr h="144018">
                    <a:tc vMerge="1"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Scenario-A-350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Scenario-B-260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Scenario-B-350</a:t>
                          </a:r>
                          <a:endParaRPr lang="en-150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60738072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96000" r="-404808" b="-38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700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2293155498"/>
                      </a:ext>
                    </a:extLst>
                  </a:tr>
                  <a:tr h="247650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180488" r="-404808" b="-1341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150 m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755161405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479167" r="-404808" b="-12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260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zh-CN" sz="700">
                              <a:effectLst/>
                            </a:rPr>
                            <a:t>350 km/h</a:t>
                          </a:r>
                          <a:endParaRPr lang="en-150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extLst>
                      <a:ext uri="{0D108BD9-81ED-4DB2-BD59-A6C34878D82A}">
                        <a16:rowId xmlns:a16="http://schemas.microsoft.com/office/drawing/2014/main" val="1142793683"/>
                      </a:ext>
                    </a:extLst>
                  </a:tr>
                  <a:tr h="149733">
                    <a:tc>
                      <a:txBody>
                        <a:bodyPr/>
                        <a:lstStyle/>
                        <a:p>
                          <a:endParaRPr lang="en-150"/>
                        </a:p>
                      </a:txBody>
                      <a:tcPr marL="17780" marR="17780" marT="17780" marB="17780">
                        <a:blipFill>
                          <a:blip r:embed="rId3"/>
                          <a:stretch>
                            <a:fillRect l="-962" t="-556000" r="-404808" b="-2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7227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en-150" altLang="zh-CN" sz="700" dirty="0">
                              <a:effectLst/>
                            </a:rPr>
                            <a:t>[</a:t>
                          </a:r>
                          <a:r>
                            <a:rPr lang="zh-CN" sz="700" dirty="0">
                              <a:effectLst/>
                            </a:rPr>
                            <a:t>9729</a:t>
                          </a:r>
                          <a:r>
                            <a:rPr lang="en-150" altLang="zh-CN" sz="700" dirty="0">
                              <a:effectLst/>
                            </a:rPr>
                            <a:t>]</a:t>
                          </a:r>
                          <a:r>
                            <a:rPr lang="zh-CN" sz="700" dirty="0">
                              <a:effectLst/>
                            </a:rPr>
                            <a:t> Hz</a:t>
                          </a:r>
                          <a:endParaRPr lang="en-150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7780" marR="17780" marT="17780" marB="17780"/>
                    </a:tc>
                    <a:extLst>
                      <a:ext uri="{0D108BD9-81ED-4DB2-BD59-A6C34878D82A}">
                        <a16:rowId xmlns:a16="http://schemas.microsoft.com/office/drawing/2014/main" val="18302433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2615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Information xmlns="3b34c8f0-1ef5-4d1e-bb66-517ce7fe7356" xsi:nil="true"/>
    <Associated_x0020_Task xmlns="3b34c8f0-1ef5-4d1e-bb66-517ce7fe7356"/>
    <_dlc_DocId xmlns="71c5aaf6-e6ce-465b-b873-5148d2a4c105">5AIRPNAIUNRU-1328258698-3922</_dlc_DocId>
    <_dlc_DocIdUrl xmlns="71c5aaf6-e6ce-465b-b873-5148d2a4c105">
      <Url>https://nokia.sharepoint.com/sites/c5g/5gradio/_layouts/15/DocIdRedir.aspx?ID=5AIRPNAIUNRU-1328258698-3922</Url>
      <Description>5AIRPNAIUNRU-1328258698-3922</Description>
    </_dlc_DocIdUrl>
  </documentManagement>
</p:properties>
</file>

<file path=customXml/itemProps1.xml><?xml version="1.0" encoding="utf-8"?>
<ds:datastoreItem xmlns:ds="http://schemas.openxmlformats.org/officeDocument/2006/customXml" ds:itemID="{2463359F-0898-49C7-85F4-31251BFDC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608CA8-73B4-494B-8078-EC8C9DBB352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B09FE0A6-A20A-477E-92FA-14D143281CE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c5aaf6-e6ce-465b-b873-5148d2a4c105"/>
    <ds:schemaRef ds:uri="0b6aed8e-0313-4d17-80ff-d0e5da4931c5"/>
    <ds:schemaRef ds:uri="http://purl.org/dc/terms/"/>
    <ds:schemaRef ds:uri="3b34c8f0-1ef5-4d1e-bb66-517ce7fe735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16933</TotalTime>
  <Words>1524</Words>
  <Application>Microsoft Office PowerPoint</Application>
  <PresentationFormat>On-screen Show (4:3)</PresentationFormat>
  <Paragraphs>178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主题</vt:lpstr>
      <vt:lpstr>Way Forward on Channel Modeling for FR2 HST</vt:lpstr>
      <vt:lpstr>Background</vt:lpstr>
      <vt:lpstr>Channel Model for Scenario-B Link Budget Analysis</vt:lpstr>
      <vt:lpstr>Channel Models for Demodulation Performance Requirements</vt:lpstr>
      <vt:lpstr>Way forward on Uplink Channel Model for Performance Requirements</vt:lpstr>
      <vt:lpstr>Way forward on Uplink Channel Model for Performance Requirements (cont.)</vt:lpstr>
      <vt:lpstr>Downlink Channel Model for Performance Requirements</vt:lpstr>
      <vt:lpstr>Downlink Channel Model for Performance Requirements (cont.)</vt:lpstr>
      <vt:lpstr>Downlink Channel Model for Performance Requirements (cont.)</vt:lpstr>
      <vt:lpstr>Contributions List in RAN4#98-bis-e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Moderator (Nokia)</cp:lastModifiedBy>
  <cp:revision>472</cp:revision>
  <dcterms:created xsi:type="dcterms:W3CDTF">2019-09-05T02:26:38Z</dcterms:created>
  <dcterms:modified xsi:type="dcterms:W3CDTF">2021-04-19T18:42:12Z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(3)Tb9to2b7nYooC7Nr94HDxa/0zwod/Qzt5Co/LN97+OomH7rQ/CCBIFQI1eBI1zfhEeunGHLV
ei/WXFJe5NUAV69CatK8d/xuKapQxnf1qW85HwGpTX1R/z8DMxKB3coKGoH+MWW121CKyUFC
t06+xFdTqeqeYjBfdwagBaZ92AdsjiZqE2pgM/hhcg5JwrzD9RDlQN4B4AnVrXo6O7GYF3a1
iUBz7uEEIj9ZuqCtFn</vt:lpwstr>
  </property>
  <property fmtid="{D5CDD505-2E9C-101B-9397-08002B2CF9AE}" pid="3" name="_2015_ms_pID_7253431">
    <vt:lpwstr>3LAk7SU5yiYSTC4/p5MaVz/xhqbWaY7Y2C3GUiW16ns/Xs7ZOWk2Fb
eRM7OLD8q3w2X0Z9QSSmytdgRkcmgbqi3pXk3rN6jcE5Kanmivn5pk03Aw/7P9mNtvB2gr6l
icEc0wj9X+ieJ6CF4XnFifAQhA6yIUIXTtgByIX8zW8ebPGAw08jMSPWOtDjwMLCtIVbA7/K
PIzrk7dgKQuhk6760dfODtURemFsKsM+xEc9</vt:lpwstr>
  </property>
  <property fmtid="{D5CDD505-2E9C-101B-9397-08002B2CF9AE}" pid="4" name="ContentTypeId">
    <vt:lpwstr>0x01010000E5007003D3004E92B8EDD86D20E8CD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dlc_DocIdItemGuid">
    <vt:lpwstr>8f657c6d-41bc-4213-b520-5cd4b4eba9c8</vt:lpwstr>
  </property>
  <property fmtid="{D5CDD505-2E9C-101B-9397-08002B2CF9AE}" pid="7" name="_2015_ms_pID_7253432">
    <vt:lpwstr>Wg6YXhKkrSK0+ZlCpnQ3GgA=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1617967587</vt:lpwstr>
  </property>
</Properties>
</file>