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256" r:id="rId7"/>
    <p:sldId id="368" r:id="rId8"/>
    <p:sldId id="369" r:id="rId9"/>
    <p:sldId id="374" r:id="rId10"/>
    <p:sldId id="371" r:id="rId11"/>
    <p:sldId id="372" r:id="rId12"/>
    <p:sldId id="375" r:id="rId13"/>
    <p:sldId id="376" r:id="rId14"/>
    <p:sldId id="3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/>
  <p:cmAuthor id="2" name="Moderator" initials="AM" lastIdx="1" clrIdx="1"/>
  <p:cmAuthor id="3" name="Mueller, Axel (Nokia - FR/Paris-Saclay)" initials="MA(-F" lastIdx="1" clrIdx="2"/>
  <p:cmAuthor id="4" name="Nokia" initials="Nokia" lastIdx="2" clrIdx="3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114" d="100"/>
          <a:sy n="114" d="100"/>
        </p:scale>
        <p:origin x="110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D8384826-8BC1-4015-A1C5-8848570799F3}"/>
    <pc:docChg chg="undo custSel modSld">
      <pc:chgData name="Petrov, Dmitry (Nokia - FI/Espoo)" userId="e0f276f4-a4cb-4540-8cef-44a57418306b" providerId="ADAL" clId="{D8384826-8BC1-4015-A1C5-8848570799F3}" dt="2021-04-19T17:40:00.774" v="142" actId="207"/>
      <pc:docMkLst>
        <pc:docMk/>
      </pc:docMkLst>
      <pc:sldChg chg="modSp mod">
        <pc:chgData name="Petrov, Dmitry (Nokia - FI/Espoo)" userId="e0f276f4-a4cb-4540-8cef-44a57418306b" providerId="ADAL" clId="{D8384826-8BC1-4015-A1C5-8848570799F3}" dt="2021-04-19T17:32:51" v="3" actId="20577"/>
        <pc:sldMkLst>
          <pc:docMk/>
          <pc:sldMk cId="3181677693" sldId="256"/>
        </pc:sldMkLst>
        <pc:spChg chg="mod">
          <ac:chgData name="Petrov, Dmitry (Nokia - FI/Espoo)" userId="e0f276f4-a4cb-4540-8cef-44a57418306b" providerId="ADAL" clId="{D8384826-8BC1-4015-A1C5-8848570799F3}" dt="2021-04-19T17:32:51" v="3" actId="20577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Petrov, Dmitry (Nokia - FI/Espoo)" userId="e0f276f4-a4cb-4540-8cef-44a57418306b" providerId="ADAL" clId="{D8384826-8BC1-4015-A1C5-8848570799F3}" dt="2021-04-19T17:33:00.352" v="4"/>
        <pc:sldMkLst>
          <pc:docMk/>
          <pc:sldMk cId="2215192573" sldId="368"/>
        </pc:sldMkLst>
        <pc:spChg chg="mod">
          <ac:chgData name="Petrov, Dmitry (Nokia - FI/Espoo)" userId="e0f276f4-a4cb-4540-8cef-44a57418306b" providerId="ADAL" clId="{D8384826-8BC1-4015-A1C5-8848570799F3}" dt="2021-04-19T17:33:00.352" v="4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">
        <pc:chgData name="Petrov, Dmitry (Nokia - FI/Espoo)" userId="e0f276f4-a4cb-4540-8cef-44a57418306b" providerId="ADAL" clId="{D8384826-8BC1-4015-A1C5-8848570799F3}" dt="2021-04-19T17:33:21.045" v="8" actId="207"/>
        <pc:sldMkLst>
          <pc:docMk/>
          <pc:sldMk cId="3134185434" sldId="374"/>
        </pc:sldMkLst>
        <pc:spChg chg="mod">
          <ac:chgData name="Petrov, Dmitry (Nokia - FI/Espoo)" userId="e0f276f4-a4cb-4540-8cef-44a57418306b" providerId="ADAL" clId="{D8384826-8BC1-4015-A1C5-8848570799F3}" dt="2021-04-19T17:33:21.045" v="8" actId="207"/>
          <ac:spMkLst>
            <pc:docMk/>
            <pc:sldMk cId="3134185434" sldId="374"/>
            <ac:spMk id="5" creationId="{8B754B04-1F21-4F27-BD22-36616D5703D7}"/>
          </ac:spMkLst>
        </pc:spChg>
      </pc:sldChg>
      <pc:sldChg chg="modSp mod">
        <pc:chgData name="Petrov, Dmitry (Nokia - FI/Espoo)" userId="e0f276f4-a4cb-4540-8cef-44a57418306b" providerId="ADAL" clId="{D8384826-8BC1-4015-A1C5-8848570799F3}" dt="2021-04-19T17:37:40.625" v="107" actId="20577"/>
        <pc:sldMkLst>
          <pc:docMk/>
          <pc:sldMk cId="3253791345" sldId="375"/>
        </pc:sldMkLst>
        <pc:spChg chg="mod">
          <ac:chgData name="Petrov, Dmitry (Nokia - FI/Espoo)" userId="e0f276f4-a4cb-4540-8cef-44a57418306b" providerId="ADAL" clId="{D8384826-8BC1-4015-A1C5-8848570799F3}" dt="2021-04-19T17:37:40.625" v="107" actId="20577"/>
          <ac:spMkLst>
            <pc:docMk/>
            <pc:sldMk cId="3253791345" sldId="375"/>
            <ac:spMk id="3" creationId="{506D8622-81B1-4F26-B83C-7F2DD44079B8}"/>
          </ac:spMkLst>
        </pc:spChg>
      </pc:sldChg>
      <pc:sldChg chg="modSp mod">
        <pc:chgData name="Petrov, Dmitry (Nokia - FI/Espoo)" userId="e0f276f4-a4cb-4540-8cef-44a57418306b" providerId="ADAL" clId="{D8384826-8BC1-4015-A1C5-8848570799F3}" dt="2021-04-19T17:40:00.774" v="142" actId="207"/>
        <pc:sldMkLst>
          <pc:docMk/>
          <pc:sldMk cId="2561420567" sldId="376"/>
        </pc:sldMkLst>
        <pc:spChg chg="mod">
          <ac:chgData name="Petrov, Dmitry (Nokia - FI/Espoo)" userId="e0f276f4-a4cb-4540-8cef-44a57418306b" providerId="ADAL" clId="{D8384826-8BC1-4015-A1C5-8848570799F3}" dt="2021-04-19T17:40:00.774" v="142" actId="207"/>
          <ac:spMkLst>
            <pc:docMk/>
            <pc:sldMk cId="2561420567" sldId="376"/>
            <ac:spMk id="3" creationId="{1F7C0E95-060F-4D76-83AB-9D184326FC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6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19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8bis_e/Docs/R4-2105025.zip" TargetMode="External"/><Relationship Id="rId2" Type="http://schemas.openxmlformats.org/officeDocument/2006/relationships/hyperlink" Target="https://www.3gpp.org/ftp/TSG_RAN/WG4_Radio/TSGR4_98bis_e/Docs/R4-2104678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8bis_e/Docs/R4-2106911.zip" TargetMode="External"/><Relationship Id="rId4" Type="http://schemas.openxmlformats.org/officeDocument/2006/relationships/hyperlink" Target="https://www.3gpp.org/ftp/TSG_RAN/WG4_Radio/TSGR4_98bis_e/Docs/R4-21068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aa-ET" dirty="0"/>
              <a:t>ay Forward </a:t>
            </a:r>
            <a:r>
              <a:rPr lang="en-US" dirty="0"/>
              <a:t>on Channel Modeling for FR2 HST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aa-ET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aa-ET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aa-ET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aa-ET" altLang="ja-JP" sz="2000" dirty="0"/>
              <a:t> 8.7.2.3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altLang="zh-CN" sz="2000" dirty="0">
                <a:solidFill>
                  <a:srgbClr val="FF0000"/>
                </a:solidFill>
              </a:rPr>
              <a:t>R4-2106101</a:t>
            </a:r>
            <a:endParaRPr lang="en-150" altLang="zh-CN" sz="2000" dirty="0"/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Contributions List in RAN4#9</a:t>
            </a:r>
            <a:r>
              <a:rPr lang="aa-ET" dirty="0"/>
              <a:t>8-bis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28834"/>
              </p:ext>
            </p:extLst>
          </p:nvPr>
        </p:nvGraphicFramePr>
        <p:xfrm>
          <a:off x="626165" y="2423160"/>
          <a:ext cx="789167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R4-2104678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 for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R4-2105025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modeling for FR2 HST and TP to TR 38.854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28946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R4-2106828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channel modeling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5576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R4-2106911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HST FR2 Channel Modelling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96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</a:t>
            </a:r>
            <a:r>
              <a:rPr lang="en-GB" dirty="0"/>
              <a:t>R</a:t>
            </a:r>
            <a:r>
              <a:rPr lang="aa-ET" dirty="0"/>
              <a:t>e</a:t>
            </a:r>
            <a:r>
              <a:rPr lang="en-GB" dirty="0"/>
              <a:t>l</a:t>
            </a:r>
            <a:r>
              <a:rPr lang="aa-ET" dirty="0"/>
              <a:t>-17 </a:t>
            </a:r>
            <a:r>
              <a:rPr lang="en-GB" dirty="0"/>
              <a:t>N</a:t>
            </a:r>
            <a:r>
              <a:rPr lang="aa-ET" dirty="0"/>
              <a:t>R </a:t>
            </a:r>
            <a:r>
              <a:rPr lang="en-GB" dirty="0"/>
              <a:t>H</a:t>
            </a:r>
            <a:r>
              <a:rPr lang="aa-ET" dirty="0"/>
              <a:t>S</a:t>
            </a:r>
            <a:r>
              <a:rPr lang="en-GB" dirty="0"/>
              <a:t>T</a:t>
            </a:r>
            <a:r>
              <a:rPr lang="aa-ET" dirty="0"/>
              <a:t> </a:t>
            </a:r>
            <a:r>
              <a:rPr lang="en-GB" dirty="0"/>
              <a:t>F</a:t>
            </a:r>
            <a:r>
              <a:rPr lang="aa-ET" dirty="0"/>
              <a:t>R2 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h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c</a:t>
            </a:r>
            <a:r>
              <a:rPr lang="en-GB" dirty="0"/>
              <a:t>e</a:t>
            </a:r>
            <a:r>
              <a:rPr lang="aa-ET" dirty="0"/>
              <a:t>m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t</a:t>
            </a:r>
            <a:r>
              <a:rPr lang="aa-ET" dirty="0"/>
              <a:t>s </a:t>
            </a:r>
            <a:r>
              <a:rPr lang="en-GB" dirty="0"/>
              <a:t>W</a:t>
            </a:r>
            <a:r>
              <a:rPr lang="aa-ET" dirty="0"/>
              <a:t>I </a:t>
            </a:r>
            <a:r>
              <a:rPr lang="en-GB" dirty="0"/>
              <a:t>i</a:t>
            </a:r>
            <a:r>
              <a:rPr lang="aa-ET" dirty="0"/>
              <a:t>s </a:t>
            </a:r>
            <a:r>
              <a:rPr lang="en-GB" dirty="0"/>
              <a:t>p</a:t>
            </a:r>
            <a:r>
              <a:rPr lang="aa-ET" dirty="0"/>
              <a:t>resented </a:t>
            </a:r>
            <a:r>
              <a:rPr lang="en-GB" dirty="0"/>
              <a:t>i</a:t>
            </a:r>
            <a:r>
              <a:rPr lang="aa-ET" dirty="0"/>
              <a:t>n WID </a:t>
            </a:r>
            <a:r>
              <a:rPr lang="en-US" dirty="0"/>
              <a:t>RP-202118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Work plan </a:t>
            </a:r>
            <a:r>
              <a:rPr lang="en-GB" dirty="0"/>
              <a:t>o</a:t>
            </a:r>
            <a:r>
              <a:rPr lang="aa-ET" dirty="0"/>
              <a:t>f </a:t>
            </a:r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WI, including RRM core and p</a:t>
            </a:r>
            <a:r>
              <a:rPr lang="en-GB" dirty="0"/>
              <a:t>e</a:t>
            </a:r>
            <a:r>
              <a:rPr lang="aa-ET" dirty="0"/>
              <a:t>r</a:t>
            </a:r>
            <a:r>
              <a:rPr lang="en-GB" dirty="0"/>
              <a:t>f</a:t>
            </a:r>
            <a:r>
              <a:rPr lang="aa-ET" dirty="0"/>
              <a:t>r</a:t>
            </a:r>
            <a:r>
              <a:rPr lang="en-GB" dirty="0"/>
              <a:t>o</a:t>
            </a:r>
            <a:r>
              <a:rPr lang="aa-ET" dirty="0"/>
              <a:t>m</a:t>
            </a:r>
            <a:r>
              <a:rPr lang="en-GB" dirty="0"/>
              <a:t>a</a:t>
            </a:r>
            <a:r>
              <a:rPr lang="aa-ET" dirty="0"/>
              <a:t>n</a:t>
            </a:r>
            <a:r>
              <a:rPr lang="en-GB" dirty="0"/>
              <a:t>c</a:t>
            </a:r>
            <a:r>
              <a:rPr lang="aa-ET" dirty="0"/>
              <a:t>e </a:t>
            </a:r>
            <a:r>
              <a:rPr lang="en-GB" dirty="0"/>
              <a:t>p</a:t>
            </a:r>
            <a:r>
              <a:rPr lang="aa-ET" dirty="0"/>
              <a:t>a</a:t>
            </a:r>
            <a:r>
              <a:rPr lang="en-GB" dirty="0"/>
              <a:t>r</a:t>
            </a:r>
            <a:r>
              <a:rPr lang="aa-ET" dirty="0"/>
              <a:t>t </a:t>
            </a:r>
            <a:r>
              <a:rPr lang="en-GB" dirty="0"/>
              <a:t>c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 </a:t>
            </a:r>
            <a:r>
              <a:rPr lang="en-GB" dirty="0"/>
              <a:t>b</a:t>
            </a:r>
            <a:r>
              <a:rPr lang="aa-ET" dirty="0"/>
              <a:t>e </a:t>
            </a:r>
            <a:r>
              <a:rPr lang="en-GB" dirty="0"/>
              <a:t>f</a:t>
            </a:r>
            <a:r>
              <a:rPr lang="aa-ET" dirty="0"/>
              <a:t>o</a:t>
            </a:r>
            <a:r>
              <a:rPr lang="en-GB" dirty="0"/>
              <a:t>u</a:t>
            </a:r>
            <a:r>
              <a:rPr lang="aa-ET" dirty="0"/>
              <a:t>n</a:t>
            </a:r>
            <a:r>
              <a:rPr lang="en-GB" dirty="0"/>
              <a:t>d</a:t>
            </a:r>
            <a:r>
              <a:rPr lang="aa-ET" dirty="0"/>
              <a:t> </a:t>
            </a:r>
            <a:r>
              <a:rPr lang="en-GB" dirty="0"/>
              <a:t>i</a:t>
            </a:r>
            <a:r>
              <a:rPr lang="aa-ET" dirty="0"/>
              <a:t>n </a:t>
            </a:r>
            <a:r>
              <a:rPr lang="en-GB" dirty="0"/>
              <a:t>R4-2016920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aa-ET" dirty="0"/>
              <a:t>This is the first meeting with a dedicated AI on the channel modelling.</a:t>
            </a:r>
            <a:br>
              <a:rPr lang="aa-ET" dirty="0"/>
            </a:br>
            <a:r>
              <a:rPr lang="aa-ET" dirty="0"/>
              <a:t>However, some issues regarding the channel model for link budget evaluation and channel modelling for performance requirements were already discussed at the previous meetings (e.g., see </a:t>
            </a:r>
            <a:r>
              <a:rPr lang="en-US" altLang="zh-CN" dirty="0"/>
              <a:t>Way forward on Deployment Scenario and UE RF Requirement for FR2 HST</a:t>
            </a:r>
            <a:r>
              <a:rPr lang="aa-ET" altLang="zh-CN" dirty="0"/>
              <a:t>after RAN#498-e, </a:t>
            </a:r>
            <a:r>
              <a:rPr lang="en-GB" altLang="zh-CN" dirty="0"/>
              <a:t>R4-2103240</a:t>
            </a:r>
            <a:r>
              <a:rPr lang="aa-ET" dirty="0"/>
              <a:t>) 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aa-ET" altLang="zh-CN" dirty="0"/>
              <a:t>summaries</a:t>
            </a:r>
            <a:r>
              <a:rPr lang="en-GB" altLang="zh-CN" dirty="0"/>
              <a:t> in RAN4#9</a:t>
            </a:r>
            <a:r>
              <a:rPr lang="aa-ET" altLang="zh-CN" dirty="0"/>
              <a:t>8-bis</a:t>
            </a:r>
            <a:r>
              <a:rPr lang="en-GB" altLang="zh-CN" dirty="0"/>
              <a:t>-e</a:t>
            </a:r>
            <a:r>
              <a:rPr lang="aa-ET" altLang="zh-CN" dirty="0"/>
              <a:t>:</a:t>
            </a:r>
            <a:endParaRPr lang="en-GB" altLang="zh-CN" dirty="0"/>
          </a:p>
          <a:p>
            <a:pPr lvl="1"/>
            <a:r>
              <a:rPr lang="en-GB" altLang="zh-CN" strike="sngStrike" dirty="0">
                <a:solidFill>
                  <a:srgbClr val="FF0000"/>
                </a:solidFill>
              </a:rPr>
              <a:t>R4-</a:t>
            </a:r>
            <a:r>
              <a:rPr lang="aa-ET" altLang="zh-CN" strike="sngStrike" dirty="0">
                <a:solidFill>
                  <a:srgbClr val="FF0000"/>
                </a:solidFill>
              </a:rPr>
              <a:t>2105691</a:t>
            </a:r>
            <a:r>
              <a:rPr lang="en-GB" altLang="zh-CN" strike="sngStrike" dirty="0">
                <a:solidFill>
                  <a:srgbClr val="FF0000"/>
                </a:solidFill>
              </a:rPr>
              <a:t> </a:t>
            </a:r>
            <a:r>
              <a:rPr lang="en-GB" strike="sngStrike" dirty="0">
                <a:solidFill>
                  <a:srgbClr val="FF0000"/>
                </a:solidFill>
              </a:rPr>
              <a:t>Email discussion summary for [98-bis-e][221]NR_HST_FR2_RRM</a:t>
            </a:r>
            <a:r>
              <a:rPr lang="aa-ET" altLang="zh-CN" strike="sngStrike" dirty="0">
                <a:solidFill>
                  <a:srgbClr val="FF0000"/>
                </a:solidFill>
              </a:rPr>
              <a:t>, first round.</a:t>
            </a:r>
          </a:p>
          <a:p>
            <a:pPr lvl="1"/>
            <a:r>
              <a:rPr lang="en-GB" altLang="zh-CN" strike="sngStrike" dirty="0">
                <a:solidFill>
                  <a:srgbClr val="FF0000"/>
                </a:solidFill>
              </a:rPr>
              <a:t>R4-210</a:t>
            </a:r>
            <a:r>
              <a:rPr lang="aa-ET" altLang="zh-CN" strike="sngStrike" dirty="0">
                <a:solidFill>
                  <a:srgbClr val="FF0000"/>
                </a:solidFill>
              </a:rPr>
              <a:t>xxx</a:t>
            </a:r>
            <a:r>
              <a:rPr lang="en-GB" altLang="zh-CN" strike="sngStrike" dirty="0">
                <a:solidFill>
                  <a:srgbClr val="FF0000"/>
                </a:solidFill>
              </a:rPr>
              <a:t> </a:t>
            </a:r>
            <a:r>
              <a:rPr lang="en-GB" strike="sngStrike" dirty="0">
                <a:solidFill>
                  <a:srgbClr val="FF0000"/>
                </a:solidFill>
              </a:rPr>
              <a:t>Email discussion summary for [98-bis-e][221]NR_HST_FR2_RRM</a:t>
            </a:r>
            <a:r>
              <a:rPr lang="aa-ET" altLang="zh-CN" strike="sngStrike" dirty="0">
                <a:solidFill>
                  <a:srgbClr val="FF0000"/>
                </a:solidFill>
              </a:rPr>
              <a:t>, second round.</a:t>
            </a:r>
          </a:p>
          <a:p>
            <a:pPr lvl="1"/>
            <a:r>
              <a:rPr lang="en-GB" altLang="zh-CN" dirty="0">
                <a:solidFill>
                  <a:srgbClr val="FF0000"/>
                </a:solidFill>
              </a:rPr>
              <a:t>R4-2105993	Email discussion summary for [98-bis-e][322] NR_HST_FR2_Scenarios_Demod</a:t>
            </a:r>
            <a:r>
              <a:rPr lang="en-150" altLang="zh-CN" dirty="0">
                <a:solidFill>
                  <a:srgbClr val="FF0000"/>
                </a:solidFill>
              </a:rPr>
              <a:t>, first round</a:t>
            </a:r>
          </a:p>
          <a:p>
            <a:pPr lvl="1"/>
            <a:r>
              <a:rPr lang="en-GB" altLang="zh-CN" dirty="0">
                <a:solidFill>
                  <a:srgbClr val="FF0000"/>
                </a:solidFill>
              </a:rPr>
              <a:t>R4-2106146	Email discussion summary for [98-bis-e][322] NR_HST_FR2_Scenarios_Demod</a:t>
            </a:r>
            <a:r>
              <a:rPr lang="en-150" altLang="zh-CN" dirty="0">
                <a:solidFill>
                  <a:srgbClr val="FF0000"/>
                </a:solidFill>
              </a:rPr>
              <a:t>, second 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Scenario-B Link Budget Analysis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RAN4 to choose TS38.901 </a:t>
            </a:r>
            <a:r>
              <a:rPr lang="en-GB" dirty="0" err="1"/>
              <a:t>RMa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pathloss model also for the evaluation of Scenario-B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7677-F38B-445B-8AB4-0202F0DB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Channel Models for Demodulation Performance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837E9-2A68-462D-BAE2-244E5688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754B04-1F21-4F27-BD22-36616D57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aa-ET" i="1" strike="sngStrike" dirty="0"/>
              <a:t>Option 1 : </a:t>
            </a:r>
            <a:r>
              <a:rPr lang="en-US" i="1" strike="sngStrike" dirty="0"/>
              <a:t>The single-tap </a:t>
            </a:r>
            <a:r>
              <a:rPr lang="aa-ET" i="1" strike="sngStrike" dirty="0"/>
              <a:t>fading model </a:t>
            </a:r>
            <a:r>
              <a:rPr lang="en-US" i="1" strike="sngStrike" dirty="0"/>
              <a:t>can be assumed for a single TX-RX link for Scenario-B</a:t>
            </a:r>
            <a:endParaRPr lang="aa-ET" i="1" strike="sngStrike" dirty="0"/>
          </a:p>
          <a:p>
            <a:endParaRPr lang="aa-ET" i="1" strike="sngStrike" dirty="0"/>
          </a:p>
          <a:p>
            <a:r>
              <a:rPr lang="en-GB" strike="sngStrike" dirty="0"/>
              <a:t>O</a:t>
            </a:r>
            <a:r>
              <a:rPr lang="aa-ET" strike="sngStrike" dirty="0" err="1"/>
              <a:t>ption</a:t>
            </a:r>
            <a:r>
              <a:rPr lang="aa-ET" strike="sngStrike" dirty="0"/>
              <a:t> 2: </a:t>
            </a:r>
            <a:r>
              <a:rPr lang="en-US" strike="sngStrike" dirty="0"/>
              <a:t>RAN4 to consider only single-tap propagation model for BS performance requirements, both in Scenario-A and Scenario-B.</a:t>
            </a:r>
            <a:endParaRPr lang="aa-ET" strike="sngStrike" dirty="0"/>
          </a:p>
          <a:p>
            <a:endParaRPr lang="aa-ET" dirty="0"/>
          </a:p>
          <a:p>
            <a:r>
              <a:rPr lang="aa-ET" strike="sngStrike" dirty="0"/>
              <a:t>Recommended WF:</a:t>
            </a:r>
          </a:p>
          <a:p>
            <a:pPr lvl="1"/>
            <a:r>
              <a:rPr lang="aa-ET" dirty="0">
                <a:solidFill>
                  <a:srgbClr val="FF0000"/>
                </a:solidFill>
              </a:rPr>
              <a:t>The single tap propagation model can be assumed for each single Tx-Rx link for both scenario-A and scenario-B</a:t>
            </a:r>
          </a:p>
          <a:p>
            <a:endParaRPr lang="aa-ET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418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EC8B-6130-4632-B879-E4C88AB1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Uplink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GB" dirty="0"/>
                  <a:t>Option 1: Use single-tap propagation channel for UL </a:t>
                </a:r>
                <a:r>
                  <a:rPr lang="en-GB" dirty="0" err="1"/>
                  <a:t>uni</a:t>
                </a:r>
                <a:r>
                  <a:rPr lang="en-GB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br>
                  <a:rPr lang="aa-ET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aa-E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sv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  <a:br>
                  <a:rPr lang="aa-ET" dirty="0"/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>   </a:t>
                </a:r>
                <a:r>
                  <a:rPr lang="aa-ET" dirty="0"/>
                  <a:t>(eq. 2)</a:t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3)</a:t>
                </a:r>
              </a:p>
              <a:p>
                <a:pPr lvl="1"/>
                <a:endParaRPr lang="aa-ET" dirty="0"/>
              </a:p>
              <a:p>
                <a:pPr lvl="2"/>
                <a:r>
                  <a:rPr lang="aa-ET" strike="sngStrike" dirty="0"/>
                  <a:t>FFS: switching point</a:t>
                </a:r>
                <a:r>
                  <a:rPr lang="en-US" strike="sngStrike" dirty="0"/>
                  <a:t> </a:t>
                </a:r>
                <a:r>
                  <a:rPr lang="en-GB" dirty="0">
                    <a:solidFill>
                      <a:srgbClr val="00B0F0"/>
                    </a:solidFill>
                  </a:rPr>
                  <a:t>V</a:t>
                </a:r>
                <a:r>
                  <a:rPr lang="en-GB" altLang="zh-CN" dirty="0">
                    <a:solidFill>
                      <a:srgbClr val="00B0F0"/>
                    </a:solidFill>
                  </a:rPr>
                  <a:t>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B0F0"/>
                    </a:solidFill>
                  </a:rPr>
                  <a:t> is FFS</a:t>
                </a:r>
                <a:endParaRPr lang="aa-ET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1B3B667-2071-4BBE-8C5F-339E7838C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DBE30-E23B-42A1-B1BF-3151D08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3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363F-D93E-46B3-AAFF-EA57C9B0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25A097-B8B1-447D-AF34-CA2D5EB9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Channel model for Uplink Bi-directional RRH deployment</a:t>
                </a:r>
                <a:endParaRPr lang="aa-ET" dirty="0"/>
              </a:p>
              <a:p>
                <a:pPr lvl="1"/>
                <a:r>
                  <a:rPr lang="en-GB" dirty="0"/>
                  <a:t>Option 1: RAN4 to modify the single-tap propagation channel model for HST FR2 in UL to take into account the Doppler shift sign alternation in bi-directional setting when CPE is handing over from one RRH site to another.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br>
                  <a:rPr lang="aa-ET" sz="2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sz="28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sz="2800" dirty="0"/>
                  <a:t>.</a:t>
                </a:r>
                <a:endParaRPr lang="aa-ET" sz="3600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1"/>
                <a:endParaRPr lang="en-US" dirty="0"/>
              </a:p>
              <a:p>
                <a:pPr lvl="1"/>
                <a:r>
                  <a:rPr lang="aa-ET" dirty="0"/>
                  <a:t>Option 2: </a:t>
                </a:r>
                <a:r>
                  <a:rPr lang="en-GB" dirty="0"/>
                  <a:t>Reuse Single Tap Channel in TS38.104 for FR2 HST by updating parameters.</a:t>
                </a:r>
              </a:p>
              <a:p>
                <a:pPr lvl="1"/>
                <a:r>
                  <a:rPr lang="en-GB" dirty="0">
                    <a:solidFill>
                      <a:srgbClr val="00B0F0"/>
                    </a:solidFill>
                  </a:rPr>
                  <a:t>Other options are not precluded</a:t>
                </a:r>
                <a:endParaRPr lang="aa-ET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025A097-B8B1-447D-AF34-CA2D5EB9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2291" r="-1333" b="-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9D2E0-1579-4A1D-8CCB-4DDCE8B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204167" r="-34714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178049" r="-347143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456000" r="-347143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556000" r="-347143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8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DA8A-2CA3-461D-8FEE-6D71CBAC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8622-81B1-4F26-B83C-7F2DD440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RAN4 agree</a:t>
            </a:r>
            <a:r>
              <a:rPr lang="en-150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to </a:t>
            </a:r>
            <a:r>
              <a:rPr lang="en-US" dirty="0"/>
              <a:t>use DPS channel model for both Uni-directional/Bi-directional </a:t>
            </a:r>
            <a:r>
              <a:rPr lang="en-US" strike="sngStrike" dirty="0">
                <a:solidFill>
                  <a:srgbClr val="FF0000"/>
                </a:solidFill>
              </a:rPr>
              <a:t>and preclude SFN JT channel model </a:t>
            </a:r>
            <a:r>
              <a:rPr lang="en-US" dirty="0"/>
              <a:t>for performance requirements.</a:t>
            </a:r>
            <a:endParaRPr lang="en-150" dirty="0"/>
          </a:p>
          <a:p>
            <a:r>
              <a:rPr lang="en-GB" dirty="0"/>
              <a:t>Consider JT model for DL?</a:t>
            </a:r>
            <a:endParaRPr lang="aa-ET" dirty="0"/>
          </a:p>
          <a:p>
            <a:pPr lvl="1"/>
            <a:r>
              <a:rPr lang="aa-ET" strike="sngStrike" dirty="0">
                <a:solidFill>
                  <a:srgbClr val="FF0000"/>
                </a:solidFill>
              </a:rPr>
              <a:t>Option 1: </a:t>
            </a:r>
            <a:r>
              <a:rPr lang="en-US" strike="sngStrike" dirty="0">
                <a:solidFill>
                  <a:srgbClr val="FF0000"/>
                </a:solidFill>
              </a:rPr>
              <a:t>RAN4 agree to </a:t>
            </a:r>
            <a:r>
              <a:rPr lang="en-US" strike="sngStrike" dirty="0"/>
              <a:t>use DPS channel model for both Uni-directional/Bi-directional </a:t>
            </a:r>
            <a:r>
              <a:rPr lang="en-US" strike="sngStrike" dirty="0">
                <a:solidFill>
                  <a:srgbClr val="FF0000"/>
                </a:solidFill>
              </a:rPr>
              <a:t>and preclude SFN JT channel model </a:t>
            </a:r>
            <a:r>
              <a:rPr lang="en-US" strike="sngStrike" dirty="0"/>
              <a:t>for performance requirements.</a:t>
            </a:r>
            <a:endParaRPr lang="aa-ET" strike="sngStrike" dirty="0"/>
          </a:p>
          <a:p>
            <a:pPr lvl="1"/>
            <a:r>
              <a:rPr lang="aa-ET" dirty="0">
                <a:solidFill>
                  <a:srgbClr val="FF0000"/>
                </a:solidFill>
              </a:rPr>
              <a:t>FFS: a need for JT/Full-SFN</a:t>
            </a:r>
            <a:r>
              <a:rPr lang="en-US" dirty="0">
                <a:solidFill>
                  <a:srgbClr val="FF0000"/>
                </a:solidFill>
              </a:rPr>
              <a:t> channel model</a:t>
            </a:r>
            <a:r>
              <a:rPr lang="aa-ET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for </a:t>
            </a:r>
            <a:r>
              <a:rPr lang="en-150" dirty="0">
                <a:solidFill>
                  <a:srgbClr val="FF0000"/>
                </a:solidFill>
              </a:rPr>
              <a:t>performance requirements</a:t>
            </a:r>
            <a:endParaRPr lang="aa-ET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CD3DF-B72B-4A49-8DD4-F220C64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9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2D3E-5B5B-4765-B138-E5717029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Channel model for Downlink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US" dirty="0"/>
                  <a:t>Option 1: Use single-tap propagation channel for DL </a:t>
                </a:r>
                <a:r>
                  <a:rPr lang="en-US" dirty="0" err="1"/>
                  <a:t>uni</a:t>
                </a:r>
                <a:r>
                  <a:rPr lang="en-US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,</a:t>
                </a:r>
                <a:endParaRPr lang="aa-ET" dirty="0"/>
              </a:p>
              <a:p>
                <a:pPr marL="914400" lvl="2" indent="0">
                  <a:buNone/>
                </a:pPr>
                <a:endParaRPr lang="aa-ET" dirty="0"/>
              </a:p>
              <a:p>
                <a:pPr lvl="2"/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aa-ET" dirty="0"/>
                  <a:t>   (eq. 2)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aa-ET" dirty="0"/>
                  <a:t>   (eq. 3)</a:t>
                </a:r>
              </a:p>
              <a:p>
                <a:pPr lvl="2"/>
                <a:r>
                  <a:rPr lang="aa-ET" strike="sngStrike" dirty="0"/>
                  <a:t>FFS: switching point</a:t>
                </a:r>
                <a:r>
                  <a:rPr lang="en-US" strike="sngStrike" dirty="0"/>
                  <a:t> </a:t>
                </a:r>
                <a:r>
                  <a:rPr lang="en-GB" dirty="0">
                    <a:solidFill>
                      <a:srgbClr val="00B0F0"/>
                    </a:solidFill>
                  </a:rPr>
                  <a:t>V</a:t>
                </a:r>
                <a:r>
                  <a:rPr lang="en-GB" altLang="zh-CN" dirty="0">
                    <a:solidFill>
                      <a:srgbClr val="00B0F0"/>
                    </a:solidFill>
                  </a:rPr>
                  <a:t>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B0F0"/>
                    </a:solidFill>
                  </a:rPr>
                  <a:t> is FFS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Option 3: </a:t>
                </a:r>
                <a:r>
                  <a:rPr lang="en-GB" dirty="0">
                    <a:solidFill>
                      <a:srgbClr val="00B050"/>
                    </a:solidFill>
                  </a:rPr>
                  <a:t>HST-DPS Channel for FR2 HST Uni-Directional RRH Deployment: UE Moving away from Serving RRH,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provided as below,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is FFS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aa-ET" dirty="0">
                  <a:solidFill>
                    <a:srgbClr val="00B050"/>
                  </a:solidFill>
                </a:endParaRPr>
              </a:p>
              <a:p>
                <a:pPr lvl="1"/>
                <a:r>
                  <a:rPr lang="LID4096" dirty="0">
                    <a:solidFill>
                      <a:srgbClr val="FF0000"/>
                    </a:solidFill>
                  </a:rPr>
                  <a:t>Other options are not precluded</a:t>
                </a:r>
                <a:endParaRPr lang="aa-ET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  <a:blipFill>
                <a:blip r:embed="rId3"/>
                <a:stretch>
                  <a:fillRect l="-430" t="-1570" r="-645" b="-1121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B96B6-D1FB-4AEC-842E-A7800D6C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204167" r="-405769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178049" r="-405769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456000" r="-405769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556000" r="-405769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142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2D6F-E41E-4CE9-A857-8B6B421A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Downlink Bi-directional RRH deployment</a:t>
                </a:r>
                <a:endParaRPr lang="aa-ET" dirty="0"/>
              </a:p>
              <a:p>
                <a:pPr lvl="1"/>
                <a:r>
                  <a:rPr lang="en-US" dirty="0"/>
                  <a:t>Option 1: RAN4 to modify the single-tap propagation channel model for HST FR2 in DL to take into account the Doppler shift sign alternation in bi-directional setting when CPE is handing over from one RRH site to another. Use this model in bi-directional DPS setting</a:t>
                </a:r>
                <a:r>
                  <a:rPr lang="aa-ET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.</a:t>
                </a:r>
                <a:endParaRPr lang="aa-ET" dirty="0"/>
              </a:p>
              <a:p>
                <a:pPr lvl="1"/>
                <a:endParaRPr lang="aa-ET" dirty="0"/>
              </a:p>
              <a:p>
                <a:pPr lvl="1"/>
                <a:r>
                  <a:rPr lang="en-GB" dirty="0"/>
                  <a:t>Option 2: HST-DPS Channel for FR2 HST Bi-Directional RRH Deployment. the cosine of angle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𝜽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aa-ET" dirty="0"/>
                  <a:t>   (eq. 7)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a-ET" dirty="0"/>
                  <a:t>   (eq. 8)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9)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Other options are not precluded</a:t>
                </a:r>
                <a:endParaRPr lang="aa-ET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123AB-72B2-42F1-884E-6BCEE717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96000" r="-404808" b="-3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80488" r="-404808" b="-1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79167" r="-404808" b="-12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4808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615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5AIRPNAIUNRU-1328258698-3916</_dlc_DocId>
    <_dlc_DocIdUrl xmlns="71c5aaf6-e6ce-465b-b873-5148d2a4c105">
      <Url>https://nokia.sharepoint.com/sites/c5g/5gradio/_layouts/15/DocIdRedir.aspx?ID=5AIRPNAIUNRU-1328258698-3916</Url>
      <Description>5AIRPNAIUNRU-1328258698-3916</Description>
    </_dlc_DocIdUrl>
  </documentManagement>
</p:propertie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16929</TotalTime>
  <Words>1649</Words>
  <Application>Microsoft Office PowerPoint</Application>
  <PresentationFormat>On-screen Show (4:3)</PresentationFormat>
  <Paragraphs>185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主题</vt:lpstr>
      <vt:lpstr>Way Forward on Channel Modeling for FR2 HST</vt:lpstr>
      <vt:lpstr>Background</vt:lpstr>
      <vt:lpstr>Channel Model for Scenario-B Link Budget Analysis</vt:lpstr>
      <vt:lpstr>Channel Models for Demodulation Performance Requirements</vt:lpstr>
      <vt:lpstr>Way forward on Uplink Channel Model for Performance Requirements</vt:lpstr>
      <vt:lpstr>Way forward on Uplink Channel Model for Performance Requirements (cont.)</vt:lpstr>
      <vt:lpstr>Downlink Channel Model for Performance Requirements</vt:lpstr>
      <vt:lpstr>Downlink Channel Model for Performance Requirements (cont.)</vt:lpstr>
      <vt:lpstr>Downlink Channel Model for Performance Requirements (cont.)</vt:lpstr>
      <vt:lpstr>Contributions List in RAN4#98-bis-e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Moderator (Nokia)</cp:lastModifiedBy>
  <cp:revision>471</cp:revision>
  <dcterms:created xsi:type="dcterms:W3CDTF">2019-09-05T02:26:38Z</dcterms:created>
  <dcterms:modified xsi:type="dcterms:W3CDTF">2021-04-19T17:40:24Z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(3)Tb9to2b7nYooC7Nr94HDxa/0zwod/Qzt5Co/LN97+OomH7rQ/CCBIFQI1eBI1zfhEeunGHLV
ei/WXFJe5NUAV69CatK8d/xuKapQxnf1qW85HwGpTX1R/z8DMxKB3coKGoH+MWW121CKyUFC
t06+xFdTqeqeYjBfdwagBaZ92AdsjiZqE2pgM/hhcg5JwrzD9RDlQN4B4AnVrXo6O7GYF3a1
iUBz7uEEIj9ZuqCtFn</vt:lpwstr>
  </property>
  <property fmtid="{D5CDD505-2E9C-101B-9397-08002B2CF9AE}" pid="3" name="_2015_ms_pID_7253431">
    <vt:lpwstr>3LAk7SU5yiYSTC4/p5MaVz/xhqbWaY7Y2C3GUiW16ns/Xs7ZOWk2Fb
eRM7OLD8q3w2X0Z9QSSmytdgRkcmgbqi3pXk3rN6jcE5Kanmivn5pk03Aw/7P9mNtvB2gr6l
icEc0wj9X+ieJ6CF4XnFifAQhA6yIUIXTtgByIX8zW8ebPGAw08jMSPWOtDjwMLCtIVbA7/K
PIzrk7dgKQuhk6760dfODtURemFsKsM+xEc9</vt:lpwstr>
  </property>
  <property fmtid="{D5CDD505-2E9C-101B-9397-08002B2CF9AE}" pid="4" name="ContentTypeId">
    <vt:lpwstr>0x01010000E5007003D3004E92B8EDD86D20E8CD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dlc_DocIdItemGuid">
    <vt:lpwstr>003f019d-ce16-4075-bb55-8c11e96c5863</vt:lpwstr>
  </property>
  <property fmtid="{D5CDD505-2E9C-101B-9397-08002B2CF9AE}" pid="7" name="_2015_ms_pID_7253432">
    <vt:lpwstr>Wg6YXhKkrSK0+ZlCpnQ3GgA=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1617967587</vt:lpwstr>
  </property>
</Properties>
</file>