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27"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9A67C-1E11-4A84-853F-F223D4CF76AA}" v="6" dt="2021-04-19T11:20:55.20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517" autoAdjust="0"/>
  </p:normalViewPr>
  <p:slideViewPr>
    <p:cSldViewPr>
      <p:cViewPr varScale="1">
        <p:scale>
          <a:sx n="107" d="100"/>
          <a:sy n="107" d="100"/>
        </p:scale>
        <p:origin x="103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 authorId="2" dt="2021-04-17T10:54:16.255" idx="1">
    <p:pos x="5552" y="2808"/>
    <p:text>In single carrier, DPS 1b do have the capability that supporting more than one active TCI states.</p:text>
    <p:extLst>
      <p:ext uri="{C676402C-5697-4E1C-873F-D02D1690AC5C}">
        <p15:threadingInfo xmlns:p15="http://schemas.microsoft.com/office/powerpoint/2012/main" timeZoneBias="-4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38824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a16="http://schemas.microsoft.com/office/drawing/2014/main" xmlns=""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000" dirty="0"/>
              <a:t>Applicability rule for HST-SFN joint transmission scheme and DPS transmission scheme</a:t>
            </a:r>
          </a:p>
          <a:p>
            <a:pPr lvl="2">
              <a:spcAft>
                <a:spcPts val="600"/>
              </a:spcAft>
            </a:pPr>
            <a:r>
              <a:rPr lang="en-US" altLang="zh-CN" sz="2000" dirty="0"/>
              <a:t>Option 1: </a:t>
            </a:r>
            <a:r>
              <a:rPr lang="en-GB" altLang="zh-CN" sz="2000" dirty="0"/>
              <a:t>If UE supports demodulationEnhancement-r16, only HST-SFN JT requirements shall apply, otherwise HST-DPS requirements shall apply for CA.</a:t>
            </a:r>
            <a:endParaRPr lang="zh-CN" altLang="zh-CN" sz="2000" dirty="0"/>
          </a:p>
          <a:p>
            <a:pPr lvl="2">
              <a:spcAft>
                <a:spcPts val="600"/>
              </a:spcAft>
            </a:pPr>
            <a:r>
              <a:rPr lang="en-US" altLang="zh-CN" sz="2000" dirty="0">
                <a:solidFill>
                  <a:srgbClr val="00B0F0"/>
                </a:solidFill>
              </a:rPr>
              <a:t>Option 2: </a:t>
            </a:r>
            <a:r>
              <a:rPr lang="en-GB" altLang="zh-CN" sz="2000" dirty="0">
                <a:solidFill>
                  <a:srgbClr val="00B0F0"/>
                </a:solidFill>
              </a:rPr>
              <a:t>Define applicability rule that UE has passed DPS CA requirements can skip SFN CA requirements</a:t>
            </a:r>
            <a:endParaRPr lang="en-US" altLang="zh-CN" sz="2000" dirty="0">
              <a:solidFill>
                <a:srgbClr val="00B0F0"/>
              </a:solidFill>
            </a:endParaRPr>
          </a:p>
          <a:p>
            <a:pPr lvl="2">
              <a:spcAft>
                <a:spcPts val="600"/>
              </a:spcAft>
            </a:pPr>
            <a:r>
              <a:rPr lang="en-US" altLang="zh-CN" sz="2000" dirty="0">
                <a:solidFill>
                  <a:srgbClr val="7030A0"/>
                </a:solidFill>
              </a:rPr>
              <a:t>Option 3:  Define two UE capabilities for HST-DPS CA and HST-SFN CA, UE perform the test only when UE supports it. if UE supports both</a:t>
            </a:r>
          </a:p>
          <a:p>
            <a:pPr lvl="3">
              <a:spcAft>
                <a:spcPts val="600"/>
              </a:spcAft>
            </a:pPr>
            <a:r>
              <a:rPr lang="en-US" altLang="zh-CN" sz="1600" dirty="0">
                <a:solidFill>
                  <a:srgbClr val="7030A0"/>
                </a:solidFill>
              </a:rPr>
              <a:t>Option 3a: Test both schemes</a:t>
            </a:r>
          </a:p>
          <a:p>
            <a:pPr lvl="3">
              <a:spcAft>
                <a:spcPts val="600"/>
              </a:spcAft>
            </a:pPr>
            <a:r>
              <a:rPr lang="en-US" altLang="zh-CN" sz="1600" dirty="0">
                <a:solidFill>
                  <a:srgbClr val="7030A0"/>
                </a:solidFill>
              </a:rPr>
              <a:t>Option 3b: Test one scheme</a:t>
            </a:r>
          </a:p>
          <a:p>
            <a:pPr lvl="4">
              <a:spcAft>
                <a:spcPts val="600"/>
              </a:spcAft>
            </a:pPr>
            <a:r>
              <a:rPr lang="en-US" altLang="zh-CN" sz="1600" dirty="0">
                <a:solidFill>
                  <a:srgbClr val="7030A0"/>
                </a:solidFill>
              </a:rPr>
              <a:t>If UE has passed HST-DPS CA tests, HST-SFN CA tests can be skipped</a:t>
            </a:r>
          </a:p>
          <a:p>
            <a:pPr lvl="4">
              <a:spcAft>
                <a:spcPts val="600"/>
              </a:spcAft>
            </a:pPr>
            <a:r>
              <a:rPr lang="en-US" altLang="zh-CN" sz="1600" dirty="0">
                <a:solidFill>
                  <a:srgbClr val="7030A0"/>
                </a:solidFill>
              </a:rPr>
              <a:t>If UE has passed HST-SFN CA tests, HST-DPS CA tests can be skipped</a:t>
            </a:r>
          </a:p>
        </p:txBody>
      </p:sp>
    </p:spTree>
    <p:extLst>
      <p:ext uri="{BB962C8B-B14F-4D97-AF65-F5344CB8AC3E}">
        <p14:creationId xmlns:p14="http://schemas.microsoft.com/office/powerpoint/2010/main" val="147499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000" strike="sngStrike" dirty="0">
                <a:solidFill>
                  <a:srgbClr val="FF0000"/>
                </a:solidFill>
              </a:rPr>
              <a:t>UE capability and </a:t>
            </a:r>
            <a:r>
              <a:rPr lang="en-GB" altLang="zh-CN" sz="2000" dirty="0"/>
              <a:t>network-assisted signalling</a:t>
            </a:r>
          </a:p>
          <a:p>
            <a:pPr lvl="2"/>
            <a:r>
              <a:rPr lang="en-US" altLang="zh-CN" sz="2000" strike="sngStrike" dirty="0">
                <a:solidFill>
                  <a:srgbClr val="FF0000"/>
                </a:solidFill>
              </a:rPr>
              <a:t>Option 1: </a:t>
            </a:r>
            <a:r>
              <a:rPr lang="en-US" altLang="zh-CN" sz="2000" dirty="0"/>
              <a:t>Existing HST network assisted signaling </a:t>
            </a:r>
            <a:r>
              <a:rPr lang="en-US" altLang="zh-CN" sz="2000" strike="sngStrike" dirty="0"/>
              <a:t>and UE capability </a:t>
            </a:r>
            <a:r>
              <a:rPr lang="en-US" altLang="zh-CN" sz="2000" dirty="0"/>
              <a:t>can cover CA scenario</a:t>
            </a:r>
          </a:p>
          <a:p>
            <a:pPr lvl="2"/>
            <a:r>
              <a:rPr lang="en-US" altLang="zh-CN" sz="2000" strike="sngStrike" dirty="0">
                <a:solidFill>
                  <a:srgbClr val="FF0000"/>
                </a:solidFill>
              </a:rPr>
              <a:t>Other options are not precluded</a:t>
            </a:r>
          </a:p>
          <a:p>
            <a:pPr lvl="1"/>
            <a:r>
              <a:rPr lang="en-GB" altLang="zh-CN" sz="2000" dirty="0">
                <a:solidFill>
                  <a:srgbClr val="FF0000"/>
                </a:solidFill>
              </a:rPr>
              <a:t>UE capability signalling</a:t>
            </a:r>
          </a:p>
          <a:p>
            <a:pPr lvl="2"/>
            <a:r>
              <a:rPr lang="en-US" altLang="zh-CN" sz="2000" dirty="0">
                <a:solidFill>
                  <a:srgbClr val="FF0000"/>
                </a:solidFill>
              </a:rPr>
              <a:t>Option 1: Existing UE capability can cover CA scenario</a:t>
            </a:r>
          </a:p>
          <a:p>
            <a:pPr lvl="2"/>
            <a:r>
              <a:rPr lang="en-US" altLang="zh-CN" sz="2000" dirty="0">
                <a:solidFill>
                  <a:srgbClr val="FF0000"/>
                </a:solidFill>
              </a:rPr>
              <a:t>Option 2: Define UE capability signaling for UE supporting HST-SFN </a:t>
            </a:r>
            <a:r>
              <a:rPr lang="en-US" altLang="zh-CN" sz="2000">
                <a:solidFill>
                  <a:srgbClr val="FF0000"/>
                </a:solidFill>
              </a:rPr>
              <a:t>CA and </a:t>
            </a:r>
            <a:r>
              <a:rPr lang="en-US" altLang="zh-CN" sz="2000" dirty="0">
                <a:solidFill>
                  <a:srgbClr val="FF0000"/>
                </a:solidFill>
              </a:rPr>
              <a:t>HST-DPS CA</a:t>
            </a:r>
          </a:p>
          <a:p>
            <a:pPr lvl="1"/>
            <a:r>
              <a:rPr lang="en-US" altLang="zh-CN" sz="2000" dirty="0"/>
              <a:t>Applicability rule between single carrier and CA</a:t>
            </a:r>
          </a:p>
          <a:p>
            <a:pPr lvl="2"/>
            <a:r>
              <a:rPr lang="en-US" altLang="zh-CN" sz="2000" dirty="0"/>
              <a:t>Discuss applicability rule between single carrier and CA later based on the conclusion of applicability rule for HST-SFN joint transmission scheme and DPS transmission scheme.</a:t>
            </a:r>
          </a:p>
          <a:p>
            <a:pPr marL="914400" lvl="2" indent="0">
              <a:buNone/>
            </a:pPr>
            <a:endParaRPr lang="zh-CN" altLang="en-US" sz="2000" dirty="0"/>
          </a:p>
        </p:txBody>
      </p:sp>
    </p:spTree>
    <p:extLst>
      <p:ext uri="{BB962C8B-B14F-4D97-AF65-F5344CB8AC3E}">
        <p14:creationId xmlns:p14="http://schemas.microsoft.com/office/powerpoint/2010/main" val="18482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t>
            </a:r>
          </a:p>
          <a:p>
            <a:pPr lvl="2"/>
            <a:r>
              <a:rPr lang="en-US" altLang="zh-CN" sz="2000" dirty="0">
                <a:solidFill>
                  <a:srgbClr val="7030A0"/>
                </a:solidFill>
              </a:rPr>
              <a:t>FFS on adding path loss and propagation delay for transmitted signal from each RRH.</a:t>
            </a:r>
          </a:p>
          <a:p>
            <a:pPr lvl="2"/>
            <a:r>
              <a:rPr lang="en-US" altLang="zh-CN" sz="2000" dirty="0">
                <a:solidFill>
                  <a:srgbClr val="7030A0"/>
                </a:solidFill>
              </a:rPr>
              <a:t>FFS on clarification of  </a:t>
            </a:r>
            <a:r>
              <a:rPr lang="en-US" altLang="zh-CN" sz="2000" strike="sngStrike" dirty="0">
                <a:solidFill>
                  <a:srgbClr val="C00000"/>
                </a:solidFill>
              </a:rPr>
              <a:t>Further clarify the </a:t>
            </a:r>
            <a:r>
              <a:rPr lang="en-US" altLang="zh-CN" sz="2000" dirty="0">
                <a:solidFill>
                  <a:srgbClr val="7030A0"/>
                </a:solidFill>
              </a:rPr>
              <a:t>propagation conditions for SSB, TRS(second TCI state) transmitted from the second nearest RRH</a:t>
            </a:r>
          </a:p>
          <a:p>
            <a:pPr lvl="3"/>
            <a:r>
              <a:rPr lang="en-US" altLang="zh-CN" sz="1600" dirty="0">
                <a:solidFill>
                  <a:srgbClr val="7030A0"/>
                </a:solidFill>
              </a:rPr>
              <a:t>Option 1: Add clarification on another Doppler frequency for this link comparing to the signal from the nearest RRH.</a:t>
            </a:r>
          </a:p>
          <a:p>
            <a:pPr lvl="3"/>
            <a:r>
              <a:rPr lang="en-US" altLang="zh-CN" sz="1600" dirty="0">
                <a:solidFill>
                  <a:srgbClr val="7030A0"/>
                </a:solidFill>
              </a:rPr>
              <a:t>Option 2: Add clarification on another Doppler frequency, propagation delay and Rx power comparing to the signal from the nearest RRH.</a:t>
            </a:r>
          </a:p>
          <a:p>
            <a:pPr marL="457200" lvl="1" indent="0">
              <a:buNone/>
            </a:pPr>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 Continue </a:t>
            </a:r>
            <a:r>
              <a:rPr lang="en-US" altLang="zh-CN" sz="2000" dirty="0"/>
              <a:t>Evaluation 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solidFill>
                  <a:srgbClr val="7030A0"/>
                </a:solidFill>
              </a:rPr>
              <a:t>Case  1: Fix the MCS along the track</a:t>
            </a:r>
          </a:p>
          <a:p>
            <a:pPr lvl="3"/>
            <a:r>
              <a:rPr lang="en-US" altLang="zh-CN" dirty="0">
                <a:solidFill>
                  <a:srgbClr val="7030A0"/>
                </a:solidFill>
              </a:rPr>
              <a:t>Case  2: Vary the MCS along the track</a:t>
            </a:r>
          </a:p>
          <a:p>
            <a:pPr lvl="2"/>
            <a:r>
              <a:rPr lang="en-US" altLang="zh-CN" sz="2000" dirty="0">
                <a:solidFill>
                  <a:srgbClr val="7030A0"/>
                </a:solidFill>
              </a:rPr>
              <a:t>Note: To vary SNR along the track consider HST-SFN channel model from TS 38.101-4 </a:t>
            </a:r>
            <a:r>
              <a:rPr lang="en-US" altLang="zh-CN" sz="2000" dirty="0">
                <a:solidFill>
                  <a:srgbClr val="00B0F0"/>
                </a:solidFill>
              </a:rPr>
              <a:t>without normalization, i.e.</a:t>
            </a:r>
          </a:p>
          <a:p>
            <a:pPr lvl="2"/>
            <a:endParaRPr lang="en-US" altLang="zh-CN" sz="2000" strike="sngStrike" dirty="0">
              <a:solidFill>
                <a:srgbClr val="7030A0"/>
              </a:solidFill>
            </a:endParaRPr>
          </a:p>
          <a:p>
            <a:pPr lvl="2"/>
            <a:endParaRPr lang="en-US" altLang="zh-CN" sz="2000" strike="sngStrike" dirty="0">
              <a:solidFill>
                <a:srgbClr val="7030A0"/>
              </a:solidFill>
            </a:endParaRPr>
          </a:p>
          <a:p>
            <a:pPr lvl="2"/>
            <a:r>
              <a:rPr lang="en-US" altLang="zh-CN" sz="2000" strike="sngStrike" dirty="0">
                <a:solidFill>
                  <a:srgbClr val="7030A0"/>
                </a:solidFill>
              </a:rPr>
              <a:t>with previously agreed antenna port assignment per RRH.</a:t>
            </a:r>
          </a:p>
          <a:p>
            <a:pPr lvl="3"/>
            <a:r>
              <a:rPr lang="en-US" altLang="zh-CN" sz="1600" strike="sngStrike" dirty="0">
                <a:solidFill>
                  <a:srgbClr val="7030A0"/>
                </a:solidFill>
              </a:rPr>
              <a:t>DMRS ports 1000/1001 from TRP #(2i)</a:t>
            </a:r>
          </a:p>
          <a:p>
            <a:pPr lvl="3"/>
            <a:r>
              <a:rPr lang="en-US" altLang="zh-CN" sz="1600" strike="sngStrike" dirty="0">
                <a:solidFill>
                  <a:srgbClr val="7030A0"/>
                </a:solidFill>
              </a:rPr>
              <a:t>DMRS ports 1002/1003 from TRP #(2i+1)</a:t>
            </a:r>
          </a:p>
          <a:p>
            <a:pPr lvl="2"/>
            <a:endParaRPr lang="en-US" altLang="zh-CN" dirty="0"/>
          </a:p>
          <a:p>
            <a:pPr lvl="2"/>
            <a:endParaRPr lang="en-US" altLang="zh-CN" sz="2000" dirty="0"/>
          </a:p>
        </p:txBody>
      </p:sp>
      <p:grpSp>
        <p:nvGrpSpPr>
          <p:cNvPr id="10" name="组合 9"/>
          <p:cNvGrpSpPr/>
          <p:nvPr/>
        </p:nvGrpSpPr>
        <p:grpSpPr>
          <a:xfrm>
            <a:off x="2555776" y="4581128"/>
            <a:ext cx="4299917" cy="628650"/>
            <a:chOff x="1547664" y="4437112"/>
            <a:chExt cx="4299917" cy="628650"/>
          </a:xfrm>
        </p:grpSpPr>
        <p:pic>
          <p:nvPicPr>
            <p:cNvPr id="8" name="图片 7"/>
            <p:cNvPicPr>
              <a:picLocks noChangeAspect="1"/>
            </p:cNvPicPr>
            <p:nvPr/>
          </p:nvPicPr>
          <p:blipFill>
            <a:blip r:embed="rId2"/>
            <a:stretch>
              <a:fillRect/>
            </a:stretch>
          </p:blipFill>
          <p:spPr>
            <a:xfrm>
              <a:off x="1547664" y="4437112"/>
              <a:ext cx="1543050" cy="628650"/>
            </a:xfrm>
            <a:prstGeom prst="rect">
              <a:avLst/>
            </a:prstGeom>
          </p:spPr>
        </p:pic>
        <p:pic>
          <p:nvPicPr>
            <p:cNvPr id="9" name="图片 8"/>
            <p:cNvPicPr>
              <a:picLocks noChangeAspect="1"/>
            </p:cNvPicPr>
            <p:nvPr/>
          </p:nvPicPr>
          <p:blipFill>
            <a:blip r:embed="rId3"/>
            <a:stretch>
              <a:fillRect/>
            </a:stretch>
          </p:blipFill>
          <p:spPr>
            <a:xfrm>
              <a:off x="3104381" y="4513312"/>
              <a:ext cx="2743200" cy="476250"/>
            </a:xfrm>
            <a:prstGeom prst="rect">
              <a:avLst/>
            </a:prstGeom>
          </p:spPr>
        </p:pic>
      </p:grpSp>
    </p:spTree>
    <p:extLst>
      <p:ext uri="{BB962C8B-B14F-4D97-AF65-F5344CB8AC3E}">
        <p14:creationId xmlns:p14="http://schemas.microsoft.com/office/powerpoint/2010/main" val="188537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6288</TotalTime>
  <Words>810</Words>
  <Application>Microsoft Office PowerPoint</Application>
  <PresentationFormat>全屏显示(4:3)</PresentationFormat>
  <Paragraphs>75</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宋体</vt:lpstr>
      <vt:lpstr>Arial</vt:lpstr>
      <vt:lpstr>Calibri</vt:lpstr>
      <vt:lpstr>Wingdings</vt:lpstr>
      <vt:lpstr>Office 主题</vt:lpstr>
      <vt:lpstr>PowerPoint 演示文稿</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Huawei</cp:lastModifiedBy>
  <cp:revision>448</cp:revision>
  <dcterms:created xsi:type="dcterms:W3CDTF">2018-01-09T09:10:37Z</dcterms:created>
  <dcterms:modified xsi:type="dcterms:W3CDTF">2021-04-19T20:00:28Z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(3)6YTGl474zbBeBVYGdQmfZAR5AktivzE4vRD9cFPVXanngg35s77rQkbZCEzDdPnYKrE/YanB
81C3/xSbHf2f9NSJq2WD5+5Ig/VwXgREbxatnIuq1U6hC8frXpyaljdI186yZ7FwXKALhsfT
+4r20el2RoYZEujY2OVQyd9dxDLlMTiP44YYHX9jpp5MdNkyCR1WUCGBOe0ySfcXTYVPGduM
fxK9vvZi/Rqb9yfa4W</vt:lpwstr>
  </property>
  <property fmtid="{D5CDD505-2E9C-101B-9397-08002B2CF9AE}" pid="3" name="_2015_ms_pID_7253431">
    <vt:lpwstr>zAXzq0iqh2IohNM6htpRKjgzOB6HOs9890SFo1gUbTZ0MiP6n6MY/I
3Y5AhIcQbKdpWZBlPjS88rflmFd50pTu1Rza8EShbweAmSeObznSVADk1ovXfs7KRvihNTSI
7JZrvSfZRnEfeaCLfFD9U95xHHqOHKusoUj0FqtADUbHXZUkdNXNn9mdB1nKDQ/FycILMdOR
mL8DQDR4Bo+NDkGInfSf3yUWzoa1xi0sfijL</vt:lpwstr>
  </property>
  <property fmtid="{D5CDD505-2E9C-101B-9397-08002B2CF9AE}" pid="4" name="_2015_ms_pID_7253432">
    <vt:lpwstr>7Q==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1617967587</vt:lpwstr>
  </property>
</Properties>
</file>