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368" r:id="rId8"/>
    <p:sldId id="440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6224" autoAdjust="0"/>
  </p:normalViewPr>
  <p:slideViewPr>
    <p:cSldViewPr>
      <p:cViewPr varScale="1">
        <p:scale>
          <a:sx n="106" d="100"/>
          <a:sy n="106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6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#98-bis-e	</a:t>
            </a:r>
          </a:p>
          <a:p>
            <a:r>
              <a:rPr lang="en-GB" altLang="zh-CN" sz="2000" dirty="0"/>
              <a:t>Electronic Meeting, 12th – 20th April,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5.3.5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srgbClr val="FF0000"/>
                </a:solidFill>
              </a:rPr>
              <a:t>draft</a:t>
            </a:r>
            <a:r>
              <a:rPr lang="en-US" altLang="zh-CN" sz="2000" dirty="0"/>
              <a:t>R4-2106088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Simulation alignment</a:t>
            </a:r>
          </a:p>
          <a:p>
            <a:pPr lvl="1"/>
            <a:r>
              <a:rPr lang="en-GB" dirty="0"/>
              <a:t>Option 1: Discuss if reported PDCCH results can be agreed to be consistent.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Proposed WF: Come back in next meeting.</a:t>
            </a:r>
          </a:p>
          <a:p>
            <a:pPr lvl="1"/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7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PMI inclusion</a:t>
            </a:r>
          </a:p>
          <a:p>
            <a:pPr lvl="1"/>
            <a:r>
              <a:rPr lang="en-GB" dirty="0"/>
              <a:t>Option 1: Include PMI requirements, and a declaration of PMI support.</a:t>
            </a:r>
          </a:p>
          <a:p>
            <a:pPr lvl="1"/>
            <a:r>
              <a:rPr lang="en-GB" dirty="0"/>
              <a:t>Option 1a: Include PMI requirements, and test them if PMI usage is declared.</a:t>
            </a:r>
          </a:p>
          <a:p>
            <a:pPr lvl="1"/>
            <a:r>
              <a:rPr lang="en-GB" dirty="0"/>
              <a:t>Option 2: Do not introduce PMI requirements.</a:t>
            </a:r>
            <a:endParaRPr lang="en-GB" dirty="0">
              <a:highlight>
                <a:srgbClr val="00FF00"/>
              </a:highlight>
            </a:endParaRPr>
          </a:p>
          <a:p>
            <a:endParaRPr lang="en-GB" dirty="0"/>
          </a:p>
          <a:p>
            <a:r>
              <a:rPr lang="en-GB" dirty="0"/>
              <a:t>PMI CSI-RS Resource type and report config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dirty="0"/>
              <a:t>Option 1: Adopt PMI reporting requirements as they exist in 38.101-4.</a:t>
            </a:r>
          </a:p>
          <a:p>
            <a:pPr lvl="2"/>
            <a:r>
              <a:rPr lang="en-GB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/>
              <a:t>Option 2a: Change report configuration and CSI-RS resource type from aperiodic to periodic</a:t>
            </a:r>
          </a:p>
          <a:p>
            <a:pPr lvl="3"/>
            <a:r>
              <a:rPr lang="en-GB" altLang="zh-CN" dirty="0"/>
              <a:t>Option 2b: Limit requirements to only include periodic NZP CSI-RS and reporting.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3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RI inclusion</a:t>
            </a:r>
          </a:p>
          <a:p>
            <a:pPr lvl="1"/>
            <a:r>
              <a:rPr lang="en-GB" dirty="0"/>
              <a:t>Option 1: Include RI requirements, and a declaration of RI support.</a:t>
            </a:r>
          </a:p>
          <a:p>
            <a:pPr lvl="1"/>
            <a:r>
              <a:rPr lang="en-GB" dirty="0"/>
              <a:t>Option 2: Do not introduce RI requirements.</a:t>
            </a:r>
          </a:p>
          <a:p>
            <a:endParaRPr lang="en-GB" dirty="0"/>
          </a:p>
          <a:p>
            <a:r>
              <a:rPr lang="en-GB" dirty="0"/>
              <a:t>RI CSI-RS Resource type and report </a:t>
            </a:r>
            <a:r>
              <a:rPr lang="en-GB" dirty="0" err="1"/>
              <a:t>config</a:t>
            </a:r>
            <a:endParaRPr lang="en-GB" dirty="0"/>
          </a:p>
          <a:p>
            <a:pPr lvl="1"/>
            <a:r>
              <a:rPr lang="en-GB" altLang="zh-CN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  <a:endParaRPr lang="en-GB" dirty="0"/>
          </a:p>
          <a:p>
            <a:pPr lvl="2"/>
            <a:r>
              <a:rPr lang="en-GB" dirty="0"/>
              <a:t>Option 1: Adopt RI reporting requirements as they exist in 38.101-4.</a:t>
            </a:r>
          </a:p>
          <a:p>
            <a:pPr lvl="2"/>
            <a:r>
              <a:rPr lang="en-GB" altLang="zh-CN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/>
              <a:t>Option 2a: Change report configuration and CSI-RS resource type from aperiodic to periodic</a:t>
            </a:r>
          </a:p>
          <a:p>
            <a:pPr lvl="3"/>
            <a:r>
              <a:rPr lang="en-GB" altLang="zh-CN" dirty="0"/>
              <a:t>Option 2b: Limit requirements to only include periodic NZP CSI-RS and reporting.</a:t>
            </a:r>
          </a:p>
          <a:p>
            <a:endParaRPr lang="en-GB" dirty="0"/>
          </a:p>
          <a:p>
            <a:r>
              <a:rPr lang="en-GB" dirty="0"/>
              <a:t>CSI configurations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Define CSI-RS configurations for IAB-MT CSI reporting tests. Follow configurations from UE testing.</a:t>
            </a:r>
          </a:p>
          <a:p>
            <a:endParaRPr lang="en-GB" dirty="0"/>
          </a:p>
          <a:p>
            <a:r>
              <a:rPr lang="en-GB" dirty="0"/>
              <a:t>PDCCH configuration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 define PDCCH configuration for CSI reporting tests.</a:t>
            </a:r>
          </a:p>
          <a:p>
            <a:endParaRPr lang="en-GB" dirty="0"/>
          </a:p>
          <a:p>
            <a:r>
              <a:rPr lang="en-GB" dirty="0"/>
              <a:t>Reporting channel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define the physical channel for the CSI report and leave it up to the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R4-2106141, Email discussion summary for [98-bis-e][319]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MCS/SCS applicability rule clarification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Clarify PUSCH MCS/SCS applicability rule: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If IAB-DU supports more than 1 SCS then highest modulation order is tested only with lowest supported SCS and other modulation orders only with highest supported SCS. Otherwise all modulation orders are tested on supported SCS.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Multi-slot inclusion</a:t>
            </a:r>
          </a:p>
          <a:p>
            <a:pPr lvl="1"/>
            <a:r>
              <a:rPr lang="en-GB" dirty="0"/>
              <a:t>Option 1: Include multi-slot PUCCH cases and keep existing BS demodulation-based test applicability rule (“multi-slot PUCCH requirement tests shall apply only if the BS supports it”).</a:t>
            </a:r>
          </a:p>
          <a:p>
            <a:pPr lvl="1"/>
            <a:r>
              <a:rPr lang="en-GB" dirty="0"/>
              <a:t>Option 2: Skip cases for multi-slot PUCCH.</a:t>
            </a:r>
          </a:p>
          <a:p>
            <a:endParaRPr lang="en-GB" dirty="0"/>
          </a:p>
          <a:p>
            <a:r>
              <a:rPr lang="en-GB" dirty="0"/>
              <a:t>Applicability rule on number of test cases and formats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For each supported PUCCH format, only choose one SCS to be tested if multiple SCSs supported.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Keep all (Rel-15) PUCCH formats’ requirements in the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PRACH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Formats to be included in IAB-DU specification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Include all PRACH formats.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Copy all requirements for all PRACH formats (excluding high speed configurations</a:t>
            </a:r>
          </a:p>
          <a:p>
            <a:endParaRPr lang="en-GB" dirty="0"/>
          </a:p>
          <a:p>
            <a:r>
              <a:rPr lang="en-GB" dirty="0"/>
              <a:t>Test applicability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All existing requirements and applicability rules for PRACH should be re-used for IAB-DU and corresponding declaration on supporting of this feature should be defined. The following new one applicability rule should be added: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“For IAB-DU declares to support more than one PRACH formats, limit the number of tests to any two cases chosen by the manufacturer. If IAB-DU declares to support more than one PRACH formats where formats for both long and short PRACH sequences are presented, require choosing formats with different sequences.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Note: This approach only applicable for IAB-DU PRACH test cases introduced in Rel-16, and this approach should not be considered as a generic approach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Reference signals in test parameters and reference channels</a:t>
            </a:r>
          </a:p>
          <a:p>
            <a:pPr lvl="1"/>
            <a:r>
              <a:rPr lang="en-GB" dirty="0"/>
              <a:t>Option 7 (</a:t>
            </a:r>
            <a:r>
              <a:rPr lang="en-GB" dirty="0" err="1"/>
              <a:t>GtW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X:SSB, TRS and/or CSI-RS and other unspecified  test parameters in TS 38.101-4 are left to  test implementation if [transmitted/needed].</a:t>
            </a:r>
          </a:p>
          <a:p>
            <a:pPr lvl="1"/>
            <a:r>
              <a:rPr lang="en-GB" dirty="0"/>
              <a:t>Option 8 (Moderator): 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 SSB, TRS, CSI-RS, and/or other unspecified test parameters with respect to TS 38.101-4, are left up to test implementation, if they are transmitted.</a:t>
            </a:r>
          </a:p>
          <a:p>
            <a:pPr lvl="1"/>
            <a: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  <a:t>Tentative agreement</a:t>
            </a:r>
            <a:b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Baseline: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Add the following notes to the FRCs: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1: PDSCH/PDCCH is transmitted only in D slots that do not contain CSI-RS, SSB and TRS.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X: SSB, TRS, CSI-RS, and/or other unspecified test parameters in TS 38.101-4 are left up to test implementation, if transmitted or </a:t>
            </a:r>
            <a:r>
              <a:rPr lang="en-GB" altLang="zh-CN" dirty="0">
                <a:highlight>
                  <a:srgbClr val="FFFF00"/>
                </a:highlight>
              </a:rPr>
              <a:t>needed</a:t>
            </a:r>
            <a:r>
              <a:rPr lang="en-GB" dirty="0">
                <a:highlight>
                  <a:srgbClr val="FFFF00"/>
                </a:highlight>
              </a:rPr>
              <a:t>. </a:t>
            </a:r>
            <a:endParaRPr lang="en-GB" sz="2700" dirty="0">
              <a:highlight>
                <a:srgbClr val="FFFF00"/>
              </a:highlight>
            </a:endParaRPr>
          </a:p>
          <a:p>
            <a:pPr lvl="3" hangingPunc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6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Down scoping and changing of propagation conditions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Replace propagation conditions (FR1: TDLC300-100 -&gt; TDLA30-10; FR2: TDLA30-300 -&gt; TDLA30-75) and provide simulation results for alignment.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If less than 3 companies provide results within a span of 2.5 dB the results are considered to be misaligned.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/>
              <a:t>FFS: Consequences of misalignment are: </a:t>
            </a:r>
          </a:p>
          <a:p>
            <a:pPr lvl="3"/>
            <a:r>
              <a:rPr lang="en-GB" dirty="0"/>
              <a:t>Option 6a): Requirements remain in square brackets.</a:t>
            </a:r>
          </a:p>
          <a:p>
            <a:pPr lvl="3"/>
            <a:r>
              <a:rPr lang="en-GB" dirty="0"/>
              <a:t>Option 6b): Add extra margin.</a:t>
            </a:r>
          </a:p>
          <a:p>
            <a:pPr lvl="3"/>
            <a:r>
              <a:rPr lang="en-GB" dirty="0"/>
              <a:t>Option 6c): Copy-paste requirements from UE specification </a:t>
            </a:r>
            <a:r>
              <a:rPr lang="en-GB" dirty="0">
                <a:highlight>
                  <a:srgbClr val="FFFF00"/>
                </a:highlight>
              </a:rPr>
              <a:t>(including the channel model of the UE specification).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0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OCNS model for unused REs </a:t>
            </a:r>
          </a:p>
          <a:p>
            <a:pPr lvl="1"/>
            <a:r>
              <a:rPr lang="en-GB" dirty="0"/>
              <a:t>FRC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single slot PDSCH FRC so that symbols containing PDSCH contain only PDSCH and DM-RS and with all REs allocated.</a:t>
            </a:r>
          </a:p>
          <a:p>
            <a:pPr lvl="1"/>
            <a:r>
              <a:rPr lang="en-GB" dirty="0"/>
              <a:t>PDSCH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No need for OCNS for PDSCH.</a:t>
            </a:r>
          </a:p>
          <a:p>
            <a:pPr lvl="1"/>
            <a:r>
              <a:rPr lang="en-GB" dirty="0"/>
              <a:t>PDCCH</a:t>
            </a:r>
          </a:p>
          <a:p>
            <a:pPr lvl="2"/>
            <a:r>
              <a:rPr lang="en-GB" dirty="0"/>
              <a:t>Option 1: Include OCNS/OCNG for PDCCH.</a:t>
            </a:r>
          </a:p>
          <a:p>
            <a:pPr lvl="2"/>
            <a:r>
              <a:rPr lang="en-GB" dirty="0"/>
              <a:t>Option 2: Do not include OCNS/OCNG for PDCCH.</a:t>
            </a:r>
          </a:p>
          <a:p>
            <a:pPr lvl="2"/>
            <a:r>
              <a:rPr lang="en-GB" dirty="0"/>
              <a:t>Option 3: Do not specify OCNS/OCNG for PDCCH.</a:t>
            </a:r>
          </a:p>
          <a:p>
            <a:pPr lvl="2"/>
            <a:endParaRPr lang="en-GB" dirty="0"/>
          </a:p>
          <a:p>
            <a:pPr lvl="2"/>
            <a:r>
              <a:rPr lang="en-GB" dirty="0">
                <a:highlight>
                  <a:srgbClr val="FFFF00"/>
                </a:highlight>
              </a:rPr>
              <a:t>Tentative agreement: Option 3.</a:t>
            </a:r>
          </a:p>
          <a:p>
            <a:endParaRPr lang="en-GB" dirty="0"/>
          </a:p>
          <a:p>
            <a:r>
              <a:rPr lang="en-GB" dirty="0"/>
              <a:t>Test tolerances</a:t>
            </a:r>
          </a:p>
          <a:p>
            <a:pPr lvl="1"/>
            <a:r>
              <a:rPr lang="en-GB" dirty="0"/>
              <a:t>Option 1: TT=0.3dB for static channel, TT=0.6dB for fading channel for both conducted and radiated testing.</a:t>
            </a:r>
          </a:p>
          <a:p>
            <a:pPr lvl="1"/>
            <a:r>
              <a:rPr lang="en-GB" dirty="0"/>
              <a:t>Option 2: Reuse UE TT values from TS 38.521-4.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PRB bundling size</a:t>
            </a:r>
          </a:p>
          <a:p>
            <a:pPr lvl="1"/>
            <a:r>
              <a:rPr lang="en-GB" dirty="0"/>
              <a:t>Option 1: Keep prior agreements that only keep requirements with PRB bundling size 2. Do not re-simulate the rank 3 case.</a:t>
            </a:r>
          </a:p>
          <a:p>
            <a:pPr lvl="1"/>
            <a:r>
              <a:rPr lang="en-GB" dirty="0"/>
              <a:t>Option 2: Keep prior agreements that only keep requirements with PRB bundling size 2. For rank 3 case, change PRB bundling size from wideband to 2 and re-simulate that case.</a:t>
            </a:r>
          </a:p>
          <a:p>
            <a:pPr lvl="1"/>
            <a:r>
              <a:rPr lang="en-GB" dirty="0"/>
              <a:t>Option 3: Change prior agreement and re-use FR1 Rank 3 4Rx UE requirement (16QAM, TDLA30-10) for IAB-MT with wideband PRB bundling.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agreement: Option 2.</a:t>
            </a:r>
            <a:endParaRPr lang="en-GB" dirty="0"/>
          </a:p>
          <a:p>
            <a:endParaRPr lang="en-GB" dirty="0"/>
          </a:p>
          <a:p>
            <a:r>
              <a:rPr lang="en-GB" dirty="0"/>
              <a:t>PDCCH resources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to define PDCCH configuration in PDSCH test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3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1c5aaf6-e6ce-465b-b873-5148d2a4c105"/>
    <ds:schemaRef ds:uri="http://purl.org/dc/dcmitype/"/>
    <ds:schemaRef ds:uri="000459d3-9bdf-4161-9c93-492473c3995e"/>
    <ds:schemaRef ds:uri="http://schemas.microsoft.com/office/2006/documentManagement/types"/>
    <ds:schemaRef ds:uri="http://schemas.openxmlformats.org/package/2006/metadata/core-properties"/>
    <ds:schemaRef ds:uri="5d90a6a8-9e9e-4ef5-9829-7373fb615be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7386</TotalTime>
  <Words>1453</Words>
  <Application>Microsoft Office PowerPoint</Application>
  <PresentationFormat>On-screen Show (4:3)</PresentationFormat>
  <Paragraphs>140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主题</vt:lpstr>
      <vt:lpstr>WF on Rel-16 NR IAB demodulation requirements</vt:lpstr>
      <vt:lpstr>Background</vt:lpstr>
      <vt:lpstr>IAB-DU - PUSCH</vt:lpstr>
      <vt:lpstr>IAB-DU - PUCCH</vt:lpstr>
      <vt:lpstr>IAB-DU - PRACH</vt:lpstr>
      <vt:lpstr>IAB-MT - General</vt:lpstr>
      <vt:lpstr>IAB-MT - General</vt:lpstr>
      <vt:lpstr>IAB-MT - General</vt:lpstr>
      <vt:lpstr>IAB-MT - PDSCH</vt:lpstr>
      <vt:lpstr>IAB-MT - PDCCH</vt:lpstr>
      <vt:lpstr>IAB-MT - CSI reporting</vt:lpstr>
      <vt:lpstr>IAB-MT - CSI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Thomas Chapman</cp:lastModifiedBy>
  <cp:revision>468</cp:revision>
  <dcterms:created xsi:type="dcterms:W3CDTF">2019-09-05T02:26:38Z</dcterms:created>
  <dcterms:modified xsi:type="dcterms:W3CDTF">2021-04-19T17:37:47Z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