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48" r:id="rId1"/>
  </p:sldMasterIdLst>
  <p:sldIdLst>
    <p:sldId id="256" r:id="rId2"/>
    <p:sldId id="257" r:id="rId3"/>
    <p:sldId id="274" r:id="rId4"/>
    <p:sldId id="275" r:id="rId5"/>
    <p:sldId id="258" r:id="rId6"/>
    <p:sldId id="276" r:id="rId7"/>
    <p:sldId id="259" r:id="rId8"/>
    <p:sldId id="260" r:id="rId9"/>
    <p:sldId id="271" r:id="rId10"/>
    <p:sldId id="277" r:id="rId11"/>
    <p:sldId id="261" r:id="rId12"/>
    <p:sldId id="265" r:id="rId13"/>
    <p:sldId id="262" r:id="rId14"/>
    <p:sldId id="263" r:id="rId15"/>
    <p:sldId id="264" r:id="rId16"/>
    <p:sldId id="266" r:id="rId17"/>
    <p:sldId id="267" r:id="rId18"/>
    <p:sldId id="268" r:id="rId19"/>
    <p:sldId id="269" r:id="rId20"/>
    <p:sldId id="270" r:id="rId21"/>
    <p:sldId id="272" r:id="rId22"/>
    <p:sldId id="278" r:id="rId2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Thomas Chapman" initials="TC" lastIdx="1" clrIdx="1">
    <p:extLst>
      <p:ext uri="{19B8F6BF-5375-455C-9EA6-DF929625EA0E}">
        <p15:presenceInfo xmlns:p15="http://schemas.microsoft.com/office/powerpoint/2012/main" userId="S::thomas.chapman@ericsson.com::62f56abd-8013-406a-a5cf-528bee683f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FD3EBF-AC07-4D1A-B7B3-91F7F6B0D78E}" v="10" dt="2021-04-19T13:02:33.878"/>
    <p1510:client id="{951E97E5-CDD3-4F0D-A05A-AE10E9B134B0}" v="2" dt="2021-04-19T09:37:04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9" autoAdjust="0"/>
    <p:restoredTop sz="94529" autoAdjust="0"/>
  </p:normalViewPr>
  <p:slideViewPr>
    <p:cSldViewPr snapToGrid="0">
      <p:cViewPr varScale="1">
        <p:scale>
          <a:sx n="89" d="100"/>
          <a:sy n="89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0E86-C8E9-4EF2-B98C-7DD836B5E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EC246-B86E-408F-A143-044FF9B73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F7495-3FF0-4355-B8EB-0789A6CC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36AD5-A579-4549-9F34-247BBA80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42AFF-869A-403F-AD87-4DBB6289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00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67714-1E20-4852-A63C-A7E2CCFC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0204A-F12E-48C9-ABFA-D649B5CC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35FD7-03C5-4ED2-80DD-4D537428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1433A-E8CB-4389-84AF-0C43E032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D4E1A-AC4E-4D79-AB66-2E717278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5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1FBC2-10E2-47DD-A301-1EE1F880B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F140D-760D-4A9D-B6BB-46BD407B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A6AC6-B809-46F6-9EDF-3A680CAF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2023-23BE-4472-996E-1C24625E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F092C-9F04-4B6A-BFF4-43C7C2AF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0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6A8D7-2906-4F35-88AD-BC7DA053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4B60-8F98-49ED-8E3E-362072D5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25591-8FC3-4149-A77C-BAB6B2C3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52DA6-2BA9-4E79-8FBD-8ADEB9AB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342B-CD62-4A7B-9486-B212C34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8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EEF1-EA2D-4E6C-B3DD-B52D27B7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1392C-5EB8-46EE-950F-003B55502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BCFEF-4D02-4A3B-8814-84F988E9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16F36-431B-4D07-A78D-6DB9AC7F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3FBC3-1F79-46D7-9D95-99E6174D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ADB2-EA4D-426F-BFE9-2C04925E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524E-9FD5-47D4-9706-56DCD59B2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308B0-0CBB-4509-BB6D-FAB8AC041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8A7D6-3E27-4AA0-BF60-A5566A17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53D40-589D-440D-85E6-03230C01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D88C0-B5C8-4A01-8914-92CD28DF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39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23CA-74FE-49A0-BA9B-93AE1A64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EB644-5691-432B-AE4C-2DCC589D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7A584-A5AF-4727-8248-16E1E661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7B923-9CC3-406E-A464-D7679E6D4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53D5C-64FE-4B2A-8D7A-A3E6533D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6DAB6-C1AD-4CC9-8135-B461B1CC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CF059A-1106-448C-A06C-BF4CBFC7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FEE33-ED06-4189-9AAE-FE76B615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97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9C10-58D2-4D1E-BA54-1689B615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786B5-E998-443B-9430-19F293C8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A06E0-3741-474B-98AA-7DC6AC63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26B70-80D8-4799-9137-9310ECC3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2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57785-6220-4259-BB21-1FDBF378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2FC48-7F17-4710-B308-4CF935E0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15010-47E7-487E-AED6-920F8B3C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1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A9EA-4BB8-49AF-BBAC-85B9C333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2490-95C6-47BE-871C-DF72992A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AD89D-05AD-4D5E-8D25-05519AE1A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41E54-202A-4EFB-9D40-1A4C25B7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D2087-48DB-49CC-A102-B348BA48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BB669-B622-4386-A80D-12D94EAB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CD87-4C83-4B43-8D4B-F9D907CC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17FA0-CD9C-44F1-992E-33B04160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62B3A-D111-4FA4-85D1-9D5871F02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1272A-7818-4834-AD57-EF999420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E46D2-0D59-4F92-8A2B-5403157E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E65F7-F62D-4FD0-9E22-33619C37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2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2E4F7-0014-42BD-BED6-50E14174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E0A8E-A106-4353-BB51-8B2242B9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FAF83-EB7B-4DAE-9AE2-8EBA95878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CD07-0ABB-4FAF-AE67-99361F2A5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FCBE-11BD-4BB7-84E4-C374C9919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9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3F70-E7C8-4042-B95D-77F8D4EDD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WF on IAB demod editorial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37A7E-A18B-43C3-A417-130D7DF6D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814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000" dirty="0"/>
              <a:t>Note: Different IAB type or physical channel is divided by different sub-clause to make it more clear and more scalable for further release enhancement.</a:t>
            </a:r>
          </a:p>
          <a:p>
            <a:r>
              <a:rPr lang="en-US" altLang="zh-CN" sz="2000" dirty="0"/>
              <a:t>Note: FRC naming example: D-FR1-</a:t>
            </a:r>
            <a:r>
              <a:rPr lang="en-US" altLang="zh-CN" sz="2000" dirty="0">
                <a:solidFill>
                  <a:srgbClr val="FF0000"/>
                </a:solidFill>
              </a:rPr>
              <a:t>A.2.1</a:t>
            </a:r>
            <a:r>
              <a:rPr lang="en-US" altLang="zh-CN" sz="2000" dirty="0"/>
              <a:t>-2</a:t>
            </a:r>
          </a:p>
          <a:p>
            <a:r>
              <a:rPr lang="en-US" altLang="zh-CN" sz="2000" dirty="0"/>
              <a:t>A.2	IAB-DU Fixed Reference Channels </a:t>
            </a:r>
          </a:p>
          <a:p>
            <a:pPr lvl="1"/>
            <a:r>
              <a:rPr lang="en-US" altLang="zh-CN" sz="1800" dirty="0"/>
              <a:t>A.2.1 Fixed Reference Channels for PUSCH performance requirements (QPSK, R=193/1024)</a:t>
            </a:r>
          </a:p>
          <a:p>
            <a:pPr lvl="1"/>
            <a:r>
              <a:rPr lang="en-US" altLang="zh-CN" sz="1800" dirty="0"/>
              <a:t>A.2.2 Fixed Reference Channels for PUSCH performance requirements (16QAM, R=434/1024) </a:t>
            </a:r>
          </a:p>
          <a:p>
            <a:pPr lvl="1"/>
            <a:r>
              <a:rPr lang="en-US" altLang="zh-CN" sz="1800" dirty="0"/>
              <a:t>A.2.3 Fixed Reference Channels for PUSCH performance requirements (16QAM, R=658/1024)</a:t>
            </a:r>
          </a:p>
          <a:p>
            <a:pPr lvl="1"/>
            <a:r>
              <a:rPr lang="en-US" altLang="zh-CN" sz="1800" dirty="0"/>
              <a:t>A.2.4 Fixed Reference Channels for PUSCH performance requirements (64QAM, R=567/1024)</a:t>
            </a:r>
          </a:p>
          <a:p>
            <a:pPr lvl="1"/>
            <a:r>
              <a:rPr lang="en-US" altLang="zh-CN" sz="1800" dirty="0"/>
              <a:t>A.2.5 IAB-DU PRACH Test preambles</a:t>
            </a:r>
          </a:p>
          <a:p>
            <a:r>
              <a:rPr lang="en-US" altLang="zh-CN" sz="2000" dirty="0"/>
              <a:t>A.3	 IAB-MT Fixed Reference Channels</a:t>
            </a:r>
          </a:p>
          <a:p>
            <a:pPr lvl="1"/>
            <a:r>
              <a:rPr lang="en-GB" altLang="zh-CN" sz="1800" dirty="0"/>
              <a:t>A.3.1 Fixed Reference Channels for PDSCH performance requirements (16QAM)</a:t>
            </a:r>
          </a:p>
          <a:p>
            <a:pPr lvl="1"/>
            <a:r>
              <a:rPr lang="en-GB" altLang="zh-CN" sz="1800" dirty="0"/>
              <a:t>A.3.2 Fixed Reference Channels for PDSCH performance requirements (64QAM)</a:t>
            </a:r>
            <a:endParaRPr lang="en-US" altLang="zh-CN" sz="1800" dirty="0"/>
          </a:p>
          <a:p>
            <a:pPr lvl="1"/>
            <a:r>
              <a:rPr lang="en-GB" altLang="zh-CN" sz="1800" dirty="0"/>
              <a:t>A.3.3 Fixed Reference Channels for PDSCH performance requirements (256QAM)</a:t>
            </a:r>
          </a:p>
          <a:p>
            <a:pPr lvl="1"/>
            <a:r>
              <a:rPr lang="en-GB" altLang="zh-CN" sz="1800" dirty="0"/>
              <a:t>A.3.4 Fixed Reference Channels for PDCCH performance requirements</a:t>
            </a:r>
          </a:p>
          <a:p>
            <a:pPr lvl="1"/>
            <a:r>
              <a:rPr lang="en-GB" altLang="zh-CN" sz="1800" dirty="0"/>
              <a:t>A.3.5 Fixed Reference Channels for CSI reporting</a:t>
            </a:r>
            <a:endParaRPr lang="en-US" altLang="zh-CN" sz="1800" dirty="0"/>
          </a:p>
          <a:p>
            <a:pPr lvl="2"/>
            <a:endParaRPr lang="en-US" altLang="zh-CN" sz="14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sv-SE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15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1D94-50C9-4319-83CD-262F3D0B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4F1A7-3E5E-4D1A-90A0-E1694D12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A.2.1	Fixed Reference Channels for IAB-DU performance requirements (QPSK, R=193/1024)</a:t>
            </a:r>
          </a:p>
          <a:p>
            <a:pPr lvl="1"/>
            <a:r>
              <a:rPr lang="en-US" dirty="0"/>
              <a:t>The parameters for the reference measurement channels are specified in table A.2-1 and table A.3-2 for FR1 PUSCH performance requirements:</a:t>
            </a:r>
          </a:p>
          <a:p>
            <a:pPr lvl="1"/>
            <a:r>
              <a:rPr lang="en-US" dirty="0"/>
              <a:t>-	FRC parameters are specified in table A.2.1-1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- 	FRC parameters are specified in table A.2.1-2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-	FRC parameters are specified in table A.2.1-3 for FR1 PUSCH with transform precoding enabled, Additional DM-RS position = pos1 and 1 transmission layer. </a:t>
            </a:r>
          </a:p>
          <a:p>
            <a:pPr lvl="1"/>
            <a:r>
              <a:rPr lang="en-US" dirty="0"/>
              <a:t>The parameters for the reference measurement channels are specified in table A.3-5 to table A.3-10 for FR2 PUSCH performance requirements:</a:t>
            </a:r>
          </a:p>
          <a:p>
            <a:pPr lvl="1"/>
            <a:r>
              <a:rPr lang="en-US" dirty="0"/>
              <a:t>-	FRC parameters are specified in table A.2.1-4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A.2.1-5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A.2.1-6 for FR2 PUSCH with transform precoding enabled,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A.2.1-7 for FR2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A.2.1-8 for FR2 PUSCH with transform precoding disabled, Additional DM-RS position = pos1 and 2 transmission layers. </a:t>
            </a:r>
          </a:p>
          <a:p>
            <a:pPr lvl="1"/>
            <a:r>
              <a:rPr lang="en-US" dirty="0"/>
              <a:t>-	FRC parameters are specified in table A.2.1-9 for FR2 PUSCH with transform precoding enabled, Additional DM-RS position = pos1 and 1 transmission layer.</a:t>
            </a:r>
          </a:p>
          <a:p>
            <a:pPr lvl="1"/>
            <a:r>
              <a:rPr lang="en-US" dirty="0"/>
              <a:t>-	FRC parameters are specified in table A.2.1-10 for FR2 PUSCH with transform precoding disabled, Additional DM-RS position = pos1 and 1 transmission layer.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45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A.2.2</a:t>
            </a:r>
            <a:r>
              <a:rPr lang="en-US" dirty="0"/>
              <a:t>	Fixed Reference Channels for IAB-DU performance requirements (16QAM, R=434/1024) </a:t>
            </a:r>
          </a:p>
          <a:p>
            <a:pPr lvl="1"/>
            <a:r>
              <a:rPr lang="en-US" dirty="0"/>
              <a:t>The parameters for the reference measurement channels are specified in table A.2.2-1 for FR2 PUSCH performance requirements with transform precoding disabled, additional DM-RS position = pos0 and 2 transmission layers.</a:t>
            </a:r>
          </a:p>
          <a:p>
            <a:pPr lvl="1"/>
            <a:r>
              <a:rPr lang="en-US" dirty="0"/>
              <a:t>The parameters for the reference measurement channels are specified in table A.2.2-2 for FR2 PUSCH performance requirements with transform precoding disabled, additional DM-RS position = pos1 and 2 transmission layers.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704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A.2.3	Fixed Reference Channels for IAB-DU performance requirements (16QAM, R=658/1024)</a:t>
            </a:r>
          </a:p>
          <a:p>
            <a:pPr lvl="1"/>
            <a:r>
              <a:rPr lang="en-US" dirty="0"/>
              <a:t>The parameters for the reference measurement channels are specified in table A.2.3-1 and table A.2.3-2 for FR1 PUSCH performance requirements:</a:t>
            </a:r>
          </a:p>
          <a:p>
            <a:pPr lvl="1"/>
            <a:r>
              <a:rPr lang="en-US" dirty="0"/>
              <a:t>-	FRC parameters are specified in table A.2.3-1 for FR1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A.2.3-2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The parameters for the reference measurement channels are specified in table A.2.3-3 to table A.2.3-6 for FR2 PUSCH performance requirements:</a:t>
            </a:r>
          </a:p>
          <a:p>
            <a:pPr lvl="1"/>
            <a:r>
              <a:rPr lang="en-US" dirty="0"/>
              <a:t>-	FRC parameters are specified in table A.2.3-3 for FR2 PUSCH with transform precoding disabled, Additional DM-RS position = pos0 and 1 transmission layer.</a:t>
            </a:r>
          </a:p>
          <a:p>
            <a:pPr lvl="1"/>
            <a:r>
              <a:rPr lang="en-US" dirty="0"/>
              <a:t>-	FRC parameters are specified in table A.2.3-4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A.2.3-5 for FR2 PUSCH with transform precoding disabled, Additional DM-RS position = pos1 and 1 transmission layer.</a:t>
            </a:r>
          </a:p>
          <a:p>
            <a:pPr lvl="1"/>
            <a:r>
              <a:rPr lang="en-US" dirty="0"/>
              <a:t>-	FRC parameters are specified in table A.2.3-6 for FR2 PUSCH with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029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/>
              <a:t>A.2.4</a:t>
            </a:r>
            <a:r>
              <a:rPr lang="en-US" dirty="0"/>
              <a:t>	Fixed Reference Channels for IAB-DU performance requirements (64QAM, R=567/1024)</a:t>
            </a:r>
          </a:p>
          <a:p>
            <a:pPr lvl="1"/>
            <a:r>
              <a:rPr lang="en-US" dirty="0"/>
              <a:t>The parameters for the reference measurement channels are specified in table A.4-1 for FR1 PUSCH performance requirements:</a:t>
            </a:r>
          </a:p>
          <a:p>
            <a:pPr lvl="1"/>
            <a:r>
              <a:rPr lang="en-US" dirty="0"/>
              <a:t>-	FRC parameters are specified in table A.2.4-1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The parameters for the reference measurement channels are specified in table A.4-2 to table A.4-3 for FR2 PUSCH performance requirements:</a:t>
            </a:r>
          </a:p>
          <a:p>
            <a:pPr lvl="1"/>
            <a:r>
              <a:rPr lang="en-US" dirty="0"/>
              <a:t>-	FRC parameters are specified in table A.2.4-2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A.2.4-3 for FR2 PUSCH with transform precoding disabled, Additional DM-RS position = pos1 and 1 transmission layer.</a:t>
            </a:r>
          </a:p>
        </p:txBody>
      </p:sp>
    </p:spTree>
    <p:extLst>
      <p:ext uri="{BB962C8B-B14F-4D97-AF65-F5344CB8AC3E}">
        <p14:creationId xmlns:p14="http://schemas.microsoft.com/office/powerpoint/2010/main" val="1663953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A.2.5</a:t>
            </a:r>
            <a:r>
              <a:rPr lang="en-US" dirty="0"/>
              <a:t>	IAB-DU PRACH Test preambles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5562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A.3.1</a:t>
            </a:r>
            <a:r>
              <a:rPr lang="en-US" dirty="0"/>
              <a:t>	Fixed Reference Channels for IAB-MT PDSCH performance requirements (16QAM)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A.3.1-1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A.3.1-2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893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A.3.2</a:t>
            </a:r>
            <a:r>
              <a:rPr lang="en-US" dirty="0"/>
              <a:t>	Fixed Reference Channels for IAB-MT PDSCH performance requirements (64QAM)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A.3.2-1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A.3.2-2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7358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A.3.3</a:t>
            </a:r>
            <a:r>
              <a:rPr lang="en-US" dirty="0"/>
              <a:t>	Fixed Reference Channels for IAB-MT PDSCH performance requirements (256QAM)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A.3.3-1 for FR1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551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A.3.4</a:t>
            </a:r>
            <a:r>
              <a:rPr lang="en-US" sz="2400" strike="sngStrike" dirty="0"/>
              <a:t>	</a:t>
            </a:r>
            <a:r>
              <a:rPr lang="en-US" dirty="0"/>
              <a:t>Fixed Reference Channels for IAB-MT PDCCH performance requirements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A.3.4-1 for FR1 PDCCH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A.3.4-2 for FR2 PDCCH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540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(Conducted)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8.1 IAB DU requirements</a:t>
            </a:r>
          </a:p>
          <a:p>
            <a:pPr lvl="1"/>
            <a:r>
              <a:rPr lang="sv-SE" dirty="0"/>
              <a:t>8.1.1 General</a:t>
            </a:r>
          </a:p>
          <a:p>
            <a:pPr lvl="1"/>
            <a:r>
              <a:rPr lang="sv-SE" dirty="0"/>
              <a:t>8.1.2 Performance requirements for PUSCH</a:t>
            </a:r>
          </a:p>
          <a:p>
            <a:pPr lvl="2"/>
            <a:r>
              <a:rPr lang="sv-SE" dirty="0"/>
              <a:t>8.1.2.1 Performance requirmements for PUSCH with transform precoding disabled</a:t>
            </a:r>
          </a:p>
          <a:p>
            <a:pPr lvl="2"/>
            <a:r>
              <a:rPr lang="sv-SE" dirty="0"/>
              <a:t>8.1.2.2 Performance requirmements for PUSCH with transform precoding enabled</a:t>
            </a:r>
          </a:p>
          <a:p>
            <a:pPr lvl="2"/>
            <a:r>
              <a:rPr lang="sv-SE" dirty="0"/>
              <a:t>8.1.2.3 Performance requirements for UCI multiplexing on PUSCH</a:t>
            </a:r>
          </a:p>
          <a:p>
            <a:pPr lvl="1"/>
            <a:r>
              <a:rPr lang="sv-SE" dirty="0"/>
              <a:t>8.1.3 Performance requirements for PUCCH</a:t>
            </a:r>
          </a:p>
          <a:p>
            <a:pPr lvl="2"/>
            <a:r>
              <a:rPr lang="sv-SE" dirty="0"/>
              <a:t>8.1.3.1 DTX to ACK probability</a:t>
            </a:r>
          </a:p>
          <a:p>
            <a:pPr lvl="2"/>
            <a:r>
              <a:rPr lang="sv-SE" dirty="0"/>
              <a:t>8.1.3.2 Performance requirements for PUCCH format 0</a:t>
            </a:r>
          </a:p>
          <a:p>
            <a:pPr lvl="2"/>
            <a:r>
              <a:rPr lang="sv-SE" dirty="0"/>
              <a:t>8.1.3.3 Performance requirements for PUCCH format 1</a:t>
            </a:r>
          </a:p>
          <a:p>
            <a:pPr lvl="2"/>
            <a:r>
              <a:rPr lang="sv-SE" dirty="0"/>
              <a:t>8.1.3.4 Performance requirements for PUCCH format 2</a:t>
            </a:r>
          </a:p>
          <a:p>
            <a:pPr lvl="2"/>
            <a:r>
              <a:rPr lang="sv-SE" dirty="0"/>
              <a:t>8.1.3.5 Performance requirements for PUCCH format 3</a:t>
            </a:r>
          </a:p>
          <a:p>
            <a:pPr lvl="2"/>
            <a:r>
              <a:rPr lang="sv-SE" dirty="0"/>
              <a:t>8.1.3.6 Performance requirements for PUCCH format 4</a:t>
            </a:r>
          </a:p>
          <a:p>
            <a:pPr lvl="2"/>
            <a:r>
              <a:rPr lang="sv-SE" dirty="0"/>
              <a:t>8.1.3.7 Performance requirements for multi-slot PUCCH</a:t>
            </a:r>
          </a:p>
          <a:p>
            <a:pPr lvl="1"/>
            <a:r>
              <a:rPr lang="sv-SE" dirty="0"/>
              <a:t>8.1.4 Performance requirements for PRACH</a:t>
            </a:r>
          </a:p>
          <a:p>
            <a:pPr lvl="2"/>
            <a:r>
              <a:rPr lang="sv-SE" dirty="0"/>
              <a:t>8.1.4.1 PRACH false alarm probability</a:t>
            </a:r>
          </a:p>
          <a:p>
            <a:pPr lvl="2"/>
            <a:r>
              <a:rPr lang="sv-SE" dirty="0"/>
              <a:t>8.1.4.2 PRACH missed detection requirements</a:t>
            </a:r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5401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A.3.5</a:t>
            </a:r>
            <a:r>
              <a:rPr lang="en-US" dirty="0"/>
              <a:t>	Fixed Reference Channels for IAB-MT CSI requirements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278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Other editorial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Remove all references to FDD</a:t>
            </a:r>
          </a:p>
          <a:p>
            <a:r>
              <a:rPr lang="sv-SE" dirty="0"/>
              <a:t>Do not create sub-headings for duplex mode (only TDD is used)</a:t>
            </a:r>
          </a:p>
          <a:p>
            <a:r>
              <a:rPr lang="sv-SE" dirty="0"/>
              <a:t>Do not create sub-headings for number of RX antennas; just capture using separate tables in the same sub-section.</a:t>
            </a:r>
          </a:p>
          <a:p>
            <a:r>
              <a:rPr lang="sv-SE" sz="2400" dirty="0"/>
              <a:t>Do not introduce void clauses, figures, tables, etc.</a:t>
            </a:r>
          </a:p>
          <a:p>
            <a:r>
              <a:rPr lang="en-US" sz="2400" dirty="0"/>
              <a:t>IAB-types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Option 1: Use types following the form “</a:t>
            </a:r>
            <a:r>
              <a:rPr lang="pt-BR" dirty="0"/>
              <a:t>IAB type 1-H/1-O/2-O</a:t>
            </a:r>
            <a:r>
              <a:rPr lang="en-US" dirty="0"/>
              <a:t>” exclusively.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Option 2: Use types following both the forms “</a:t>
            </a:r>
            <a:r>
              <a:rPr lang="pt-BR" dirty="0"/>
              <a:t>IAB type 1-H/1-O/2-O</a:t>
            </a:r>
            <a:r>
              <a:rPr lang="en-US" dirty="0"/>
              <a:t>” and “IAB-DU/MT type </a:t>
            </a:r>
            <a:r>
              <a:rPr lang="pt-BR" dirty="0"/>
              <a:t>1-H/1-O/2-O</a:t>
            </a:r>
            <a:r>
              <a:rPr lang="en-US" dirty="0"/>
              <a:t>”, where appropriate.</a:t>
            </a:r>
          </a:p>
        </p:txBody>
      </p:sp>
    </p:spTree>
    <p:extLst>
      <p:ext uri="{BB962C8B-B14F-4D97-AF65-F5344CB8AC3E}">
        <p14:creationId xmlns:p14="http://schemas.microsoft.com/office/powerpoint/2010/main" val="668225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Tables for PUSCH/PDSCH minimum requirements (38.174) and test requirements  (38.176-1/2)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Table's structure:</a:t>
            </a:r>
          </a:p>
          <a:p>
            <a:pPr lvl="1"/>
            <a:r>
              <a:rPr lang="sv-SE" dirty="0"/>
              <a:t>Baseline newly defined structure based on mix of BS/UE specifications:</a:t>
            </a:r>
          </a:p>
          <a:p>
            <a:pPr lvl="3"/>
            <a:r>
              <a:rPr lang="sv-SE" dirty="0"/>
              <a:t>Number of Tx antennas, Number of Rx antennas, </a:t>
            </a:r>
            <a:r>
              <a:rPr lang="en-US" dirty="0"/>
              <a:t>Modulation format and code rate, Propagation conditions and correlation matrix, FRC, additional DM-RS position, SNR</a:t>
            </a:r>
          </a:p>
          <a:p>
            <a:pPr lvl="3"/>
            <a:r>
              <a:rPr lang="en-US" dirty="0"/>
              <a:t>Modulation format and code rate column may later be removed if needed for space</a:t>
            </a: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267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(Radiated)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dirty="0"/>
              <a:t>11.1 IAB DU requirements</a:t>
            </a:r>
          </a:p>
          <a:p>
            <a:pPr lvl="1"/>
            <a:r>
              <a:rPr lang="sv-SE" dirty="0"/>
              <a:t>11.1.1 General</a:t>
            </a:r>
          </a:p>
          <a:p>
            <a:pPr lvl="1"/>
            <a:r>
              <a:rPr lang="sv-SE" dirty="0"/>
              <a:t>11.1.2 Performance requirements for PUSCH</a:t>
            </a:r>
          </a:p>
          <a:p>
            <a:pPr lvl="2"/>
            <a:r>
              <a:rPr lang="sv-SE" dirty="0"/>
              <a:t>11.1.2.1 Requirements for IAB type 1-O</a:t>
            </a:r>
          </a:p>
          <a:p>
            <a:pPr lvl="3"/>
            <a:r>
              <a:rPr lang="sv-SE" dirty="0"/>
              <a:t>11.1.2.1.1 Performance requirmements for PUSCH with transform precoding disabled</a:t>
            </a:r>
          </a:p>
          <a:p>
            <a:pPr lvl="3"/>
            <a:r>
              <a:rPr lang="sv-SE" dirty="0"/>
              <a:t>11.1.2.1.2 Performance requirmements for PUSCH with transform precoding enabled</a:t>
            </a:r>
          </a:p>
          <a:p>
            <a:pPr lvl="3"/>
            <a:r>
              <a:rPr lang="sv-SE" dirty="0"/>
              <a:t>11.1.2.1.3 Performance requirements for UCI multiplexing on PUSCH</a:t>
            </a:r>
          </a:p>
          <a:p>
            <a:pPr lvl="2"/>
            <a:r>
              <a:rPr lang="sv-SE" dirty="0"/>
              <a:t>11.1.2.2 Requirements for IAB type 2-O</a:t>
            </a:r>
          </a:p>
          <a:p>
            <a:pPr lvl="3"/>
            <a:r>
              <a:rPr lang="sv-SE" dirty="0"/>
              <a:t>11.1.2.2.1 Performance requirmements for PUSCH with transform precoding disabled</a:t>
            </a:r>
          </a:p>
          <a:p>
            <a:pPr lvl="3"/>
            <a:r>
              <a:rPr lang="sv-SE" dirty="0"/>
              <a:t>11.1.2.2.2 Performance requirmements for PUSCH with transform precoding enabled</a:t>
            </a:r>
          </a:p>
          <a:p>
            <a:pPr lvl="3"/>
            <a:r>
              <a:rPr lang="sv-SE" dirty="0"/>
              <a:t>11.1.2.2.3 Performance requirements for UCI multiplexing on PUSCH</a:t>
            </a:r>
          </a:p>
          <a:p>
            <a:pPr lvl="1"/>
            <a:r>
              <a:rPr lang="sv-SE" dirty="0"/>
              <a:t>11.1.3 Performance requirements for PUCCH</a:t>
            </a:r>
          </a:p>
          <a:p>
            <a:pPr lvl="2"/>
            <a:r>
              <a:rPr lang="sv-SE" dirty="0"/>
              <a:t>11.1.3.1 Requirements for IAB type 1-O</a:t>
            </a:r>
          </a:p>
          <a:p>
            <a:pPr lvl="3"/>
            <a:r>
              <a:rPr lang="sv-SE" dirty="0"/>
              <a:t>11.1.3.1.1 DTX to ACK probability</a:t>
            </a:r>
          </a:p>
          <a:p>
            <a:pPr lvl="3"/>
            <a:r>
              <a:rPr lang="sv-SE" dirty="0"/>
              <a:t>11.1.3.1.2 Performance requirements for PUCCH format 0</a:t>
            </a:r>
          </a:p>
          <a:p>
            <a:pPr lvl="3"/>
            <a:r>
              <a:rPr lang="sv-SE" dirty="0"/>
              <a:t>11.1.3.1.3 Performance requirements for PUCCH format 1</a:t>
            </a:r>
          </a:p>
          <a:p>
            <a:pPr lvl="3"/>
            <a:r>
              <a:rPr lang="sv-SE" dirty="0"/>
              <a:t>11.1.3.1.4 Performance requirements for PUCCH format 2</a:t>
            </a:r>
          </a:p>
          <a:p>
            <a:pPr lvl="3"/>
            <a:r>
              <a:rPr lang="sv-SE" dirty="0"/>
              <a:t>11.1.3.1.5 Performance requirements for PUCCH format 3</a:t>
            </a:r>
          </a:p>
          <a:p>
            <a:pPr lvl="3"/>
            <a:r>
              <a:rPr lang="sv-SE" dirty="0"/>
              <a:t>11.1.3.1.6 Performance requirements for PUCCH format 4</a:t>
            </a:r>
          </a:p>
          <a:p>
            <a:pPr lvl="3"/>
            <a:r>
              <a:rPr lang="sv-SE" dirty="0"/>
              <a:t>11.1.3.1.7 Performance requirements for multi-slot PUCCH</a:t>
            </a:r>
          </a:p>
          <a:p>
            <a:pPr lvl="2"/>
            <a:r>
              <a:rPr lang="sv-SE" dirty="0"/>
              <a:t>11.1.3.2 Requirements for IAB type 2-O</a:t>
            </a:r>
          </a:p>
          <a:p>
            <a:pPr lvl="3"/>
            <a:r>
              <a:rPr lang="sv-SE" dirty="0"/>
              <a:t>11.1.3.2.1 DTX to ACK probability</a:t>
            </a:r>
          </a:p>
          <a:p>
            <a:pPr lvl="3"/>
            <a:r>
              <a:rPr lang="sv-SE" dirty="0"/>
              <a:t>11.1.3.2.2 Performance requirements for PUCCH format 0</a:t>
            </a:r>
          </a:p>
          <a:p>
            <a:pPr lvl="3"/>
            <a:r>
              <a:rPr lang="sv-SE" dirty="0"/>
              <a:t>11.1.3.2.3 Performance requirements for PUCCH format 1</a:t>
            </a:r>
          </a:p>
          <a:p>
            <a:pPr lvl="3"/>
            <a:r>
              <a:rPr lang="sv-SE" dirty="0"/>
              <a:t>11.1.3.2.4 Performance requirements for PUCCH format 2</a:t>
            </a:r>
          </a:p>
          <a:p>
            <a:pPr lvl="3"/>
            <a:r>
              <a:rPr lang="sv-SE" dirty="0"/>
              <a:t>11.1.3.2.5 Performance requirements for PUCCH format 3</a:t>
            </a:r>
          </a:p>
          <a:p>
            <a:pPr lvl="3"/>
            <a:r>
              <a:rPr lang="sv-SE" dirty="0"/>
              <a:t>11.1.3.2.6 Performance requirements for PUCCH format 4</a:t>
            </a:r>
          </a:p>
          <a:p>
            <a:pPr lvl="3"/>
            <a:r>
              <a:rPr lang="sv-SE" dirty="0"/>
              <a:t>11.1.3.2.7 Performance requirements for multi-slot PUCCH</a:t>
            </a:r>
          </a:p>
          <a:p>
            <a:pPr lvl="3"/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51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(Radiated Cont)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sv-SE" dirty="0"/>
          </a:p>
          <a:p>
            <a:pPr lvl="1"/>
            <a:r>
              <a:rPr lang="sv-SE" dirty="0"/>
              <a:t>11.1.4 Performance requirements for PRACH</a:t>
            </a:r>
          </a:p>
          <a:p>
            <a:pPr lvl="2"/>
            <a:r>
              <a:rPr lang="sv-SE" dirty="0"/>
              <a:t>11.1.4.1 Requirements for IAB type 1-O</a:t>
            </a:r>
          </a:p>
          <a:p>
            <a:pPr lvl="3"/>
            <a:r>
              <a:rPr lang="sv-SE" dirty="0"/>
              <a:t>11.1.4.1.1 PRACH false alarm probability</a:t>
            </a:r>
          </a:p>
          <a:p>
            <a:pPr lvl="3"/>
            <a:r>
              <a:rPr lang="sv-SE" dirty="0"/>
              <a:t>11.1.4.1.2 PRACH missed detection requirements</a:t>
            </a:r>
          </a:p>
          <a:p>
            <a:pPr lvl="2"/>
            <a:r>
              <a:rPr lang="sv-SE" dirty="0"/>
              <a:t>11.1.4.2 Requirements for IAB type 2-O</a:t>
            </a:r>
          </a:p>
          <a:p>
            <a:pPr lvl="3"/>
            <a:r>
              <a:rPr lang="sv-SE" dirty="0"/>
              <a:t>11.1.4.2.1 PRACH false alarm probability</a:t>
            </a:r>
          </a:p>
          <a:p>
            <a:pPr lvl="3"/>
            <a:r>
              <a:rPr lang="sv-SE" dirty="0"/>
              <a:t>11.1.4.2.2 PRACH missed detection requirements</a:t>
            </a:r>
          </a:p>
          <a:p>
            <a:pPr lvl="3"/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403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 (Conducted)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8.2 IAB MT requirements</a:t>
            </a:r>
          </a:p>
          <a:p>
            <a:pPr lvl="1"/>
            <a:r>
              <a:rPr lang="sv-SE" dirty="0"/>
              <a:t>8.2.1 General</a:t>
            </a:r>
          </a:p>
          <a:p>
            <a:pPr lvl="1"/>
            <a:r>
              <a:rPr lang="sv-SE" dirty="0"/>
              <a:t>8.2.2 Demodulation performance requirements for IAB-MT</a:t>
            </a:r>
          </a:p>
          <a:p>
            <a:pPr lvl="2"/>
            <a:r>
              <a:rPr lang="sv-SE" dirty="0"/>
              <a:t>8.2.2.1 Performance requirements for PDSCH</a:t>
            </a:r>
          </a:p>
          <a:p>
            <a:pPr lvl="2"/>
            <a:r>
              <a:rPr lang="sv-SE" dirty="0"/>
              <a:t>8.2.2.2 Performance requirements for PDCCH</a:t>
            </a:r>
          </a:p>
          <a:p>
            <a:pPr lvl="1"/>
            <a:r>
              <a:rPr lang="sv-SE" dirty="0"/>
              <a:t>8.2.3 CSI reporting requirements for IAB-MT</a:t>
            </a:r>
          </a:p>
          <a:p>
            <a:pPr lvl="2"/>
            <a:r>
              <a:rPr lang="sv-SE" dirty="0"/>
              <a:t>8.2.3.1  CQI reporting</a:t>
            </a:r>
          </a:p>
          <a:p>
            <a:pPr lvl="2"/>
            <a:r>
              <a:rPr lang="sv-SE" dirty="0"/>
              <a:t>8.2.3.2  PMI reporting</a:t>
            </a:r>
          </a:p>
          <a:p>
            <a:pPr lvl="2"/>
            <a:r>
              <a:rPr lang="sv-SE" dirty="0"/>
              <a:t>8.2.3.3  RI reporting</a:t>
            </a:r>
          </a:p>
          <a:p>
            <a:pPr lvl="2"/>
            <a:r>
              <a:rPr lang="sv-SE" dirty="0"/>
              <a:t>NOTE: The above sub-sections could be collapsed to 8.2.3 and 8.2.3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14644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 (Radiated)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11.2 IAB MT requirements</a:t>
            </a:r>
          </a:p>
          <a:p>
            <a:pPr lvl="1"/>
            <a:r>
              <a:rPr lang="sv-SE" dirty="0"/>
              <a:t>11.2.1 General</a:t>
            </a:r>
          </a:p>
          <a:p>
            <a:pPr lvl="1"/>
            <a:r>
              <a:rPr lang="sv-SE" dirty="0"/>
              <a:t>11.2.2 Demodulation performance requirements for IAB-MT</a:t>
            </a:r>
          </a:p>
          <a:p>
            <a:pPr lvl="2"/>
            <a:r>
              <a:rPr lang="sv-SE" dirty="0"/>
              <a:t>11.2.2.1 Requirements for IAB type 1-O</a:t>
            </a:r>
          </a:p>
          <a:p>
            <a:pPr lvl="3"/>
            <a:r>
              <a:rPr lang="sv-SE" dirty="0"/>
              <a:t>11.2.2.1.1 Performance requirements for PDSCH</a:t>
            </a:r>
          </a:p>
          <a:p>
            <a:pPr lvl="3"/>
            <a:r>
              <a:rPr lang="sv-SE" dirty="0"/>
              <a:t>11.2.2.1.2 Performance requirements for PDCCH</a:t>
            </a:r>
          </a:p>
          <a:p>
            <a:pPr lvl="2"/>
            <a:r>
              <a:rPr lang="sv-SE" dirty="0"/>
              <a:t>11.2.2.2 Requirements for IAB type 2-O</a:t>
            </a:r>
          </a:p>
          <a:p>
            <a:pPr lvl="3"/>
            <a:r>
              <a:rPr lang="sv-SE" dirty="0"/>
              <a:t>11.2.2.2.1 Performance requirements for PDSCH</a:t>
            </a:r>
          </a:p>
          <a:p>
            <a:pPr lvl="3"/>
            <a:r>
              <a:rPr lang="sv-SE" dirty="0"/>
              <a:t>11.2.2.2.2 Performance requirements for PDCCH</a:t>
            </a:r>
          </a:p>
          <a:p>
            <a:pPr lvl="1"/>
            <a:r>
              <a:rPr lang="sv-SE" dirty="0"/>
              <a:t>11.2.3 CSI reporting requirements for IAB-MT</a:t>
            </a:r>
          </a:p>
          <a:p>
            <a:pPr lvl="2"/>
            <a:r>
              <a:rPr lang="sv-SE" dirty="0"/>
              <a:t>11.2.3.1 Requirements for IAB type 1-O</a:t>
            </a:r>
          </a:p>
          <a:p>
            <a:pPr lvl="3"/>
            <a:r>
              <a:rPr lang="sv-SE" dirty="0"/>
              <a:t>8.2.3.1.1  CQI reporting</a:t>
            </a:r>
          </a:p>
          <a:p>
            <a:pPr lvl="3"/>
            <a:r>
              <a:rPr lang="sv-SE" dirty="0"/>
              <a:t>8.2.3.1.2  PMI reporting</a:t>
            </a:r>
          </a:p>
          <a:p>
            <a:pPr lvl="3"/>
            <a:r>
              <a:rPr lang="sv-SE" dirty="0"/>
              <a:t>8.2.3.1.3  RI reporting</a:t>
            </a:r>
          </a:p>
          <a:p>
            <a:pPr lvl="2"/>
            <a:r>
              <a:rPr lang="sv-SE" dirty="0"/>
              <a:t>11.2.3.1 Requirements for IAB type 2-O</a:t>
            </a:r>
          </a:p>
          <a:p>
            <a:pPr lvl="3"/>
            <a:r>
              <a:rPr lang="sv-SE" dirty="0"/>
              <a:t>8.2.3.2.1  CQI reporting</a:t>
            </a:r>
          </a:p>
          <a:p>
            <a:pPr lvl="3"/>
            <a:r>
              <a:rPr lang="sv-SE" dirty="0"/>
              <a:t>8.2.3.2.2  PMI reporting</a:t>
            </a:r>
          </a:p>
          <a:p>
            <a:pPr lvl="3"/>
            <a:r>
              <a:rPr lang="sv-SE" dirty="0"/>
              <a:t>8.2.3.2.3  RI reporting</a:t>
            </a:r>
          </a:p>
          <a:p>
            <a:pPr lvl="2"/>
            <a:r>
              <a:rPr lang="sv-SE" dirty="0"/>
              <a:t>NOTE: The above sub-sections could be collapsed to 11.2.3 and 11.2.3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237234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8289-1800-475D-B1DF-C1E9BDEF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CB780-5C62-40A6-BCE5-0C9F268A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previous pages are a top level order of requirements for both the core and conformance specifications</a:t>
            </a:r>
          </a:p>
          <a:p>
            <a:r>
              <a:rPr lang="sv-SE" dirty="0"/>
              <a:t>General Sub-headings for core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General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1"/>
            <a:r>
              <a:rPr lang="sv-SE" dirty="0"/>
              <a:t>Some extra sections required for, IAB-DU PRACH for ACK to NACK, ACK missed detection etc... Follow the section ordering as in 38.104</a:t>
            </a:r>
          </a:p>
          <a:p>
            <a:r>
              <a:rPr lang="sv-SE" dirty="0"/>
              <a:t>General Sub-headings for conformance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Definition and applicability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2"/>
            <a:r>
              <a:rPr lang="sv-SE" dirty="0"/>
              <a:t>8.x.x.x.3 Test purpose</a:t>
            </a:r>
          </a:p>
          <a:p>
            <a:pPr lvl="2"/>
            <a:r>
              <a:rPr lang="sv-SE" dirty="0"/>
              <a:t>8.x.x.x.4 Method of test</a:t>
            </a:r>
          </a:p>
          <a:p>
            <a:pPr lvl="2"/>
            <a:r>
              <a:rPr lang="sv-SE" dirty="0"/>
              <a:t>8.x.x.x.4.1 Initial conditions</a:t>
            </a:r>
          </a:p>
          <a:p>
            <a:pPr lvl="2"/>
            <a:r>
              <a:rPr lang="sv-SE" dirty="0"/>
              <a:t>8.x.x.x.4.2 Test procedure</a:t>
            </a:r>
          </a:p>
          <a:p>
            <a:pPr lvl="2"/>
            <a:r>
              <a:rPr lang="sv-SE" dirty="0"/>
              <a:t>8.x.x.x.5Test requirement</a:t>
            </a:r>
          </a:p>
          <a:p>
            <a:pPr lvl="3"/>
            <a:r>
              <a:rPr lang="sv-SE" dirty="0"/>
              <a:t>For OTA, need both 1-O and 2-O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44402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AA9F5-6A0C-422B-8966-5324BD1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FA965-F2FB-4FFD-9FD3-77547F55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dirty="0"/>
              <a:t>Core spec:</a:t>
            </a:r>
          </a:p>
          <a:p>
            <a:r>
              <a:rPr lang="sv-SE" dirty="0"/>
              <a:t>Annex A FRCs</a:t>
            </a:r>
          </a:p>
          <a:p>
            <a:r>
              <a:rPr lang="en-US" altLang="zh-CN" dirty="0"/>
              <a:t>Annex [G] Propagation conditions (Note: currently Annex G is used for Change history)</a:t>
            </a:r>
            <a:endParaRPr lang="sv-SE" altLang="zh-CN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Conformance spec:</a:t>
            </a:r>
          </a:p>
          <a:p>
            <a:r>
              <a:rPr lang="sv-SE" dirty="0"/>
              <a:t>Annex A FRCs</a:t>
            </a:r>
          </a:p>
          <a:p>
            <a:r>
              <a:rPr lang="sv-SE" dirty="0"/>
              <a:t>Annex [C.3] Performance test tolerances</a:t>
            </a:r>
          </a:p>
          <a:p>
            <a:pPr lvl="1"/>
            <a:r>
              <a:rPr lang="sv-SE" altLang="zh-CN" dirty="0"/>
              <a:t>[C.3].1 List IAB-DU TTs</a:t>
            </a:r>
          </a:p>
          <a:p>
            <a:pPr lvl="1"/>
            <a:r>
              <a:rPr lang="sv-SE" altLang="zh-CN" dirty="0"/>
              <a:t>[C.3].2 List IAB-MT TTs</a:t>
            </a:r>
          </a:p>
          <a:p>
            <a:pPr lvl="1"/>
            <a:endParaRPr lang="sv-SE" altLang="zh-CN" dirty="0"/>
          </a:p>
          <a:p>
            <a:pPr lvl="1"/>
            <a:endParaRPr lang="sv-SE" dirty="0"/>
          </a:p>
          <a:p>
            <a:r>
              <a:rPr lang="sv-SE" dirty="0"/>
              <a:t>Annex [D.6] Measurement set-up IAB-MT and IAB-DU performance requirements</a:t>
            </a:r>
          </a:p>
          <a:p>
            <a:pPr lvl="1"/>
            <a:r>
              <a:rPr lang="sv-SE" dirty="0"/>
              <a:t>[D.6].1 PUSCH and PUCCH single antenna port in multipath fading</a:t>
            </a:r>
          </a:p>
          <a:p>
            <a:pPr lvl="1"/>
            <a:r>
              <a:rPr lang="sv-SE" dirty="0"/>
              <a:t>[D.6].2 2 antenna port PUSCH, PDCCH, PDSCH in multi-path fading</a:t>
            </a:r>
          </a:p>
          <a:p>
            <a:pPr lvl="1"/>
            <a:r>
              <a:rPr lang="sv-SE" dirty="0"/>
              <a:t>[D,6].3 PUSCH, PRACH, CSI in static AWGN</a:t>
            </a:r>
          </a:p>
          <a:p>
            <a:r>
              <a:rPr lang="sv-SE" dirty="0"/>
              <a:t>Annex [G] Propagation conditions</a:t>
            </a:r>
          </a:p>
          <a:p>
            <a:pPr lvl="1"/>
            <a:r>
              <a:rPr lang="sv-SE" dirty="0"/>
              <a:t>Please review R4-2104660 which attempts to merge and simplify the UE and BS annexes on this topic as a baseline structure for this annex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05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following slides indicate in detail the order and numbering of annexes for FRCs</a:t>
            </a:r>
          </a:p>
          <a:p>
            <a:pPr lvl="1"/>
            <a:r>
              <a:rPr lang="sv-SE" dirty="0"/>
              <a:t>The slides indicates firstly the Annex number, then in which order the FRC tables are presented within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D-FRx-Ay-z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IAB-MT FRCs are named with the convention M-FRx-Ay-z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By following this guidance, the FRC ordering and naming can be co-ordinated between all core and conformance specs.</a:t>
            </a:r>
          </a:p>
        </p:txBody>
      </p:sp>
    </p:spTree>
    <p:extLst>
      <p:ext uri="{BB962C8B-B14F-4D97-AF65-F5344CB8AC3E}">
        <p14:creationId xmlns:p14="http://schemas.microsoft.com/office/powerpoint/2010/main" val="271470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2518</Words>
  <Application>Microsoft Office PowerPoint</Application>
  <PresentationFormat>Widescreen</PresentationFormat>
  <Paragraphs>233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WF on IAB demod editorial</vt:lpstr>
      <vt:lpstr>Section numbering IAB-DU (Conducted)</vt:lpstr>
      <vt:lpstr>Section numbering IAB-DU (Radiated)</vt:lpstr>
      <vt:lpstr>Section numbering IAB-DU (Radiated Cont)</vt:lpstr>
      <vt:lpstr>Section numbering IAB-MT (Conducted)</vt:lpstr>
      <vt:lpstr>Section numbering IAB-MT (Radiated)</vt:lpstr>
      <vt:lpstr>Section numbering</vt:lpstr>
      <vt:lpstr>Annexes</vt:lpstr>
      <vt:lpstr>FRC Annex guidance</vt:lpstr>
      <vt:lpstr>FRC Annex guidance</vt:lpstr>
      <vt:lpstr>FRC Annexes and ordering (1)</vt:lpstr>
      <vt:lpstr>FRC annexes and ordering (2)</vt:lpstr>
      <vt:lpstr>FRC Annexes and ordering (3)</vt:lpstr>
      <vt:lpstr>FRC Annexes and ordering (4)</vt:lpstr>
      <vt:lpstr>FRC annexes and ordering (4)</vt:lpstr>
      <vt:lpstr>FRC annexes and ordering (5)</vt:lpstr>
      <vt:lpstr>FRC annexes and ordering (6)</vt:lpstr>
      <vt:lpstr>FRC annexes and ordering (7)</vt:lpstr>
      <vt:lpstr>FRC annexes and ordering (8)</vt:lpstr>
      <vt:lpstr>FRC annexes and ordering (9)</vt:lpstr>
      <vt:lpstr>Other editorial issues</vt:lpstr>
      <vt:lpstr>Tables for PUSCH/PDSCH minimum requirements (38.174) and test requirements  (38.176-1/2)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IAB demod editorial</dc:title>
  <dc:creator>Thomas Chapman</dc:creator>
  <cp:lastModifiedBy>Thomas Chapman</cp:lastModifiedBy>
  <cp:revision>75</cp:revision>
  <dcterms:created xsi:type="dcterms:W3CDTF">2021-04-13T14:43:52Z</dcterms:created>
  <dcterms:modified xsi:type="dcterms:W3CDTF">2021-04-19T17:19:42Z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1617967587</vt:lpwstr>
  </property>
</Properties>
</file>