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60" r:id="rId9"/>
    <p:sldId id="271" r:id="rId10"/>
    <p:sldId id="277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2" r:id="rId22"/>
    <p:sldId id="278" r:id="rId2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Thomas Chapman" initials="TC" lastIdx="1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D3EBF-AC07-4D1A-B7B3-91F7F6B0D78E}" v="10" dt="2021-04-19T13:02:33.878"/>
    <p1510:client id="{951E97E5-CDD3-4F0D-A05A-AE10E9B134B0}" v="2" dt="2021-04-19T09:37:04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9" autoAdjust="0"/>
    <p:restoredTop sz="94529" autoAdjust="0"/>
  </p:normalViewPr>
  <p:slideViewPr>
    <p:cSldViewPr snapToGrid="0">
      <p:cViewPr varScale="1">
        <p:scale>
          <a:sx n="102" d="100"/>
          <a:sy n="102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19T10:59:59.837" idx="1">
    <p:pos x="4997" y="1894"/>
    <p:text>I have more explictly listed how conducted/OTA are split in the previous slides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(Option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Note: FRC naming example: D-FR1-</a:t>
            </a:r>
            <a:r>
              <a:rPr lang="en-US" altLang="zh-CN" sz="2000" dirty="0">
                <a:solidFill>
                  <a:srgbClr val="FF0000"/>
                </a:solidFill>
              </a:rPr>
              <a:t>A.2.1</a:t>
            </a:r>
            <a:r>
              <a:rPr lang="en-US" altLang="zh-CN" sz="2000" dirty="0">
                <a:solidFill>
                  <a:srgbClr val="00B0F0"/>
                </a:solidFill>
              </a:rPr>
              <a:t>-2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 Fixed Reference Channels for PUSCH performance requirements (QPSK, R=193/1024)</a:t>
            </a:r>
          </a:p>
          <a:p>
            <a:pPr lvl="1"/>
            <a:r>
              <a:rPr lang="en-US" altLang="zh-CN" sz="1800" dirty="0">
                <a:solidFill>
                  <a:srgbClr val="7030A0"/>
                </a:solidFill>
              </a:rPr>
              <a:t>A.2.2 Fixed Reference Channels for PUSCH performance requirements (16QAM, R=434/1024)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A.2.3 Fixed Reference Channels for PUSCH performance requirements (16QAM, R=658/1024)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A.2.4 Fixed Reference Channels for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A.2.5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 Fixed Reference Channels for PDSCH performance requirements (16QAM)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 Fixed Reference Channels for PDSCH performance requirements (64QAM)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 Fixed Reference Channels for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A.3.4 Fixed Reference Channels for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A.3.5 Fixed Reference Channels for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1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A.2.1</a:t>
            </a:r>
            <a:r>
              <a:rPr lang="en-US" dirty="0"/>
              <a:t>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A.2-1 and table A.3-2 for FR1 PUSCH performance requirements:</a:t>
            </a:r>
          </a:p>
          <a:p>
            <a:pPr lvl="1"/>
            <a:r>
              <a:rPr lang="en-US" dirty="0"/>
              <a:t>-	FRC parameters are specified in table A.2.1-1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A.2.1-2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A.2.1-3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A.2.1-4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A.2.1-9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A.2.2</a:t>
            </a:r>
            <a:r>
              <a:rPr lang="en-US" dirty="0"/>
              <a:t>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A.2.2-1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A.2.2-2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70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A.2.3</a:t>
            </a:r>
            <a:r>
              <a:rPr lang="en-US" dirty="0"/>
              <a:t>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A.2.3-1 and table A.2.3-2 for FR1 PUSCH performance requirements:</a:t>
            </a:r>
          </a:p>
          <a:p>
            <a:pPr lvl="1"/>
            <a:r>
              <a:rPr lang="en-US" dirty="0"/>
              <a:t>-	FRC parameters are specified in table A.2.3-1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A.2.3-3 to table A.2.3-6 for FR2 PUSCH performance requirements:</a:t>
            </a:r>
          </a:p>
          <a:p>
            <a:pPr lvl="1"/>
            <a:r>
              <a:rPr lang="en-US" dirty="0"/>
              <a:t>-	FRC parameters are specified in table A.2.3-3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A.2.3-4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>
                <a:solidFill>
                  <a:srgbClr val="7030A0"/>
                </a:solidFill>
              </a:rPr>
              <a:t>A.2.4</a:t>
            </a:r>
            <a:r>
              <a:rPr lang="en-US" dirty="0"/>
              <a:t>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A.4-1 for FR1 PUSCH performance requirements:</a:t>
            </a:r>
          </a:p>
          <a:p>
            <a:pPr lvl="1"/>
            <a:r>
              <a:rPr lang="en-US" dirty="0"/>
              <a:t>-	FRC parameters are specified in table A.2.4-1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A.4-2 to table A.4-3 for FR2 PUSCH performance requirements:</a:t>
            </a:r>
          </a:p>
          <a:p>
            <a:pPr lvl="1"/>
            <a:r>
              <a:rPr lang="en-US" dirty="0"/>
              <a:t>-	FRC parameters are specified in table A.2.4-2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A.2.5</a:t>
            </a:r>
            <a:r>
              <a:rPr lang="en-US" dirty="0"/>
              <a:t>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A.3.1</a:t>
            </a:r>
            <a:r>
              <a:rPr lang="en-US" dirty="0"/>
              <a:t>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89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A.3.2</a:t>
            </a:r>
            <a:r>
              <a:rPr lang="en-US" dirty="0"/>
              <a:t>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A.3.2-1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A.3.2-2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A.3.3</a:t>
            </a:r>
            <a:r>
              <a:rPr lang="en-US" dirty="0"/>
              <a:t>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A.3.3-1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A.3.4</a:t>
            </a:r>
            <a:r>
              <a:rPr lang="en-US" sz="2400" strike="sngStrike" dirty="0">
                <a:solidFill>
                  <a:srgbClr val="7030A0"/>
                </a:solidFill>
              </a:rPr>
              <a:t>	</a:t>
            </a:r>
            <a:r>
              <a:rPr lang="en-US" dirty="0"/>
              <a:t>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A.3.4-1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A.3.4-2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</a:t>
            </a:r>
            <a:r>
              <a:rPr lang="sv-SE" dirty="0">
                <a:solidFill>
                  <a:srgbClr val="7030A0"/>
                </a:solidFill>
              </a:rPr>
              <a:t>missed </a:t>
            </a:r>
            <a:r>
              <a:rPr lang="sv-SE" dirty="0"/>
              <a:t>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A.3.5</a:t>
            </a:r>
            <a:r>
              <a:rPr lang="en-US" dirty="0"/>
              <a:t>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 dirty="0"/>
              <a:t>Do not create sub-headings for number of RX antennas; just capture using separate tables in the same sub-section.</a:t>
            </a:r>
          </a:p>
          <a:p>
            <a:r>
              <a:rPr lang="sv-SE" sz="2400" dirty="0">
                <a:solidFill>
                  <a:srgbClr val="7030A0"/>
                </a:solidFill>
              </a:rPr>
              <a:t>Do not introduce void clauses, figures, tables, etc.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IAB-types</a:t>
            </a:r>
          </a:p>
          <a:p>
            <a:pPr marL="685800" lvl="2">
              <a:spcBef>
                <a:spcPts val="1000"/>
              </a:spcBef>
            </a:pPr>
            <a:r>
              <a:rPr lang="en-US" dirty="0">
                <a:solidFill>
                  <a:srgbClr val="7030A0"/>
                </a:solidFill>
              </a:rPr>
              <a:t>Option 1: Use types following the form “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 exclusively.</a:t>
            </a:r>
          </a:p>
          <a:p>
            <a:pPr marL="685800" lvl="2">
              <a:spcBef>
                <a:spcPts val="1000"/>
              </a:spcBef>
            </a:pPr>
            <a:r>
              <a:rPr lang="en-US" dirty="0">
                <a:solidFill>
                  <a:srgbClr val="7030A0"/>
                </a:solidFill>
              </a:rPr>
              <a:t>Option 2: Use types following both the forms “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 and “IAB-DU/MT type </a:t>
            </a:r>
            <a:r>
              <a:rPr lang="pt-BR" dirty="0">
                <a:solidFill>
                  <a:srgbClr val="7030A0"/>
                </a:solidFill>
              </a:rPr>
              <a:t>IAB type 1-H/1-O/2-O</a:t>
            </a:r>
            <a:r>
              <a:rPr lang="en-US" dirty="0">
                <a:solidFill>
                  <a:srgbClr val="7030A0"/>
                </a:solidFill>
              </a:rPr>
              <a:t>”,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7030A0"/>
                </a:solidFill>
              </a:rPr>
              <a:t>Tables for PUSCH/PDSCH minimum requirements (38.174) and test requirements  (38.176-1/2)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7030A0"/>
                </a:solidFill>
              </a:rPr>
              <a:t>Table's structure: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1: Same as in BS/UE speifications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Different columns for IAB-DU and IAB-MT requirements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2: Same as in BS specification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Updated tables for IAB-MT requirements. (Some parameters like Cyclic prefix, fraction of maximum thoughput are same for all test cases)</a:t>
            </a:r>
          </a:p>
          <a:p>
            <a:pPr lvl="1"/>
            <a:r>
              <a:rPr lang="sv-SE" dirty="0">
                <a:solidFill>
                  <a:srgbClr val="7030A0"/>
                </a:solidFill>
              </a:rPr>
              <a:t>Option 3: Newly defined sturcyre based on mix of BS/US specifications:</a:t>
            </a:r>
          </a:p>
          <a:p>
            <a:pPr lvl="2"/>
            <a:r>
              <a:rPr lang="sv-SE" dirty="0">
                <a:solidFill>
                  <a:srgbClr val="7030A0"/>
                </a:solidFill>
              </a:rPr>
              <a:t>Option 3a:</a:t>
            </a:r>
          </a:p>
          <a:p>
            <a:pPr lvl="3"/>
            <a:r>
              <a:rPr lang="sv-SE" dirty="0">
                <a:solidFill>
                  <a:srgbClr val="7030A0"/>
                </a:solidFill>
              </a:rPr>
              <a:t>Number of Tx antennas, Number of Rx antennas, </a:t>
            </a:r>
            <a:r>
              <a:rPr lang="en-US" dirty="0">
                <a:solidFill>
                  <a:srgbClr val="7030A0"/>
                </a:solidFill>
              </a:rPr>
              <a:t>Modulation format and code rate, Propagation conditions and correlation matrix, FRC, additional DM-RS position, SNR</a:t>
            </a:r>
            <a:endParaRPr lang="sv-SE" dirty="0">
              <a:solidFill>
                <a:srgbClr val="7030A0"/>
              </a:solidFill>
            </a:endParaRP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267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11.1 IAB DU requirements</a:t>
            </a:r>
          </a:p>
          <a:p>
            <a:pPr lvl="1"/>
            <a:r>
              <a:rPr lang="sv-SE" dirty="0"/>
              <a:t>11.1.1 General</a:t>
            </a:r>
          </a:p>
          <a:p>
            <a:pPr lvl="1"/>
            <a:r>
              <a:rPr lang="sv-SE" dirty="0"/>
              <a:t>11.1.2 Performance requirements for PUSCH</a:t>
            </a:r>
          </a:p>
          <a:p>
            <a:pPr lvl="2"/>
            <a:r>
              <a:rPr lang="sv-SE" dirty="0"/>
              <a:t>11.1.2.1 Requirements for IAB type 1-O</a:t>
            </a:r>
          </a:p>
          <a:p>
            <a:pPr lvl="3"/>
            <a:r>
              <a:rPr lang="sv-SE" dirty="0"/>
              <a:t>11.1.2.1.1 Performance requirmements for PUSCH with transform precoding disabled</a:t>
            </a:r>
          </a:p>
          <a:p>
            <a:pPr lvl="3"/>
            <a:r>
              <a:rPr lang="sv-SE" dirty="0"/>
              <a:t>11.1.2.1.2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11.1.2.1.3 Performance requirements for UCI multiplexing on PUSCH</a:t>
            </a:r>
          </a:p>
          <a:p>
            <a:pPr lvl="2"/>
            <a:r>
              <a:rPr lang="sv-SE" dirty="0"/>
              <a:t>11.1.2.2 Requirements for IAB type 2-O</a:t>
            </a:r>
          </a:p>
          <a:p>
            <a:pPr lvl="3"/>
            <a:r>
              <a:rPr lang="sv-SE" dirty="0"/>
              <a:t>11.1.2.2.1 Performance requirmements for PUSCH with transform precoding disabled</a:t>
            </a:r>
          </a:p>
          <a:p>
            <a:pPr lvl="3"/>
            <a:r>
              <a:rPr lang="sv-SE" dirty="0"/>
              <a:t>11.1.2.2.2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11.1.2.2.3 Performance requirements for UCI multiplexing on PUSCH</a:t>
            </a:r>
          </a:p>
          <a:p>
            <a:pPr lvl="1"/>
            <a:r>
              <a:rPr lang="sv-SE" dirty="0"/>
              <a:t>11.1.3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11.1.3.1 Requirements for IAB type 1-O</a:t>
            </a:r>
          </a:p>
          <a:p>
            <a:pPr lvl="3"/>
            <a:r>
              <a:rPr lang="sv-SE" dirty="0"/>
              <a:t>11.1.3.1.1 DTX to ACK probability</a:t>
            </a:r>
          </a:p>
          <a:p>
            <a:pPr lvl="3"/>
            <a:r>
              <a:rPr lang="sv-SE" dirty="0"/>
              <a:t>11.1.3.1.2 Performance requirements for PUCCH format 0</a:t>
            </a:r>
          </a:p>
          <a:p>
            <a:pPr lvl="3"/>
            <a:r>
              <a:rPr lang="sv-SE" dirty="0"/>
              <a:t>11.1.3.1.3 Performance requirements for PUCCH format 1</a:t>
            </a:r>
          </a:p>
          <a:p>
            <a:pPr lvl="3"/>
            <a:r>
              <a:rPr lang="sv-SE" dirty="0"/>
              <a:t>11.1.3.1.4 Performance requirements for PUCCH format 2</a:t>
            </a:r>
          </a:p>
          <a:p>
            <a:pPr lvl="3"/>
            <a:r>
              <a:rPr lang="sv-SE" dirty="0"/>
              <a:t>11.1.3.1.5 Performance requirements for PUCCH format 3</a:t>
            </a:r>
          </a:p>
          <a:p>
            <a:pPr lvl="3"/>
            <a:r>
              <a:rPr lang="sv-SE" dirty="0"/>
              <a:t>11.1.3.1.6 Performance requirements for PUCCH format 4</a:t>
            </a:r>
          </a:p>
          <a:p>
            <a:pPr lvl="3"/>
            <a:r>
              <a:rPr lang="sv-SE" dirty="0"/>
              <a:t>11.1.3.1.7 Performance requirements for multi-slot PUCCH</a:t>
            </a:r>
          </a:p>
          <a:p>
            <a:pPr lvl="2"/>
            <a:r>
              <a:rPr lang="sv-SE" dirty="0"/>
              <a:t>11.1.3.2 Requirements for IAB type 2-O</a:t>
            </a:r>
          </a:p>
          <a:p>
            <a:pPr lvl="3"/>
            <a:r>
              <a:rPr lang="sv-SE" dirty="0"/>
              <a:t>11.1.3.2.1 DTX to ACK probability</a:t>
            </a:r>
          </a:p>
          <a:p>
            <a:pPr lvl="3"/>
            <a:r>
              <a:rPr lang="sv-SE" dirty="0"/>
              <a:t>11.1.3.2.2 Performance requirements for PUCCH format 0</a:t>
            </a:r>
          </a:p>
          <a:p>
            <a:pPr lvl="3"/>
            <a:r>
              <a:rPr lang="sv-SE" dirty="0"/>
              <a:t>11.1.3.2.3 Performance requirements for PUCCH format 1</a:t>
            </a:r>
          </a:p>
          <a:p>
            <a:pPr lvl="3"/>
            <a:r>
              <a:rPr lang="sv-SE" dirty="0"/>
              <a:t>11.1.3.2.4 Performance requirements for PUCCH format 2</a:t>
            </a:r>
          </a:p>
          <a:p>
            <a:pPr lvl="3"/>
            <a:r>
              <a:rPr lang="sv-SE" dirty="0"/>
              <a:t>11.1.3.2.5 Performance requirements for PUCCH format 3</a:t>
            </a:r>
          </a:p>
          <a:p>
            <a:pPr lvl="3"/>
            <a:r>
              <a:rPr lang="sv-SE" dirty="0"/>
              <a:t>11.1.3.2.6 Performance requirements for PUCCH format 4</a:t>
            </a:r>
          </a:p>
          <a:p>
            <a:pPr lvl="3"/>
            <a:r>
              <a:rPr lang="sv-SE" dirty="0"/>
              <a:t>11.1.3.2.7 Performance requirements for multi-slot PUCCH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51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 Cont)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sv-SE" dirty="0"/>
          </a:p>
          <a:p>
            <a:pPr lvl="1"/>
            <a:r>
              <a:rPr lang="sv-SE" dirty="0"/>
              <a:t>11.1.4 Performance requirements for PRACH</a:t>
            </a:r>
          </a:p>
          <a:p>
            <a:pPr lvl="2"/>
            <a:r>
              <a:rPr lang="sv-SE" dirty="0"/>
              <a:t>11.1.4.1 Requirements for IAB type 1-O</a:t>
            </a:r>
          </a:p>
          <a:p>
            <a:pPr lvl="3"/>
            <a:r>
              <a:rPr lang="sv-SE" dirty="0"/>
              <a:t>11.1.4.1.1 PRACH false alarm probability</a:t>
            </a:r>
          </a:p>
          <a:p>
            <a:pPr lvl="3"/>
            <a:r>
              <a:rPr lang="sv-SE" dirty="0"/>
              <a:t>11.1.4.1.2 PRACH </a:t>
            </a:r>
            <a:r>
              <a:rPr lang="sv-SE" dirty="0">
                <a:solidFill>
                  <a:srgbClr val="7030A0"/>
                </a:solidFill>
              </a:rPr>
              <a:t>missed </a:t>
            </a:r>
            <a:r>
              <a:rPr lang="sv-SE" dirty="0"/>
              <a:t>detection requirements</a:t>
            </a:r>
          </a:p>
          <a:p>
            <a:pPr lvl="2"/>
            <a:r>
              <a:rPr lang="sv-SE" dirty="0"/>
              <a:t>11.1.4.2 Requirements for IAB type 2-O</a:t>
            </a:r>
          </a:p>
          <a:p>
            <a:pPr lvl="3"/>
            <a:r>
              <a:rPr lang="sv-SE" dirty="0"/>
              <a:t>11.1.4.2.1 PRACH false alarm probability</a:t>
            </a:r>
          </a:p>
          <a:p>
            <a:pPr lvl="3"/>
            <a:r>
              <a:rPr lang="sv-SE" dirty="0"/>
              <a:t>11.1.4.2.2 PRACH </a:t>
            </a:r>
            <a:r>
              <a:rPr lang="sv-SE" dirty="0">
                <a:solidFill>
                  <a:srgbClr val="7030A0"/>
                </a:solidFill>
              </a:rPr>
              <a:t>missed </a:t>
            </a:r>
            <a:r>
              <a:rPr lang="sv-SE" dirty="0"/>
              <a:t>detection requirements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0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11.2 IAB MT requirements</a:t>
            </a:r>
          </a:p>
          <a:p>
            <a:pPr lvl="1"/>
            <a:r>
              <a:rPr lang="sv-SE" dirty="0"/>
              <a:t>11.2.1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11.2.2 Demodulation performance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11.2.2.1 Requirements for IAB type 1-O</a:t>
            </a:r>
          </a:p>
          <a:p>
            <a:pPr lvl="3"/>
            <a:r>
              <a:rPr lang="sv-SE" dirty="0"/>
              <a:t>11.2.2.1.1 Performance requirements for PDSCH</a:t>
            </a:r>
          </a:p>
          <a:p>
            <a:pPr lvl="3"/>
            <a:r>
              <a:rPr lang="sv-SE" dirty="0"/>
              <a:t>11.2.2.1.2 Performance requirements for PDCCH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11.2.2.2 Requirements for IAB type 2-O</a:t>
            </a:r>
          </a:p>
          <a:p>
            <a:pPr lvl="3"/>
            <a:r>
              <a:rPr lang="sv-SE" dirty="0"/>
              <a:t>11.2.2.2.1 Performance requirements for PDSCH</a:t>
            </a:r>
          </a:p>
          <a:p>
            <a:pPr lvl="3"/>
            <a:r>
              <a:rPr lang="sv-SE" dirty="0"/>
              <a:t>11.2.2.2.2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11.2.3 CSI reporting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1-O</a:t>
            </a:r>
          </a:p>
          <a:p>
            <a:pPr lvl="3"/>
            <a:r>
              <a:rPr lang="sv-SE" dirty="0"/>
              <a:t>8.2.3.1.1  CQI reporting</a:t>
            </a:r>
          </a:p>
          <a:p>
            <a:pPr lvl="3"/>
            <a:r>
              <a:rPr lang="sv-SE" dirty="0"/>
              <a:t>8.2.3.1.2  PMI reporting</a:t>
            </a:r>
          </a:p>
          <a:p>
            <a:pPr lvl="3"/>
            <a:r>
              <a:rPr lang="sv-SE" dirty="0"/>
              <a:t>8.2.3.1.3  RI reporting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2-O</a:t>
            </a:r>
          </a:p>
          <a:p>
            <a:pPr lvl="3"/>
            <a:r>
              <a:rPr lang="sv-SE" dirty="0"/>
              <a:t>8.2.3.2.1  CQI reporting</a:t>
            </a:r>
          </a:p>
          <a:p>
            <a:pPr lvl="3"/>
            <a:r>
              <a:rPr lang="sv-SE" dirty="0"/>
              <a:t>8.2.3.2.2  PMI reporting</a:t>
            </a:r>
          </a:p>
          <a:p>
            <a:pPr lvl="3"/>
            <a:r>
              <a:rPr lang="sv-SE" dirty="0"/>
              <a:t>8.2.3.2.3  RI reporting</a:t>
            </a:r>
          </a:p>
          <a:p>
            <a:pPr lvl="2"/>
            <a:r>
              <a:rPr lang="sv-SE" dirty="0"/>
              <a:t>NOTE: The above sub-sections could be collapsed to 11.2.3 and 11.2.3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237234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strike="sngStrike" dirty="0">
                <a:solidFill>
                  <a:schemeClr val="accent4"/>
                </a:solidFill>
              </a:rPr>
              <a:t>Radiated requirements are captured in section 11 with same general sub-heading</a:t>
            </a:r>
          </a:p>
          <a:p>
            <a:pPr lvl="2"/>
            <a:r>
              <a:rPr lang="sv-SE" strike="sngStrike" dirty="0">
                <a:solidFill>
                  <a:schemeClr val="accent4"/>
                </a:solidFill>
              </a:rPr>
              <a:t>Some extra sections required for IAB-DU Type 1-O/2-O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</a:t>
            </a:r>
            <a:r>
              <a:rPr lang="sv-SE" dirty="0">
                <a:solidFill>
                  <a:srgbClr val="00B0F0"/>
                </a:solidFill>
              </a:rPr>
              <a:t>5</a:t>
            </a:r>
            <a:r>
              <a:rPr lang="sv-SE" strike="sngStrike" dirty="0"/>
              <a:t>4.3</a:t>
            </a:r>
            <a:r>
              <a:rPr lang="sv-SE" dirty="0"/>
              <a:t> Test requirement</a:t>
            </a:r>
          </a:p>
          <a:p>
            <a:pPr lvl="3"/>
            <a:r>
              <a:rPr lang="sv-SE" dirty="0"/>
              <a:t>For OTA, need both 1-O and 2-O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(Note: currently 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/>
              <a:t>List both IAB-DU and IAB-MT TTs in the same table sub-section of test tolerances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</a:t>
            </a:r>
            <a:r>
              <a:rPr lang="sv-SE" strike="sngStrike" dirty="0"/>
              <a:t>G</a:t>
            </a:r>
            <a:r>
              <a:rPr lang="sv-SE" dirty="0">
                <a:solidFill>
                  <a:srgbClr val="FF0000"/>
                </a:solidFill>
              </a:rPr>
              <a:t>D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IAB-MT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2600</Words>
  <Application>Microsoft Office PowerPoint</Application>
  <PresentationFormat>Widescreen</PresentationFormat>
  <Paragraphs>240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WF on IAB demod editorial</vt:lpstr>
      <vt:lpstr>Section numbering IAB-DU (Conducted)</vt:lpstr>
      <vt:lpstr>Section numbering IAB-DU (Radiated)</vt:lpstr>
      <vt:lpstr>Section numbering IAB-DU (Radiated Cont)</vt:lpstr>
      <vt:lpstr>Section numbering IAB-MT (Conducted)</vt:lpstr>
      <vt:lpstr>Section numbering IAB-MT (Radiated)</vt:lpstr>
      <vt:lpstr>Section numbering</vt:lpstr>
      <vt:lpstr>Annexes</vt:lpstr>
      <vt:lpstr>FRC Annex guidance</vt:lpstr>
      <vt:lpstr>FRC Annex guidance (Option 2)</vt:lpstr>
      <vt:lpstr>FRC Annexes and ordering (1)</vt:lpstr>
      <vt:lpstr>FRC annexes and ordering (2)</vt:lpstr>
      <vt:lpstr>FRC Annexes and ordering (3)</vt:lpstr>
      <vt:lpstr>FRC Annexes and ordering (4)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Other editorial issues</vt:lpstr>
      <vt:lpstr>Tables for PUSCH/PDSCH minimum requirements (38.174) and test requirements  (38.176-1/2)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Thomas Chapman</cp:lastModifiedBy>
  <cp:revision>70</cp:revision>
  <dcterms:created xsi:type="dcterms:W3CDTF">2021-04-13T14:43:52Z</dcterms:created>
  <dcterms:modified xsi:type="dcterms:W3CDTF">2021-04-19T16:20:36Z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