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3" r:id="rId8"/>
    <p:sldId id="274" r:id="rId9"/>
    <p:sldId id="275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6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DCD48-79AA-4160-9D42-B99089575F00}" v="11" dt="2021-04-19T08:53:17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01" autoAdjust="0"/>
    <p:restoredTop sz="94529" autoAdjust="0"/>
  </p:normalViewPr>
  <p:slideViewPr>
    <p:cSldViewPr snapToGrid="0">
      <p:cViewPr varScale="1">
        <p:scale>
          <a:sx n="110" d="100"/>
          <a:sy n="110" d="100"/>
        </p:scale>
        <p:origin x="12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tilin, Artyom" userId="7f21f05e-5807-418a-ada3-f49cd94f7737" providerId="ADAL" clId="{8A8DCD48-79AA-4160-9D42-B99089575F00}"/>
    <pc:docChg chg="undo custSel addSld modSld">
      <pc:chgData name="Putilin, Artyom" userId="7f21f05e-5807-418a-ada3-f49cd94f7737" providerId="ADAL" clId="{8A8DCD48-79AA-4160-9D42-B99089575F00}" dt="2021-04-19T08:53:17.656" v="897"/>
      <pc:docMkLst>
        <pc:docMk/>
      </pc:docMkLst>
      <pc:sldChg chg="modSp mod">
        <pc:chgData name="Putilin, Artyom" userId="7f21f05e-5807-418a-ada3-f49cd94f7737" providerId="ADAL" clId="{8A8DCD48-79AA-4160-9D42-B99089575F00}" dt="2021-04-19T08:53:17.656" v="897"/>
        <pc:sldMkLst>
          <pc:docMk/>
          <pc:sldMk cId="668225973" sldId="272"/>
        </pc:sldMkLst>
        <pc:spChg chg="mod">
          <ac:chgData name="Putilin, Artyom" userId="7f21f05e-5807-418a-ada3-f49cd94f7737" providerId="ADAL" clId="{8A8DCD48-79AA-4160-9D42-B99089575F00}" dt="2021-04-19T08:53:17.656" v="897"/>
          <ac:spMkLst>
            <pc:docMk/>
            <pc:sldMk cId="668225973" sldId="272"/>
            <ac:spMk id="3" creationId="{45F14286-0B3D-4037-BA4B-948E2C7A4B2F}"/>
          </ac:spMkLst>
        </pc:spChg>
      </pc:sldChg>
      <pc:sldChg chg="modSp add mod">
        <pc:chgData name="Putilin, Artyom" userId="7f21f05e-5807-418a-ada3-f49cd94f7737" providerId="ADAL" clId="{8A8DCD48-79AA-4160-9D42-B99089575F00}" dt="2021-04-19T08:48:52.978" v="695" actId="207"/>
        <pc:sldMkLst>
          <pc:docMk/>
          <pc:sldMk cId="472674745" sldId="276"/>
        </pc:sldMkLst>
        <pc:spChg chg="mod">
          <ac:chgData name="Putilin, Artyom" userId="7f21f05e-5807-418a-ada3-f49cd94f7737" providerId="ADAL" clId="{8A8DCD48-79AA-4160-9D42-B99089575F00}" dt="2021-04-19T08:48:52.978" v="695" actId="207"/>
          <ac:spMkLst>
            <pc:docMk/>
            <pc:sldMk cId="472674745" sldId="276"/>
            <ac:spMk id="2" creationId="{201895CB-246C-498D-AD2D-E14F74DA3B33}"/>
          </ac:spMkLst>
        </pc:spChg>
        <pc:spChg chg="mod">
          <ac:chgData name="Putilin, Artyom" userId="7f21f05e-5807-418a-ada3-f49cd94f7737" providerId="ADAL" clId="{8A8DCD48-79AA-4160-9D42-B99089575F00}" dt="2021-04-19T08:48:50.033" v="694" actId="207"/>
          <ac:spMkLst>
            <pc:docMk/>
            <pc:sldMk cId="472674745" sldId="276"/>
            <ac:spMk id="3" creationId="{45F14286-0B3D-4037-BA4B-948E2C7A4B2F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6T16:03:45.567" idx="1">
    <p:pos x="4317" y="2985"/>
    <p:text>Not mix IAB-DU and IAB-MT related together, separate sub-annex is more clear</p:text>
    <p:extLst>
      <p:ext uri="{C676402C-5697-4E1C-873F-D02D1690AC5C}">
        <p15:threadingInfo xmlns:p15="http://schemas.microsoft.com/office/powerpoint/2012/main" timeZoneBias="-480"/>
      </p:ext>
    </p:extLst>
  </p:cm>
  <p:cm authorId="1" dt="2021-04-17T12:17:32.697" idx="2">
    <p:pos x="4317" y="3081"/>
    <p:text>Response to Nokia: after double checking TS 38.141-1, we tend to agree with Nokia currently, let's firstly follow this numbering style and check any inconvenience to be brought during the CR drafting.</p:text>
    <p:extLst>
      <p:ext uri="{C676402C-5697-4E1C-873F-D02D1690AC5C}">
        <p15:threadingInfo xmlns:p15="http://schemas.microsoft.com/office/powerpoint/2012/main" timeZoneBias="-48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0E86-C8E9-4EF2-B98C-7DD836B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EC246-B86E-408F-A143-044FF9B7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F7495-3FF0-4355-B8EB-0789A6C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36AD5-A579-4549-9F34-247BBA8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42AFF-869A-403F-AD87-4DBB628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7714-1E20-4852-A63C-A7E2CCFC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204A-F12E-48C9-ABFA-D649B5CC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35FD7-03C5-4ED2-80DD-4D537428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1433A-E8CB-4389-84AF-0C43E032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D4E1A-AC4E-4D79-AB66-2E717278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5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1FBC2-10E2-47DD-A301-1EE1F880B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F140D-760D-4A9D-B6BB-46BD407B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6AC6-B809-46F6-9EDF-3A680CAF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2023-23BE-4472-996E-1C24625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F092C-9F04-4B6A-BFF4-43C7C2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0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A8D7-2906-4F35-88AD-BC7DA05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4B60-8F98-49ED-8E3E-362072D5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5591-8FC3-4149-A77C-BAB6B2C3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2DA6-2BA9-4E79-8FBD-8ADEB9AB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342B-CD62-4A7B-9486-B212C34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8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EEF1-EA2D-4E6C-B3DD-B52D27B7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1392C-5EB8-46EE-950F-003B5550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BCFEF-4D02-4A3B-8814-84F988E9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16F36-431B-4D07-A78D-6DB9AC7F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FBC3-1F79-46D7-9D95-99E6174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ADB2-EA4D-426F-BFE9-2C04925E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524E-9FD5-47D4-9706-56DCD59B2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308B0-0CBB-4509-BB6D-FAB8AC04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8A7D6-3E27-4AA0-BF60-A5566A17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53D40-589D-440D-85E6-03230C01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D88C0-B5C8-4A01-8914-92CD28DF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9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23CA-74FE-49A0-BA9B-93AE1A6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EB644-5691-432B-AE4C-2DCC589D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7A584-A5AF-4727-8248-16E1E661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7B923-9CC3-406E-A464-D7679E6D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53D5C-64FE-4B2A-8D7A-A3E6533D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6DAB6-C1AD-4CC9-8135-B461B1CC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F059A-1106-448C-A06C-BF4CBFC7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FEE33-ED06-4189-9AAE-FE76B61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9C10-58D2-4D1E-BA54-1689B615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786B5-E998-443B-9430-19F293C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A06E0-3741-474B-98AA-7DC6AC63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26B70-80D8-4799-9137-9310ECC3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57785-6220-4259-BB21-1FDBF378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2FC48-7F17-4710-B308-4CF935E0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15010-47E7-487E-AED6-920F8B3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A9EA-4BB8-49AF-BBAC-85B9C333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2490-95C6-47BE-871C-DF72992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AD89D-05AD-4D5E-8D25-05519AE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41E54-202A-4EFB-9D40-1A4C25B7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D2087-48DB-49CC-A102-B348BA4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B669-B622-4386-A80D-12D94EAB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CD87-4C83-4B43-8D4B-F9D907CC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17FA0-CD9C-44F1-992E-33B04160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62B3A-D111-4FA4-85D1-9D5871F0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1272A-7818-4834-AD57-EF999420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E46D2-0D59-4F92-8A2B-5403157E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E65F7-F62D-4FD0-9E22-33619C3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2E4F7-0014-42BD-BED6-50E14174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E0A8E-A106-4353-BB51-8B2242B9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FAF83-EB7B-4DAE-9AE2-8EBA95878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CD07-0ABB-4FAF-AE67-99361F2A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FCBE-11BD-4BB7-84E4-C374C991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3F70-E7C8-4042-B95D-77F8D4EDD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IAB demod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37A7E-A18B-43C3-A417-130D7DF6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81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1D94-50C9-4319-83CD-262F3D0B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4F1A7-3E5E-4D1A-90A0-E1694D12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trike="sngStrike" dirty="0">
                <a:solidFill>
                  <a:srgbClr val="7030A0"/>
                </a:solidFill>
              </a:rPr>
              <a:t>A.2</a:t>
            </a:r>
            <a:r>
              <a:rPr lang="en-US" dirty="0"/>
              <a:t>	Fixed Reference Channels for IAB-DU performance requirements (QPSK, R=193/1024)</a:t>
            </a:r>
          </a:p>
          <a:p>
            <a:pPr lvl="1"/>
            <a:r>
              <a:rPr lang="en-US" dirty="0"/>
              <a:t>The parameters for the reference measurement channels are specified in table A.2-1 and table A.3-2 for FR1 PUSCH performance requirements:</a:t>
            </a:r>
          </a:p>
          <a:p>
            <a:pPr lvl="1"/>
            <a:r>
              <a:rPr lang="en-US" dirty="0"/>
              <a:t>-	FRC parameters are specified in table A.2-1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- 	FRC parameters are specified in table A.2-2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-	FRC parameters are specified in table A.2-3 for FR1 PUSCH with transform precoding enabled, Additional DM-RS position = pos1 and 1 transmission layer. </a:t>
            </a:r>
          </a:p>
          <a:p>
            <a:pPr lvl="1"/>
            <a:r>
              <a:rPr lang="en-US" dirty="0"/>
              <a:t>The parameters for the reference measurement channels are specified in table A.3-5 to table A.3-10 for FR2 PUSCH performance requirements:</a:t>
            </a:r>
          </a:p>
          <a:p>
            <a:pPr lvl="1"/>
            <a:r>
              <a:rPr lang="en-US" dirty="0"/>
              <a:t>-	FRC parameters are specified in table A.2-4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A.2-5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A.2-6 for FR2 PUSCH with transform precoding enabled,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A.2-7 for FR2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A.2-8 for FR2 PUSCH with transform precoding disabled, Additional DM-RS position = pos1 and 2 transmission layers. </a:t>
            </a:r>
          </a:p>
          <a:p>
            <a:pPr lvl="1"/>
            <a:r>
              <a:rPr lang="en-US" dirty="0"/>
              <a:t>-	FRC parameters are specified in table A.2-9 for FR2 PUSCH with transform precoding enabled, Additional DM-RS position = pos1 and 1 transmission layer.</a:t>
            </a:r>
          </a:p>
          <a:p>
            <a:pPr lvl="1"/>
            <a:r>
              <a:rPr lang="en-US" dirty="0"/>
              <a:t>-	FRC parameters are specified in table A.2-10 for FR2 PUSCH with transform precoding disabled, Additional DM-RS position = pos1 and 1 transmission layer.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45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trike="sngStrike" dirty="0">
                <a:solidFill>
                  <a:srgbClr val="7030A0"/>
                </a:solidFill>
              </a:rPr>
              <a:t>A.3</a:t>
            </a:r>
            <a:r>
              <a:rPr lang="en-US" dirty="0"/>
              <a:t>	Fixed Reference Channels for IAB-DU performance requirements (16QAM, R=658/1024)</a:t>
            </a:r>
          </a:p>
          <a:p>
            <a:pPr lvl="1"/>
            <a:r>
              <a:rPr lang="en-US" dirty="0"/>
              <a:t>The parameters for the reference measurement channels are specified in table A.3-1 and table A.3-2 for FR1 PUSCH performance requirements:</a:t>
            </a:r>
          </a:p>
          <a:p>
            <a:pPr lvl="1"/>
            <a:r>
              <a:rPr lang="en-US" dirty="0"/>
              <a:t>-	FRC parameters are specified in table A.3-1 for FR1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A.3-2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The parameters for the reference measurement channels are specified in table A.3-3 to table A.3-6 for FR2 PUSCH performance requirements:</a:t>
            </a:r>
          </a:p>
          <a:p>
            <a:pPr lvl="1"/>
            <a:r>
              <a:rPr lang="en-US" dirty="0"/>
              <a:t>-	FRC parameters are specified in table A.3-3 for FR2 PUSCH with transform precoding disabled, Additional DM-RS position = pos0 and 1 transmission layer.</a:t>
            </a:r>
          </a:p>
          <a:p>
            <a:pPr lvl="1"/>
            <a:r>
              <a:rPr lang="en-US" dirty="0"/>
              <a:t>-	FRC parameters are specified in table A.3-4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A.3-5 for FR2 PUSCH with transform precoding disabled, Additional DM-RS position = pos1 and 1 transmission layer.</a:t>
            </a:r>
          </a:p>
          <a:p>
            <a:pPr lvl="1"/>
            <a:r>
              <a:rPr lang="en-US" dirty="0"/>
              <a:t>-	FRC parameters are specified in table A.3-6 for FR2 PUSCH with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strike="sngStrike" dirty="0">
                <a:solidFill>
                  <a:srgbClr val="7030A0"/>
                </a:solidFill>
              </a:rPr>
              <a:t>A.4</a:t>
            </a:r>
            <a:r>
              <a:rPr lang="en-US" dirty="0"/>
              <a:t>	Fixed Reference Channels for IAB-DU performance requirements (64QAM, R=567/1024)</a:t>
            </a:r>
          </a:p>
          <a:p>
            <a:pPr lvl="1"/>
            <a:r>
              <a:rPr lang="en-US" dirty="0"/>
              <a:t>The parameters for the reference measurement channels are specified in table A.4-1 for FR1 PUSCH performance requirements:</a:t>
            </a:r>
          </a:p>
          <a:p>
            <a:pPr lvl="1"/>
            <a:r>
              <a:rPr lang="en-US" dirty="0"/>
              <a:t>-	FRC parameters are specified in table A.4-1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The parameters for the reference measurement channels are specified in table A.4-2 to table A.4-3 for FR2 PUSCH performance requirements:</a:t>
            </a:r>
          </a:p>
          <a:p>
            <a:pPr lvl="1"/>
            <a:r>
              <a:rPr lang="en-US" dirty="0"/>
              <a:t>-	FRC parameters are specified in table A.4-2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A.4-3 for FR2 PUSCH with transform precoding disabled, Additional DM-RS position = pos1 and 1 transmission layer.</a:t>
            </a:r>
          </a:p>
        </p:txBody>
      </p:sp>
    </p:spTree>
    <p:extLst>
      <p:ext uri="{BB962C8B-B14F-4D97-AF65-F5344CB8AC3E}">
        <p14:creationId xmlns:p14="http://schemas.microsoft.com/office/powerpoint/2010/main" val="1663953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trike="sngStrike" dirty="0">
                <a:solidFill>
                  <a:srgbClr val="7030A0"/>
                </a:solidFill>
              </a:rPr>
              <a:t>A.5</a:t>
            </a:r>
            <a:r>
              <a:rPr lang="en-US" dirty="0"/>
              <a:t>	IAB-DU PRACH Test preambles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56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trike="sngStrike" dirty="0">
                <a:solidFill>
                  <a:srgbClr val="7030A0"/>
                </a:solidFill>
              </a:rPr>
              <a:t>A.6</a:t>
            </a:r>
            <a:r>
              <a:rPr lang="en-US" dirty="0"/>
              <a:t>	Fixed Reference Channels for IAB-DU performance requirements (16QAM, R=434/1024) </a:t>
            </a:r>
          </a:p>
          <a:p>
            <a:pPr lvl="1"/>
            <a:r>
              <a:rPr lang="en-US" dirty="0"/>
              <a:t>The parameters for the reference measurement channels are specified in table A.6-1 for FR2 PUSCH performance requirements with transform precoding disabled, additional DM-RS position = pos0 and 2 transmission layers.</a:t>
            </a:r>
          </a:p>
          <a:p>
            <a:pPr lvl="1"/>
            <a:r>
              <a:rPr lang="en-US" dirty="0"/>
              <a:t>The parameters for the reference measurement channels are specified in table A.6-2 for FR2 PUSCH performance requirements with transform precoding disabled, additional DM-RS position = pos1 and 2 transmission layers.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704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trike="sngStrike" dirty="0">
                <a:solidFill>
                  <a:srgbClr val="7030A0"/>
                </a:solidFill>
              </a:rPr>
              <a:t>A.7</a:t>
            </a:r>
            <a:r>
              <a:rPr lang="en-US" dirty="0"/>
              <a:t>	Fixed Reference Channels for IAB-MT PDSCH performance requirements (16QAM)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A.7-1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A.7-2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893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trike="sngStrike" dirty="0">
                <a:solidFill>
                  <a:srgbClr val="7030A0"/>
                </a:solidFill>
              </a:rPr>
              <a:t>A.8</a:t>
            </a:r>
            <a:r>
              <a:rPr lang="en-US" dirty="0"/>
              <a:t>	Fixed Reference Channels for IAB-MT PDSCH performance requirements (64QAM)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A.8-1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A.8-2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358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trike="sngStrike" dirty="0">
                <a:solidFill>
                  <a:srgbClr val="7030A0"/>
                </a:solidFill>
              </a:rPr>
              <a:t>A.9</a:t>
            </a:r>
            <a:r>
              <a:rPr lang="en-US" dirty="0"/>
              <a:t>	Fixed Reference Channels for IAB-MT PDSCH performance requirements (256QAM)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A.9-1 for FR1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551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trike="sngStrike" dirty="0">
                <a:solidFill>
                  <a:srgbClr val="7030A0"/>
                </a:solidFill>
              </a:rPr>
              <a:t>A.10	</a:t>
            </a:r>
            <a:r>
              <a:rPr lang="en-US" dirty="0"/>
              <a:t>Fixed Reference Channels for IAB-MT PDCCH performance requirements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A.10-1 for FR1 PDCCH performance requirements.</a:t>
            </a:r>
          </a:p>
          <a:p>
            <a:pPr lvl="1"/>
            <a:r>
              <a:rPr lang="en-US" dirty="0"/>
              <a:t>The parameters for the reference measurement channels are specified in table A.10-2 for FR2 PDCCH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407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trike="sngStrike" dirty="0">
                <a:solidFill>
                  <a:srgbClr val="7030A0"/>
                </a:solidFill>
              </a:rPr>
              <a:t>A.11</a:t>
            </a:r>
            <a:r>
              <a:rPr lang="en-US" dirty="0"/>
              <a:t>	Fixed Reference Channels for IAB-MT CSI requirements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27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8.1 IAB DU requirements</a:t>
            </a:r>
          </a:p>
          <a:p>
            <a:pPr lvl="1"/>
            <a:r>
              <a:rPr lang="sv-SE" dirty="0"/>
              <a:t>8.1.1 General</a:t>
            </a:r>
          </a:p>
          <a:p>
            <a:pPr lvl="1"/>
            <a:r>
              <a:rPr lang="sv-SE" dirty="0"/>
              <a:t>8.1.2 Performance requirements for PUSCH</a:t>
            </a:r>
          </a:p>
          <a:p>
            <a:pPr lvl="2"/>
            <a:r>
              <a:rPr lang="sv-SE" dirty="0"/>
              <a:t>8.1.2.1 Performance requirmements for PUSCH with transform precoding disabled</a:t>
            </a:r>
          </a:p>
          <a:p>
            <a:pPr lvl="2"/>
            <a:r>
              <a:rPr lang="sv-SE" dirty="0"/>
              <a:t>8.1.2.2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2"/>
            <a:r>
              <a:rPr lang="sv-SE" dirty="0"/>
              <a:t>8.1.2.3 Performance requirements for UCI multiplexing on PUSCH</a:t>
            </a:r>
          </a:p>
          <a:p>
            <a:pPr lvl="1"/>
            <a:r>
              <a:rPr lang="sv-SE" dirty="0"/>
              <a:t>8.1.3 Performance requirements for PU</a:t>
            </a:r>
            <a:r>
              <a:rPr lang="sv-SE" strike="sngStrike" dirty="0"/>
              <a:t>S</a:t>
            </a:r>
            <a:r>
              <a:rPr lang="sv-SE" dirty="0">
                <a:solidFill>
                  <a:schemeClr val="accent4"/>
                </a:solidFill>
              </a:rPr>
              <a:t>C</a:t>
            </a:r>
            <a:r>
              <a:rPr lang="sv-SE" dirty="0"/>
              <a:t>CH</a:t>
            </a:r>
          </a:p>
          <a:p>
            <a:pPr lvl="2"/>
            <a:r>
              <a:rPr lang="sv-SE" dirty="0"/>
              <a:t>8.1.3.1 DTX to ACK probability</a:t>
            </a:r>
          </a:p>
          <a:p>
            <a:pPr lvl="2"/>
            <a:r>
              <a:rPr lang="sv-SE" dirty="0"/>
              <a:t>8.1.3.2 Performance requirements for PUCCH format 0</a:t>
            </a:r>
          </a:p>
          <a:p>
            <a:pPr lvl="2"/>
            <a:r>
              <a:rPr lang="sv-SE" dirty="0"/>
              <a:t>8.1.3.3 Performance requirements for PUCCH format 1</a:t>
            </a:r>
          </a:p>
          <a:p>
            <a:pPr lvl="2"/>
            <a:r>
              <a:rPr lang="sv-SE" dirty="0"/>
              <a:t>8.1.3.4 Performance requirements for PUCCH format 2</a:t>
            </a:r>
          </a:p>
          <a:p>
            <a:pPr lvl="2"/>
            <a:r>
              <a:rPr lang="sv-SE" dirty="0"/>
              <a:t>8.1.3.5 Performance requirements for PUCCH format 3</a:t>
            </a:r>
          </a:p>
          <a:p>
            <a:pPr lvl="2"/>
            <a:r>
              <a:rPr lang="sv-SE" dirty="0"/>
              <a:t>8.1.3.6 Performance requirements for PUCCH format 4</a:t>
            </a:r>
          </a:p>
          <a:p>
            <a:pPr lvl="2"/>
            <a:r>
              <a:rPr lang="sv-SE" dirty="0"/>
              <a:t>8.1.3.7 Performance requirements for multi-slot PUCCH</a:t>
            </a:r>
          </a:p>
          <a:p>
            <a:pPr lvl="1"/>
            <a:r>
              <a:rPr lang="sv-SE" dirty="0"/>
              <a:t>8.1.4 Performance requirements for PRACH</a:t>
            </a:r>
          </a:p>
          <a:p>
            <a:pPr lvl="2"/>
            <a:r>
              <a:rPr lang="sv-SE" dirty="0"/>
              <a:t>8.1.4.1 PRACH false alarm probability</a:t>
            </a:r>
          </a:p>
          <a:p>
            <a:pPr lvl="2"/>
            <a:r>
              <a:rPr lang="sv-SE" dirty="0"/>
              <a:t>8.1.4.2 PRACH</a:t>
            </a:r>
            <a:r>
              <a:rPr lang="sv-SE" dirty="0">
                <a:solidFill>
                  <a:srgbClr val="7030A0"/>
                </a:solidFill>
              </a:rPr>
              <a:t> </a:t>
            </a:r>
            <a:r>
              <a:rPr lang="sv-SE" sz="2500" dirty="0">
                <a:solidFill>
                  <a:srgbClr val="7030A0"/>
                </a:solidFill>
              </a:rPr>
              <a:t>missed </a:t>
            </a:r>
            <a:r>
              <a:rPr lang="sv-SE" dirty="0"/>
              <a:t>detection requirements</a:t>
            </a:r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401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Other editorial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Remove all references to FDD</a:t>
            </a:r>
          </a:p>
          <a:p>
            <a:r>
              <a:rPr lang="sv-SE" dirty="0"/>
              <a:t>Do not create sub-headings for duplex mode (only TDD is used)</a:t>
            </a:r>
          </a:p>
          <a:p>
            <a:r>
              <a:rPr lang="sv-SE" dirty="0"/>
              <a:t>Do not create sub-headings for number of RX antennas; just capture using separate tables in the same sub-section.</a:t>
            </a:r>
          </a:p>
          <a:p>
            <a:r>
              <a:rPr lang="sv-SE" sz="2400" dirty="0">
                <a:solidFill>
                  <a:srgbClr val="7030A0"/>
                </a:solidFill>
              </a:rPr>
              <a:t>Do not introduce void clauses, figures, tables, etc.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IAB-types</a:t>
            </a:r>
          </a:p>
          <a:p>
            <a:pPr marL="685800" lvl="2">
              <a:spcBef>
                <a:spcPts val="1000"/>
              </a:spcBef>
            </a:pPr>
            <a:r>
              <a:rPr lang="en-US" dirty="0">
                <a:solidFill>
                  <a:srgbClr val="7030A0"/>
                </a:solidFill>
              </a:rPr>
              <a:t>Option 1: Use types following the form “</a:t>
            </a:r>
            <a:r>
              <a:rPr lang="pt-BR" dirty="0">
                <a:solidFill>
                  <a:srgbClr val="7030A0"/>
                </a:solidFill>
              </a:rPr>
              <a:t>IAB type 1-H/1-O/2-O</a:t>
            </a:r>
            <a:r>
              <a:rPr lang="en-US" dirty="0">
                <a:solidFill>
                  <a:srgbClr val="7030A0"/>
                </a:solidFill>
              </a:rPr>
              <a:t>” exclusively.</a:t>
            </a:r>
          </a:p>
          <a:p>
            <a:pPr marL="685800" lvl="2">
              <a:spcBef>
                <a:spcPts val="1000"/>
              </a:spcBef>
            </a:pPr>
            <a:r>
              <a:rPr lang="en-US" dirty="0">
                <a:solidFill>
                  <a:srgbClr val="7030A0"/>
                </a:solidFill>
              </a:rPr>
              <a:t>Option 2: Use types following both the forms “</a:t>
            </a:r>
            <a:r>
              <a:rPr lang="pt-BR" dirty="0">
                <a:solidFill>
                  <a:srgbClr val="7030A0"/>
                </a:solidFill>
              </a:rPr>
              <a:t>IAB type 1-H/1-O/2-O</a:t>
            </a:r>
            <a:r>
              <a:rPr lang="en-US" dirty="0">
                <a:solidFill>
                  <a:srgbClr val="7030A0"/>
                </a:solidFill>
              </a:rPr>
              <a:t>” and “IAB-DU/MT type </a:t>
            </a:r>
            <a:r>
              <a:rPr lang="pt-BR" dirty="0">
                <a:solidFill>
                  <a:srgbClr val="7030A0"/>
                </a:solidFill>
              </a:rPr>
              <a:t>IAB type 1-H/1-O/2-O</a:t>
            </a:r>
            <a:r>
              <a:rPr lang="en-US" dirty="0">
                <a:solidFill>
                  <a:srgbClr val="7030A0"/>
                </a:solidFill>
              </a:rPr>
              <a:t>”, where appropriate.</a:t>
            </a:r>
          </a:p>
        </p:txBody>
      </p:sp>
    </p:spTree>
    <p:extLst>
      <p:ext uri="{BB962C8B-B14F-4D97-AF65-F5344CB8AC3E}">
        <p14:creationId xmlns:p14="http://schemas.microsoft.com/office/powerpoint/2010/main" val="668225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7030A0"/>
                </a:solidFill>
              </a:rPr>
              <a:t>Tables for PUSCH/PDSCH minimum requirements (38.174) and test requirements  (38.176-1/2)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7030A0"/>
                </a:solidFill>
              </a:rPr>
              <a:t>Table's structure:</a:t>
            </a:r>
          </a:p>
          <a:p>
            <a:pPr lvl="1"/>
            <a:r>
              <a:rPr lang="sv-SE" dirty="0">
                <a:solidFill>
                  <a:srgbClr val="7030A0"/>
                </a:solidFill>
              </a:rPr>
              <a:t>Option 1: Same as in BS/UE speifications</a:t>
            </a:r>
          </a:p>
          <a:p>
            <a:pPr lvl="2"/>
            <a:r>
              <a:rPr lang="sv-SE" dirty="0">
                <a:solidFill>
                  <a:srgbClr val="7030A0"/>
                </a:solidFill>
              </a:rPr>
              <a:t>Different columns for IAB-DU and IAB-MT requirements</a:t>
            </a:r>
          </a:p>
          <a:p>
            <a:pPr lvl="1"/>
            <a:r>
              <a:rPr lang="sv-SE" dirty="0">
                <a:solidFill>
                  <a:srgbClr val="7030A0"/>
                </a:solidFill>
              </a:rPr>
              <a:t>Option 2: Same as in BS specification</a:t>
            </a:r>
          </a:p>
          <a:p>
            <a:pPr lvl="2"/>
            <a:r>
              <a:rPr lang="sv-SE" dirty="0">
                <a:solidFill>
                  <a:srgbClr val="7030A0"/>
                </a:solidFill>
              </a:rPr>
              <a:t>Updated tables for IAB-MT requirements. (Some parameters like Cyclic prefix, fraction of maximum thoughput are same for all test cases)</a:t>
            </a:r>
          </a:p>
          <a:p>
            <a:pPr lvl="1"/>
            <a:r>
              <a:rPr lang="sv-SE" dirty="0">
                <a:solidFill>
                  <a:srgbClr val="7030A0"/>
                </a:solidFill>
              </a:rPr>
              <a:t>Option 3: Newly defined sturcyre based on mix of BS/US specifications:</a:t>
            </a:r>
          </a:p>
          <a:p>
            <a:pPr lvl="2"/>
            <a:r>
              <a:rPr lang="sv-SE" dirty="0">
                <a:solidFill>
                  <a:srgbClr val="7030A0"/>
                </a:solidFill>
              </a:rPr>
              <a:t>Option 3a:</a:t>
            </a:r>
          </a:p>
          <a:p>
            <a:pPr lvl="3"/>
            <a:r>
              <a:rPr lang="sv-SE" dirty="0">
                <a:solidFill>
                  <a:srgbClr val="7030A0"/>
                </a:solidFill>
              </a:rPr>
              <a:t>Number of Tx antennas, Number of Rx antennas, </a:t>
            </a:r>
            <a:r>
              <a:rPr lang="en-US" dirty="0">
                <a:solidFill>
                  <a:srgbClr val="7030A0"/>
                </a:solidFill>
              </a:rPr>
              <a:t>Modulation format and code rate, Propagation conditions and correlation matrix, FRC, additional DM-RS position, SNR</a:t>
            </a:r>
            <a:endParaRPr lang="sv-SE" dirty="0">
              <a:solidFill>
                <a:srgbClr val="7030A0"/>
              </a:solidFill>
            </a:endParaRP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267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8.2 IAB MT requirements</a:t>
            </a:r>
          </a:p>
          <a:p>
            <a:pPr lvl="1"/>
            <a:r>
              <a:rPr lang="sv-SE" dirty="0"/>
              <a:t>8.2.1 General</a:t>
            </a:r>
          </a:p>
          <a:p>
            <a:pPr lvl="1"/>
            <a:r>
              <a:rPr lang="sv-SE" strike="sngStrike" dirty="0"/>
              <a:t>8.2.2 Performance requirements for IAB-MT demodulation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8.2.2 Demodulation performance requirements for IAB-MT</a:t>
            </a:r>
          </a:p>
          <a:p>
            <a:pPr lvl="2"/>
            <a:r>
              <a:rPr lang="sv-SE" dirty="0"/>
              <a:t>8.2.2.1 Performance requirements for PDSCH</a:t>
            </a:r>
          </a:p>
          <a:p>
            <a:pPr lvl="2"/>
            <a:r>
              <a:rPr lang="sv-SE" dirty="0"/>
              <a:t>8.2.2.2 Performance requirements for PDCCH</a:t>
            </a:r>
          </a:p>
          <a:p>
            <a:pPr lvl="1"/>
            <a:r>
              <a:rPr lang="sv-SE" strike="sngStrike" dirty="0"/>
              <a:t>8.2.3 Performance requirements for IAB-MT CSI reporting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8.2.3 CSI reporting requirements for IAB-MT</a:t>
            </a:r>
          </a:p>
          <a:p>
            <a:pPr lvl="2"/>
            <a:r>
              <a:rPr lang="sv-SE" dirty="0"/>
              <a:t>8.2.3.1  CQI reporting</a:t>
            </a:r>
          </a:p>
          <a:p>
            <a:pPr lvl="2"/>
            <a:r>
              <a:rPr lang="sv-SE" dirty="0"/>
              <a:t>8.2.3.2  PMI reporting</a:t>
            </a:r>
          </a:p>
          <a:p>
            <a:pPr lvl="2"/>
            <a:r>
              <a:rPr lang="sv-SE" dirty="0"/>
              <a:t>8.2.3.3  RI reporting</a:t>
            </a:r>
          </a:p>
          <a:p>
            <a:pPr lvl="2"/>
            <a:r>
              <a:rPr lang="sv-SE" dirty="0"/>
              <a:t>NOTE: The above sub-sections could be collapsed to 8.2.3 and 8.2.3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14644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8289-1800-475D-B1DF-C1E9BDEF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B780-5C62-40A6-BCE5-0C9F26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The previous pages are a top level order of requirements for both the core and conformance specifications</a:t>
            </a:r>
          </a:p>
          <a:p>
            <a:r>
              <a:rPr lang="sv-SE" dirty="0"/>
              <a:t>General Sub-headings for core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General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Radiated requirements are captured in section 11 with same general sub-heading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Some extra sections required for IAB-DU Type 1-O/2-O</a:t>
            </a:r>
          </a:p>
          <a:p>
            <a:pPr lvl="1"/>
            <a:r>
              <a:rPr lang="sv-SE" dirty="0"/>
              <a:t>Some extra sections required for, IAB-DU PRACH for ACK to NACK, ACK missed detection etc... Follow the section ordering as in 38.104</a:t>
            </a:r>
          </a:p>
          <a:p>
            <a:r>
              <a:rPr lang="sv-SE" dirty="0"/>
              <a:t>General Sub-headings for conformance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Definition and applicability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2"/>
            <a:r>
              <a:rPr lang="sv-SE" dirty="0"/>
              <a:t>8.x.x.x.3 Test purpose</a:t>
            </a:r>
          </a:p>
          <a:p>
            <a:pPr lvl="2"/>
            <a:r>
              <a:rPr lang="sv-SE" dirty="0"/>
              <a:t>8.x.x.x.4 Method of test</a:t>
            </a:r>
          </a:p>
          <a:p>
            <a:pPr lvl="2"/>
            <a:r>
              <a:rPr lang="sv-SE" dirty="0"/>
              <a:t>8.x.x.x.4.1 Initial conditions</a:t>
            </a:r>
          </a:p>
          <a:p>
            <a:pPr lvl="2"/>
            <a:r>
              <a:rPr lang="sv-SE" dirty="0"/>
              <a:t>8.x.x.x.4.2 Test procedure</a:t>
            </a:r>
          </a:p>
          <a:p>
            <a:pPr lvl="2"/>
            <a:r>
              <a:rPr lang="sv-SE" dirty="0"/>
              <a:t>8.x.x.x.</a:t>
            </a:r>
            <a:r>
              <a:rPr lang="sv-SE" dirty="0">
                <a:solidFill>
                  <a:srgbClr val="00B0F0"/>
                </a:solidFill>
              </a:rPr>
              <a:t>5</a:t>
            </a:r>
            <a:r>
              <a:rPr lang="sv-SE" strike="sngStrike" dirty="0"/>
              <a:t>4.3</a:t>
            </a:r>
            <a:r>
              <a:rPr lang="sv-SE" dirty="0"/>
              <a:t> Test requirement</a:t>
            </a:r>
          </a:p>
        </p:txBody>
      </p:sp>
    </p:spTree>
    <p:extLst>
      <p:ext uri="{BB962C8B-B14F-4D97-AF65-F5344CB8AC3E}">
        <p14:creationId xmlns:p14="http://schemas.microsoft.com/office/powerpoint/2010/main" val="244402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A9F5-6A0C-422B-8966-5324B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FA965-F2FB-4FFD-9FD3-77547F55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Core spec:</a:t>
            </a:r>
          </a:p>
          <a:p>
            <a:r>
              <a:rPr lang="sv-SE" dirty="0"/>
              <a:t>Annex A FRCs</a:t>
            </a:r>
          </a:p>
          <a:p>
            <a:r>
              <a:rPr lang="en-US" altLang="zh-CN" dirty="0">
                <a:solidFill>
                  <a:srgbClr val="00B0F0"/>
                </a:solidFill>
              </a:rPr>
              <a:t>Annex [G] Propagation conditions (Note: currently Annex G is used for Change history)</a:t>
            </a:r>
            <a:endParaRPr lang="sv-SE" altLang="zh-CN" dirty="0">
              <a:solidFill>
                <a:srgbClr val="00B0F0"/>
              </a:solidFill>
            </a:endParaRP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Conformance spec:</a:t>
            </a:r>
          </a:p>
          <a:p>
            <a:r>
              <a:rPr lang="sv-SE" dirty="0"/>
              <a:t>Annex A FRCs</a:t>
            </a:r>
          </a:p>
          <a:p>
            <a:r>
              <a:rPr lang="sv-SE" dirty="0"/>
              <a:t>Annex [C.3] Performance test tolerances</a:t>
            </a:r>
          </a:p>
          <a:p>
            <a:pPr lvl="1"/>
            <a:r>
              <a:rPr lang="sv-SE" strike="sngStrike" dirty="0"/>
              <a:t>List both IAB-DU and IAB-MT TTs in the same table sub-section of test tolerances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[C.3].1 List IAB-DU TTs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[C.3].2 List IAB-MT TTs</a:t>
            </a:r>
          </a:p>
          <a:p>
            <a:pPr lvl="1"/>
            <a:endParaRPr lang="sv-SE" altLang="zh-CN" dirty="0"/>
          </a:p>
          <a:p>
            <a:pPr lvl="1"/>
            <a:endParaRPr lang="sv-SE" dirty="0"/>
          </a:p>
          <a:p>
            <a:r>
              <a:rPr lang="sv-SE" dirty="0"/>
              <a:t>Annex [D.6] Measurement set-up IAB-MT and IAB-DU performance requirements</a:t>
            </a:r>
          </a:p>
          <a:p>
            <a:pPr lvl="1"/>
            <a:r>
              <a:rPr lang="sv-SE" dirty="0"/>
              <a:t>[D.6].1 PUSCH and PUCCH single antenna port in multipath fading</a:t>
            </a:r>
          </a:p>
          <a:p>
            <a:pPr lvl="1"/>
            <a:r>
              <a:rPr lang="sv-SE" dirty="0"/>
              <a:t>[D.6].2 2 antenna port PUSCH, PDCCH, PDSCH in multi-path fading</a:t>
            </a:r>
          </a:p>
          <a:p>
            <a:pPr lvl="1"/>
            <a:r>
              <a:rPr lang="sv-SE" dirty="0"/>
              <a:t>[D,6].3 PUSCH, PRACH, CSI in static AWGN</a:t>
            </a:r>
          </a:p>
          <a:p>
            <a:r>
              <a:rPr lang="sv-SE" dirty="0"/>
              <a:t>Annex [G] Propagation conditions</a:t>
            </a:r>
          </a:p>
          <a:p>
            <a:pPr lvl="1"/>
            <a:r>
              <a:rPr lang="sv-SE" dirty="0"/>
              <a:t>Please review R4-2104660 which attempts to merge and simplify the UE and BS annexes on this topic as a baseline structure for this annex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05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following slides indicate in detail the order and numbering of annexes for FRCs</a:t>
            </a:r>
          </a:p>
          <a:p>
            <a:pPr lvl="1"/>
            <a:r>
              <a:rPr lang="sv-SE" dirty="0"/>
              <a:t>The slides indicates firstly the Annex number, then in which order the FRC tables are presented within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</a:t>
            </a:r>
            <a:r>
              <a:rPr lang="sv-SE" strike="sngStrike" dirty="0"/>
              <a:t>G</a:t>
            </a:r>
            <a:r>
              <a:rPr lang="sv-SE" dirty="0">
                <a:solidFill>
                  <a:srgbClr val="FF0000"/>
                </a:solidFill>
              </a:rPr>
              <a:t>D</a:t>
            </a:r>
            <a:r>
              <a:rPr lang="sv-SE" dirty="0"/>
              <a:t>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</a:t>
            </a:r>
            <a:r>
              <a:rPr lang="sv-SE" dirty="0">
                <a:highlight>
                  <a:srgbClr val="FFFF00"/>
                </a:highlight>
              </a:rPr>
              <a:t>M</a:t>
            </a:r>
            <a:r>
              <a:rPr lang="sv-SE" dirty="0"/>
              <a:t>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By following this guidance, the FRC ordering and naming can be co-ordinated between all core and conformance specs.</a:t>
            </a:r>
          </a:p>
        </p:txBody>
      </p:sp>
    </p:spTree>
    <p:extLst>
      <p:ext uri="{BB962C8B-B14F-4D97-AF65-F5344CB8AC3E}">
        <p14:creationId xmlns:p14="http://schemas.microsoft.com/office/powerpoint/2010/main" val="271470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B0F0"/>
                </a:solidFill>
              </a:rPr>
              <a:t>FRC Annex guidance (Option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000" dirty="0">
                <a:solidFill>
                  <a:srgbClr val="00B0F0"/>
                </a:solidFill>
              </a:rPr>
              <a:t>Note: Different IAB type or physical channel is divided by different sub-clause to make it more clear and more scalable for further release enhancement.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Note: FRC naming example: D-FR1-</a:t>
            </a:r>
            <a:r>
              <a:rPr lang="en-US" altLang="zh-CN" sz="2000" dirty="0">
                <a:solidFill>
                  <a:srgbClr val="FF0000"/>
                </a:solidFill>
              </a:rPr>
              <a:t>A.2.1.1</a:t>
            </a:r>
            <a:r>
              <a:rPr lang="en-US" altLang="zh-CN" sz="2000" dirty="0">
                <a:solidFill>
                  <a:srgbClr val="00B0F0"/>
                </a:solidFill>
              </a:rPr>
              <a:t>-2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A.2	IAB-DU Fixed Reference Channels 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A.2.1	Fixed Reference Channels for IAB-DU PUSCH performance requirements</a:t>
            </a:r>
            <a:endParaRPr lang="en-US" altLang="zh-CN" sz="2000" dirty="0">
              <a:solidFill>
                <a:srgbClr val="00B0F0"/>
              </a:solidFill>
            </a:endParaRP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A.2.1.1	Fixed Reference Channels for IAB-DU PUSCH performance requirements (QPSK, R=193/1024)</a:t>
            </a:r>
          </a:p>
          <a:p>
            <a:pPr lvl="2"/>
            <a:r>
              <a:rPr lang="en-US" altLang="zh-CN" sz="1600" dirty="0">
                <a:solidFill>
                  <a:srgbClr val="7030A0"/>
                </a:solidFill>
              </a:rPr>
              <a:t>A.2.1.2   Fixed Reference Channels for IAB-DU PUSCH performance requirements (16QAM, R=434/1024) </a:t>
            </a: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A.2.1.3	Fixed Reference Channels for IAB-DU PUSCH performance requirements (16QAM, R=658/1024)</a:t>
            </a: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A.2.1.4	Fixed Reference Channels for IAB-DU PUSCH performance requirements (64QAM, R=567/1024)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A.2.2	 IAB-DU PRACH Test preambles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A.3	 IAB-MT Fixed Reference Channels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A.3.1	Fixed Reference Channels for IAB-MT PDSCH performance requirements</a:t>
            </a: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A.3.1.1	 Fixed Reference Channels for IAB-MT PDSCH performance requirements (16QAM)</a:t>
            </a: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A.3.1.2	 Fixed Reference Channels for IAB-MT PDSCH performance requirements (64QAM)</a:t>
            </a:r>
            <a:endParaRPr lang="en-US" altLang="zh-CN" sz="1600" dirty="0">
              <a:solidFill>
                <a:srgbClr val="00B0F0"/>
              </a:solidFill>
            </a:endParaRP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A.3.1.3	 Fixed Reference Channels for IAB-MT PDSCH performance requirements (256QAM)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A.3.2	Fixed Reference Channels for IAB-MT PDCCH performance requirements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A.3.3	Fixed Reference Channels for IAB-MT CSI reporting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2"/>
            <a:endParaRPr lang="en-US" altLang="zh-CN" sz="14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5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B0F0"/>
                </a:solidFill>
              </a:rPr>
              <a:t>FRC Annex guidance (Option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000" dirty="0">
                <a:solidFill>
                  <a:srgbClr val="00B0F0"/>
                </a:solidFill>
              </a:rPr>
              <a:t>Note: Different IAB type or physical channel is divided by different sub-clause to make it more clear and more scalable for further release enhancement.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Note: FRC naming example: D-FR1-</a:t>
            </a:r>
            <a:r>
              <a:rPr lang="en-US" altLang="zh-CN" sz="2000" dirty="0">
                <a:solidFill>
                  <a:srgbClr val="FF0000"/>
                </a:solidFill>
              </a:rPr>
              <a:t>A.2.1</a:t>
            </a:r>
            <a:r>
              <a:rPr lang="en-US" altLang="zh-CN" sz="2000" dirty="0">
                <a:solidFill>
                  <a:srgbClr val="00B0F0"/>
                </a:solidFill>
              </a:rPr>
              <a:t>-2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A.2	IAB-DU Fixed Reference Channels 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A.2.1 Fixed Reference Channels for PUSCH performance requirements (QPSK, R=193/1024)</a:t>
            </a:r>
          </a:p>
          <a:p>
            <a:pPr lvl="1"/>
            <a:r>
              <a:rPr lang="en-US" altLang="zh-CN" sz="1800" dirty="0">
                <a:solidFill>
                  <a:srgbClr val="7030A0"/>
                </a:solidFill>
              </a:rPr>
              <a:t>A.2.2 Fixed Reference Channels for PUSCH performance requirements (16QAM, R=434/1024) 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A.2.3 Fixed Reference Channels for PUSCH performance requirements (16QAM, R=658/1024)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A.2.4 Fixed Reference Channels for PUSCH performance requirements (64QAM, R=567/1024)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A.2.5 IAB-DU PRACH Test preambles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A.3	 IAB-MT Fixed Reference Channels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A.3.1 Fixed Reference Channels for PDSCH performance requirements (16QAM)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A.3.2 Fixed Reference Channels for PDSCH performance requirements (64QAM)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A.3.3 Fixed Reference Channels for PDSCH performance requirements (256QAM)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A.3.4 Fixed Reference Channels for PDCCH performance requirements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A.3.5 Fixed Reference Channels for CSI reporting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2"/>
            <a:endParaRPr lang="en-US" altLang="zh-CN" sz="14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1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7030A0"/>
                </a:solidFill>
              </a:rPr>
              <a:t>FRC Annex guidance (Option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000" dirty="0">
                <a:solidFill>
                  <a:srgbClr val="7030A0"/>
                </a:solidFill>
              </a:rPr>
              <a:t>Note: FRC naming example: D-FR1-A.2-1</a:t>
            </a:r>
          </a:p>
          <a:p>
            <a:r>
              <a:rPr lang="en-US" altLang="zh-CN" sz="2000" dirty="0">
                <a:solidFill>
                  <a:srgbClr val="7030A0"/>
                </a:solidFill>
              </a:rPr>
              <a:t>A.2 Fixed Reference Channels for IAB-DU performance requirements (QPSK, R=193/1024)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7030A0"/>
                </a:solidFill>
              </a:rPr>
              <a:t>A.3 Fixed Reference Channels for IAB-DU performance requirements (16QAM, R=434/1024) </a:t>
            </a:r>
            <a:endParaRPr lang="en-US" altLang="zh-CN" sz="2000" dirty="0">
              <a:solidFill>
                <a:srgbClr val="7030A0"/>
              </a:solidFill>
            </a:endParaRPr>
          </a:p>
          <a:p>
            <a:r>
              <a:rPr lang="en-US" altLang="zh-CN" sz="2000" dirty="0">
                <a:solidFill>
                  <a:srgbClr val="7030A0"/>
                </a:solidFill>
              </a:rPr>
              <a:t>A.4 Fixed Reference Channels for IAB-DU performance requirements (16QAM, R=658/1024)</a:t>
            </a:r>
          </a:p>
          <a:p>
            <a:r>
              <a:rPr lang="en-US" altLang="zh-CN" sz="2000" dirty="0">
                <a:solidFill>
                  <a:srgbClr val="7030A0"/>
                </a:solidFill>
              </a:rPr>
              <a:t>A.5 Fixed Reference Channels for IAB-DU performance requirements (64QAM, R=567/1024)</a:t>
            </a:r>
          </a:p>
          <a:p>
            <a:r>
              <a:rPr lang="en-US" altLang="zh-CN" sz="2000" dirty="0">
                <a:solidFill>
                  <a:srgbClr val="7030A0"/>
                </a:solidFill>
              </a:rPr>
              <a:t>A.6 IAB-DU PRACH Test preambles</a:t>
            </a:r>
          </a:p>
          <a:p>
            <a:r>
              <a:rPr lang="en-US" altLang="zh-CN" sz="2000" dirty="0">
                <a:solidFill>
                  <a:srgbClr val="7030A0"/>
                </a:solidFill>
              </a:rPr>
              <a:t>A.7 Fixed Reference Channels for IAB-MT PDSCH performance requirements (16QAM)</a:t>
            </a:r>
          </a:p>
          <a:p>
            <a:r>
              <a:rPr lang="en-US" altLang="zh-CN" sz="2000" dirty="0">
                <a:solidFill>
                  <a:srgbClr val="7030A0"/>
                </a:solidFill>
              </a:rPr>
              <a:t>A.8 Fixed Reference Channels for IAB-MT PDSCH performance requirements (64QAM)</a:t>
            </a:r>
          </a:p>
          <a:p>
            <a:r>
              <a:rPr lang="en-US" altLang="zh-CN" sz="2000" dirty="0">
                <a:solidFill>
                  <a:srgbClr val="7030A0"/>
                </a:solidFill>
              </a:rPr>
              <a:t>A.9 Fixed Reference Channels for IAB-MT PDSCH performance requirements (256QAM)</a:t>
            </a:r>
          </a:p>
          <a:p>
            <a:r>
              <a:rPr lang="en-US" altLang="zh-CN" sz="2000" dirty="0">
                <a:solidFill>
                  <a:srgbClr val="7030A0"/>
                </a:solidFill>
              </a:rPr>
              <a:t>A.10 Fixed Reference Channels for IAB-MT PDCCH performance requirements</a:t>
            </a:r>
          </a:p>
          <a:p>
            <a:r>
              <a:rPr lang="en-US" altLang="zh-CN" sz="2000" dirty="0">
                <a:solidFill>
                  <a:srgbClr val="7030A0"/>
                </a:solidFill>
              </a:rPr>
              <a:t>A.11 Fixed Reference Channels for IAB-MT CSI requirements</a:t>
            </a:r>
            <a:endParaRPr lang="en-US" altLang="zh-CN" sz="1400" dirty="0">
              <a:solidFill>
                <a:srgbClr val="7030A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54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2627</Words>
  <Application>Microsoft Office PowerPoint</Application>
  <PresentationFormat>Widescreen</PresentationFormat>
  <Paragraphs>210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WF on IAB demod editorial</vt:lpstr>
      <vt:lpstr>Section numbering IAB-DU</vt:lpstr>
      <vt:lpstr>Section numbering IAB-MT</vt:lpstr>
      <vt:lpstr>Section numbering</vt:lpstr>
      <vt:lpstr>Annexes</vt:lpstr>
      <vt:lpstr>FRC Annex guidance</vt:lpstr>
      <vt:lpstr>FRC Annex guidance (Option 1)</vt:lpstr>
      <vt:lpstr>FRC Annex guidance (Option 2)</vt:lpstr>
      <vt:lpstr>FRC Annex guidance (Option 3)</vt:lpstr>
      <vt:lpstr>FRC Annexes and ordering (1)</vt:lpstr>
      <vt:lpstr>FRC Annexes and ordering (2)</vt:lpstr>
      <vt:lpstr>FRC Annexes and ordering (3)</vt:lpstr>
      <vt:lpstr>FRC annexes and ordering (4)</vt:lpstr>
      <vt:lpstr>FRC annexes and ordering (5)</vt:lpstr>
      <vt:lpstr>FRC annexes and ordering (6)</vt:lpstr>
      <vt:lpstr>FRC annexes and ordering (7)</vt:lpstr>
      <vt:lpstr>FRC annexes and ordering (8)</vt:lpstr>
      <vt:lpstr>FRC annexes and ordering (9)</vt:lpstr>
      <vt:lpstr>FRC annexes and ordering (10)</vt:lpstr>
      <vt:lpstr>Other editorial issues</vt:lpstr>
      <vt:lpstr>Tables for PUSCH/PDSCH minimum requirements (38.174) and test requirements  (38.176-1/2)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 demod editorial</dc:title>
  <dc:creator>Thomas Chapman</dc:creator>
  <cp:lastModifiedBy>Artyom Putilin</cp:lastModifiedBy>
  <cp:revision>51</cp:revision>
  <dcterms:created xsi:type="dcterms:W3CDTF">2021-04-13T14:43:52Z</dcterms:created>
  <dcterms:modified xsi:type="dcterms:W3CDTF">2021-04-19T08:53:22Z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1617967587</vt:lpwstr>
  </property>
</Properties>
</file>