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874B6-FBE3-4EB1-AB87-6F444208B301}" v="7" dt="2021-04-16T18:01:23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01" autoAdjust="0"/>
    <p:restoredTop sz="94529" autoAdjust="0"/>
  </p:normalViewPr>
  <p:slideViewPr>
    <p:cSldViewPr snapToGrid="0">
      <p:cViewPr varScale="1">
        <p:scale>
          <a:sx n="84" d="100"/>
          <a:sy n="84" d="100"/>
        </p:scale>
        <p:origin x="96" y="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tilin, Artyom" userId="7f21f05e-5807-418a-ada3-f49cd94f7737" providerId="ADAL" clId="{C73874B6-FBE3-4EB1-AB87-6F444208B301}"/>
    <pc:docChg chg="undo custSel modSld">
      <pc:chgData name="Putilin, Artyom" userId="7f21f05e-5807-418a-ada3-f49cd94f7737" providerId="ADAL" clId="{C73874B6-FBE3-4EB1-AB87-6F444208B301}" dt="2021-04-16T18:01:26.597" v="43" actId="400"/>
      <pc:docMkLst>
        <pc:docMk/>
      </pc:docMkLst>
      <pc:sldChg chg="modSp mod">
        <pc:chgData name="Putilin, Artyom" userId="7f21f05e-5807-418a-ada3-f49cd94f7737" providerId="ADAL" clId="{C73874B6-FBE3-4EB1-AB87-6F444208B301}" dt="2021-04-16T18:01:26.597" v="43" actId="400"/>
        <pc:sldMkLst>
          <pc:docMk/>
          <pc:sldMk cId="146441862" sldId="258"/>
        </pc:sldMkLst>
        <pc:spChg chg="mod">
          <ac:chgData name="Putilin, Artyom" userId="7f21f05e-5807-418a-ada3-f49cd94f7737" providerId="ADAL" clId="{C73874B6-FBE3-4EB1-AB87-6F444208B301}" dt="2021-04-16T18:01:26.597" v="43" actId="400"/>
          <ac:spMkLst>
            <pc:docMk/>
            <pc:sldMk cId="146441862" sldId="258"/>
            <ac:spMk id="3" creationId="{F5E1AA13-036F-438C-9132-E43663C2CA04}"/>
          </ac:spMkLst>
        </pc:spChg>
      </pc:sldChg>
      <pc:sldChg chg="modSp mod">
        <pc:chgData name="Putilin, Artyom" userId="7f21f05e-5807-418a-ada3-f49cd94f7737" providerId="ADAL" clId="{C73874B6-FBE3-4EB1-AB87-6F444208B301}" dt="2021-04-16T17:50:32.026" v="1" actId="400"/>
        <pc:sldMkLst>
          <pc:docMk/>
          <pc:sldMk cId="2714702746" sldId="271"/>
        </pc:sldMkLst>
        <pc:spChg chg="mod">
          <ac:chgData name="Putilin, Artyom" userId="7f21f05e-5807-418a-ada3-f49cd94f7737" providerId="ADAL" clId="{C73874B6-FBE3-4EB1-AB87-6F444208B301}" dt="2021-04-16T17:50:32.026" v="1" actId="400"/>
          <ac:spMkLst>
            <pc:docMk/>
            <pc:sldMk cId="2714702746" sldId="271"/>
            <ac:spMk id="3" creationId="{A6737EF0-9206-4549-BA9F-1937E7CC8064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6T16:03:45.567" idx="1">
    <p:pos x="4317" y="2985"/>
    <p:text>Not mix IAB-DU and IAB-MT related together, separate sub-annex is more clear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80E86-C8E9-4EF2-B98C-7DD836B5E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EC246-B86E-408F-A143-044FF9B73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F7495-3FF0-4355-B8EB-0789A6CC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36AD5-A579-4549-9F34-247BBA80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42AFF-869A-403F-AD87-4DBB6289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000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67714-1E20-4852-A63C-A7E2CCFC3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204A-F12E-48C9-ABFA-D649B5CCC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35FD7-03C5-4ED2-80DD-4D537428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1433A-E8CB-4389-84AF-0C43E0322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D4E1A-AC4E-4D79-AB66-2E717278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5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1FBC2-10E2-47DD-A301-1EE1F880B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F140D-760D-4A9D-B6BB-46BD407B3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6AC6-B809-46F6-9EDF-3A680CAF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2023-23BE-4472-996E-1C24625E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F092C-9F04-4B6A-BFF4-43C7C2AF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403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A8D7-2906-4F35-88AD-BC7DA053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14B60-8F98-49ED-8E3E-362072D5A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25591-8FC3-4149-A77C-BAB6B2C3D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52DA6-2BA9-4E79-8FBD-8ADEB9AB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342B-CD62-4A7B-9486-B212C34E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083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5EEF1-EA2D-4E6C-B3DD-B52D27B7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1392C-5EB8-46EE-950F-003B55502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BCFEF-4D02-4A3B-8814-84F988E9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16F36-431B-4D07-A78D-6DB9AC7F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3FBC3-1F79-46D7-9D95-99E6174D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ADB2-EA4D-426F-BFE9-2C04925E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1524E-9FD5-47D4-9706-56DCD59B2D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308B0-0CBB-4509-BB6D-FAB8AC041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8A7D6-3E27-4AA0-BF60-A5566A17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53D40-589D-440D-85E6-03230C01A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D88C0-B5C8-4A01-8914-92CD28DF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39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23CA-74FE-49A0-BA9B-93AE1A64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EB644-5691-432B-AE4C-2DCC589D6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7A584-A5AF-4727-8248-16E1E6619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7B923-9CC3-406E-A464-D7679E6D4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F53D5C-64FE-4B2A-8D7A-A3E6533DD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6DAB6-C1AD-4CC9-8135-B461B1CC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CF059A-1106-448C-A06C-BF4CBFC7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FEE33-ED06-4189-9AAE-FE76B615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97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39C10-58D2-4D1E-BA54-1689B615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786B5-E998-443B-9430-19F293C8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A06E0-3741-474B-98AA-7DC6AC634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26B70-80D8-4799-9137-9310ECC3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23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C57785-6220-4259-BB21-1FDBF378F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2FC48-7F17-4710-B308-4CF935E0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15010-47E7-487E-AED6-920F8B3C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17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A9EA-4BB8-49AF-BBAC-85B9C333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12490-95C6-47BE-871C-DF72992A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AD89D-05AD-4D5E-8D25-05519AE1A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41E54-202A-4EFB-9D40-1A4C25B7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D2087-48DB-49CC-A102-B348BA48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BB669-B622-4386-A80D-12D94EAB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CD87-4C83-4B43-8D4B-F9D907CC0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E17FA0-CD9C-44F1-992E-33B041608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62B3A-D111-4FA4-85D1-9D5871F02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1272A-7818-4834-AD57-EF999420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E46D2-0D59-4F92-8A2B-5403157E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E65F7-F62D-4FD0-9E22-33619C37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21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42E4F7-0014-42BD-BED6-50E14174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E0A8E-A106-4353-BB51-8B2242B90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FAF83-EB7B-4DAE-9AE2-8EBA95878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2E3F-007B-492C-8E19-C789B8DA3F84}" type="datetimeFigureOut">
              <a:rPr lang="sv-SE" smtClean="0"/>
              <a:t>2021-04-16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5CD07-0ABB-4FAF-AE67-99361F2A5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DFCBE-11BD-4BB7-84E4-C374C9919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9E1E-EF98-46D8-A827-59A9F82EA97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094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F3F70-E7C8-4042-B95D-77F8D4EDD0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WF on IAB demod editorial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37A7E-A18B-43C3-A417-130D7DF6D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814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01DA-A02C-4884-AAFD-43E5FCBC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CE2D-63D6-4C04-B531-5E567475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A.4	Fixed Reference Channels for IAB-DU performance requirements (64QAM, R=567/1024)</a:t>
            </a:r>
          </a:p>
          <a:p>
            <a:pPr lvl="1"/>
            <a:r>
              <a:rPr lang="en-US" dirty="0"/>
              <a:t>The parameters for the reference measurement channels are specified in table A.4-1 for FR1 PUSCH performance requirements:</a:t>
            </a:r>
          </a:p>
          <a:p>
            <a:pPr lvl="1"/>
            <a:r>
              <a:rPr lang="en-US" dirty="0"/>
              <a:t>-	FRC parameters are specified in table A.4-1 for FR1 PUSCH with transform precoding disabled, Additional DM-RS position = pos1 and 1 transmission layer.</a:t>
            </a:r>
          </a:p>
          <a:p>
            <a:pPr lvl="1"/>
            <a:r>
              <a:rPr lang="en-US" dirty="0"/>
              <a:t>The parameters for the reference measurement channels are specified in table A.4-2 to table A.4-3 for FR2 PUSCH performance requirements:</a:t>
            </a:r>
          </a:p>
          <a:p>
            <a:pPr lvl="1"/>
            <a:r>
              <a:rPr lang="en-US" dirty="0"/>
              <a:t>-	FRC parameters are specified in table A.4-2 for FR2 PUSCH with transform precoding disabled, Additional DM-RS position = pos0 and 1 transmission layer. </a:t>
            </a:r>
          </a:p>
          <a:p>
            <a:pPr lvl="1"/>
            <a:r>
              <a:rPr lang="en-US" dirty="0"/>
              <a:t>-	FRC parameters are specified in table A.4-3 for FR2 PUSCH with transform precoding disabled, Additional DM-RS position = pos1 and 1 transmission layer.</a:t>
            </a:r>
          </a:p>
        </p:txBody>
      </p:sp>
    </p:spTree>
    <p:extLst>
      <p:ext uri="{BB962C8B-B14F-4D97-AF65-F5344CB8AC3E}">
        <p14:creationId xmlns:p14="http://schemas.microsoft.com/office/powerpoint/2010/main" val="166395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A.5	IAB-DU PRACH Test preambles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556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A.6	Fixed Reference Channels for IAB-DU performance requirements (16QAM, R=434/1024) </a:t>
            </a:r>
          </a:p>
          <a:p>
            <a:pPr lvl="1"/>
            <a:r>
              <a:rPr lang="en-US" dirty="0"/>
              <a:t>The parameters for the reference measurement channels are specified in table A.6-1 for FR2 PUSCH performance requirements with transform precoding disabled, additional DM-RS position = pos0 and 2 transmission layers.</a:t>
            </a:r>
          </a:p>
          <a:p>
            <a:pPr lvl="1"/>
            <a:r>
              <a:rPr lang="en-US" dirty="0"/>
              <a:t>The parameters for the reference measurement channels are specified in table A.6-2 for FR2 PUSCH performance requirements with transform precoding disabled, additional DM-RS position = pos1 and 2 transmission layers.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704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A.7	Fixed Reference Channels for IAB-MT PDSCH performance requirements (16QAM)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A.7-1 for FR1 PDSCH performance requirements.</a:t>
            </a:r>
          </a:p>
          <a:p>
            <a:pPr lvl="1"/>
            <a:r>
              <a:rPr lang="en-US" dirty="0"/>
              <a:t>The parameters for the reference measurement channels are specified in table A.7-2 for FR2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1893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A.8	Fixed Reference Channels for IAB-MT PDSCH performance requirements (64QAM)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A.8-1 for FR1 PDSCH performance requirements.</a:t>
            </a:r>
          </a:p>
          <a:p>
            <a:pPr lvl="1"/>
            <a:r>
              <a:rPr lang="en-US" dirty="0"/>
              <a:t>The parameters for the reference measurement channels are specified in table A.8-2 for FR2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7358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A.9	Fixed Reference Channels for IAB-MT PDSCH performance requirements (256QAM)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A.9-1 for FR1 PDSCH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8551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A.10	Fixed Reference Channels for IAB-MT PDCCH performance requirements</a:t>
            </a:r>
          </a:p>
          <a:p>
            <a:endParaRPr lang="en-US" dirty="0"/>
          </a:p>
          <a:p>
            <a:pPr lvl="1"/>
            <a:r>
              <a:rPr lang="en-US" dirty="0"/>
              <a:t>The parameters for the reference measurement channels are specified in table A.10-1 for FR1 PDCCH performance requirements.</a:t>
            </a:r>
          </a:p>
          <a:p>
            <a:pPr lvl="1"/>
            <a:r>
              <a:rPr lang="en-US" dirty="0"/>
              <a:t>The parameters for the reference measurement channels are specified in table A.10-2 for FR2 PDCCH performance requirements.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540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355C-2CA6-4F95-BD5A-80190B4F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0F17F-DF71-4A70-9B1B-2613E4C8D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A.11	Fixed Reference Channels for IAB-MT CSI requirements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227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895CB-246C-498D-AD2D-E14F74DA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Other editorial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14286-0B3D-4037-BA4B-948E2C7A4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Remove all references to FDD</a:t>
            </a:r>
          </a:p>
          <a:p>
            <a:r>
              <a:rPr lang="sv-SE" dirty="0"/>
              <a:t>Do not create sub-headings for duplex mode (only TDD is used)</a:t>
            </a:r>
          </a:p>
          <a:p>
            <a:r>
              <a:rPr lang="sv-SE"/>
              <a:t>Do not create sub-headings for number of RX antennas; just capture using separate tables in the same sub-section.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822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EDEA-8C34-4FD2-9BC6-2E510F32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 IAB-DU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7B7BA-C572-490B-B3F1-99D905585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8.1 IAB DU requirements</a:t>
            </a:r>
          </a:p>
          <a:p>
            <a:pPr lvl="1"/>
            <a:r>
              <a:rPr lang="sv-SE" dirty="0"/>
              <a:t>8.1.1 General</a:t>
            </a:r>
          </a:p>
          <a:p>
            <a:pPr lvl="1"/>
            <a:r>
              <a:rPr lang="sv-SE" dirty="0"/>
              <a:t>8.1.2 Performance requirements for PUSCH</a:t>
            </a:r>
          </a:p>
          <a:p>
            <a:pPr lvl="2"/>
            <a:r>
              <a:rPr lang="sv-SE" dirty="0"/>
              <a:t>8.1.2.1 Performance requirmements for PUSCH with transform precoding disabled</a:t>
            </a:r>
          </a:p>
          <a:p>
            <a:pPr lvl="2"/>
            <a:r>
              <a:rPr lang="sv-SE" dirty="0"/>
              <a:t>8.1.2.2 Performance requirmements for PUSCH with transform precoding </a:t>
            </a:r>
            <a:r>
              <a:rPr lang="sv-SE" strike="sngStrike" dirty="0"/>
              <a:t>dis</a:t>
            </a:r>
            <a:r>
              <a:rPr lang="sv-SE" dirty="0">
                <a:solidFill>
                  <a:srgbClr val="00B0F0"/>
                </a:solidFill>
              </a:rPr>
              <a:t>en</a:t>
            </a:r>
            <a:r>
              <a:rPr lang="sv-SE" dirty="0"/>
              <a:t>abled</a:t>
            </a:r>
          </a:p>
          <a:p>
            <a:pPr lvl="2"/>
            <a:r>
              <a:rPr lang="sv-SE" dirty="0"/>
              <a:t>8.1.2.3 Performance requirements for UCI multiplexing on PUSCH</a:t>
            </a:r>
          </a:p>
          <a:p>
            <a:pPr lvl="1"/>
            <a:r>
              <a:rPr lang="sv-SE" dirty="0"/>
              <a:t>8.1.3 Performance requirements for PU</a:t>
            </a:r>
            <a:r>
              <a:rPr lang="sv-SE" strike="sngStrike" dirty="0"/>
              <a:t>S</a:t>
            </a:r>
            <a:r>
              <a:rPr lang="sv-SE" dirty="0">
                <a:solidFill>
                  <a:schemeClr val="accent4"/>
                </a:solidFill>
              </a:rPr>
              <a:t>C</a:t>
            </a:r>
            <a:r>
              <a:rPr lang="sv-SE" dirty="0"/>
              <a:t>CH</a:t>
            </a:r>
          </a:p>
          <a:p>
            <a:pPr lvl="2"/>
            <a:r>
              <a:rPr lang="sv-SE" dirty="0"/>
              <a:t>8.1.3.1 DTX to ACK probability</a:t>
            </a:r>
          </a:p>
          <a:p>
            <a:pPr lvl="2"/>
            <a:r>
              <a:rPr lang="sv-SE" dirty="0"/>
              <a:t>8.1.3.2 Performance requirements for PUCCH format 0</a:t>
            </a:r>
          </a:p>
          <a:p>
            <a:pPr lvl="2"/>
            <a:r>
              <a:rPr lang="sv-SE" dirty="0"/>
              <a:t>8.1.3.3 Performance requirements for PUCCH format 1</a:t>
            </a:r>
          </a:p>
          <a:p>
            <a:pPr lvl="2"/>
            <a:r>
              <a:rPr lang="sv-SE" dirty="0"/>
              <a:t>8.1.3.4 Performance requirements for PUCCH format 2</a:t>
            </a:r>
          </a:p>
          <a:p>
            <a:pPr lvl="2"/>
            <a:r>
              <a:rPr lang="sv-SE" dirty="0"/>
              <a:t>8.1.3.5 Performance requirements for PUCCH format 3</a:t>
            </a:r>
          </a:p>
          <a:p>
            <a:pPr lvl="2"/>
            <a:r>
              <a:rPr lang="sv-SE" dirty="0"/>
              <a:t>8.1.3.6 Performance requirements for PUCCH format 4</a:t>
            </a:r>
          </a:p>
          <a:p>
            <a:pPr lvl="2"/>
            <a:r>
              <a:rPr lang="sv-SE" dirty="0"/>
              <a:t>8.1.3.7 Performance requirements for multi-slot PUCCH</a:t>
            </a:r>
          </a:p>
          <a:p>
            <a:pPr lvl="1"/>
            <a:r>
              <a:rPr lang="sv-SE" dirty="0"/>
              <a:t>8.1.4 Performance requirements for PRACH</a:t>
            </a:r>
          </a:p>
          <a:p>
            <a:pPr lvl="2"/>
            <a:r>
              <a:rPr lang="sv-SE" dirty="0"/>
              <a:t>8.1.4.1 PRACH false alarm probability</a:t>
            </a:r>
          </a:p>
          <a:p>
            <a:pPr lvl="2"/>
            <a:r>
              <a:rPr lang="sv-SE" dirty="0"/>
              <a:t>8.1.4.2 PRACH detection requirements</a:t>
            </a:r>
          </a:p>
          <a:p>
            <a:pPr lvl="1"/>
            <a:endParaRPr lang="sv-SE" dirty="0"/>
          </a:p>
          <a:p>
            <a:pPr lvl="2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540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26D1-93CB-4E4E-94AA-2E65BD70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 IAB-MT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1AA13-036F-438C-9132-E43663C2C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8.2 IAB MT requirements</a:t>
            </a:r>
          </a:p>
          <a:p>
            <a:pPr lvl="1"/>
            <a:r>
              <a:rPr lang="sv-SE" dirty="0"/>
              <a:t>8.2.1 General</a:t>
            </a:r>
          </a:p>
          <a:p>
            <a:pPr lvl="1"/>
            <a:r>
              <a:rPr lang="sv-SE" strike="sngStrike" dirty="0"/>
              <a:t>8.2.2 Performance requirements for IAB-MT demodulation</a:t>
            </a:r>
          </a:p>
          <a:p>
            <a:pPr lvl="1"/>
            <a:r>
              <a:rPr lang="sv-SE" dirty="0">
                <a:solidFill>
                  <a:schemeClr val="accent4"/>
                </a:solidFill>
              </a:rPr>
              <a:t>8.2.2 Demodulation performance requirements for IAB-MT</a:t>
            </a:r>
          </a:p>
          <a:p>
            <a:pPr lvl="2"/>
            <a:r>
              <a:rPr lang="sv-SE" dirty="0"/>
              <a:t>8.2.2.1 Performance requirements for PDSCH</a:t>
            </a:r>
          </a:p>
          <a:p>
            <a:pPr lvl="2"/>
            <a:r>
              <a:rPr lang="sv-SE" dirty="0"/>
              <a:t>8.2.2.2 Performance requirements for PDCCH</a:t>
            </a:r>
          </a:p>
          <a:p>
            <a:pPr lvl="1"/>
            <a:r>
              <a:rPr lang="sv-SE" strike="sngStrike" dirty="0"/>
              <a:t>8.2.3 Performance requirements for IAB-MT CSI reporting</a:t>
            </a:r>
          </a:p>
          <a:p>
            <a:pPr lvl="1"/>
            <a:r>
              <a:rPr lang="sv-SE" dirty="0">
                <a:solidFill>
                  <a:schemeClr val="accent4"/>
                </a:solidFill>
              </a:rPr>
              <a:t>8.2.3 CSI reporting requirements for IAB-MT</a:t>
            </a:r>
          </a:p>
          <a:p>
            <a:pPr lvl="2"/>
            <a:r>
              <a:rPr lang="sv-SE" dirty="0"/>
              <a:t>8.2.3.1  CQI reporting</a:t>
            </a:r>
          </a:p>
          <a:p>
            <a:pPr lvl="2"/>
            <a:r>
              <a:rPr lang="sv-SE" dirty="0"/>
              <a:t>8.2.3.2  PMI reporting</a:t>
            </a:r>
          </a:p>
          <a:p>
            <a:pPr lvl="2"/>
            <a:r>
              <a:rPr lang="sv-SE" dirty="0"/>
              <a:t>8.2.3.3  RI reporting</a:t>
            </a:r>
          </a:p>
          <a:p>
            <a:pPr lvl="2"/>
            <a:r>
              <a:rPr lang="sv-SE" dirty="0"/>
              <a:t>NOTE: The above sub-sections could be collapsed to 8.2.3 and 8.2.3 could refer to CQI, not CSI reporting in case it is agreed to do CQI only.</a:t>
            </a:r>
          </a:p>
          <a:p>
            <a:pPr lvl="2"/>
            <a:r>
              <a:rPr lang="sv-SE" dirty="0"/>
              <a:t>Note: Do not include any sub-levels for TDD/FDD</a:t>
            </a:r>
          </a:p>
        </p:txBody>
      </p:sp>
    </p:spTree>
    <p:extLst>
      <p:ext uri="{BB962C8B-B14F-4D97-AF65-F5344CB8AC3E}">
        <p14:creationId xmlns:p14="http://schemas.microsoft.com/office/powerpoint/2010/main" val="14644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8289-1800-475D-B1DF-C1E9BDEF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Section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B780-5C62-40A6-BCE5-0C9F268A0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The previous pages are a top level order of requirements for both the core and conformance specifications</a:t>
            </a:r>
          </a:p>
          <a:p>
            <a:r>
              <a:rPr lang="sv-SE" dirty="0"/>
              <a:t>General Sub-headings for core spec:</a:t>
            </a:r>
          </a:p>
          <a:p>
            <a:pPr lvl="1"/>
            <a:r>
              <a:rPr lang="sv-SE" dirty="0"/>
              <a:t>8.x.x.x Performance requirements for xxx</a:t>
            </a:r>
          </a:p>
          <a:p>
            <a:pPr lvl="2"/>
            <a:r>
              <a:rPr lang="sv-SE" dirty="0"/>
              <a:t>8.x.x.x.1 General</a:t>
            </a:r>
          </a:p>
          <a:p>
            <a:pPr lvl="2"/>
            <a:r>
              <a:rPr lang="sv-SE" dirty="0"/>
              <a:t>8.x.x.x.2 Minimum requirement</a:t>
            </a:r>
          </a:p>
          <a:p>
            <a:pPr lvl="1"/>
            <a:r>
              <a:rPr lang="sv-SE" dirty="0">
                <a:solidFill>
                  <a:schemeClr val="accent4"/>
                </a:solidFill>
              </a:rPr>
              <a:t>Radiated requirements are captured in section 11 with same general sub-heading</a:t>
            </a:r>
          </a:p>
          <a:p>
            <a:pPr lvl="2"/>
            <a:r>
              <a:rPr lang="sv-SE" dirty="0">
                <a:solidFill>
                  <a:schemeClr val="accent4"/>
                </a:solidFill>
              </a:rPr>
              <a:t>Some extra sections required for IAB-DU Type 1-O/2-O</a:t>
            </a:r>
          </a:p>
          <a:p>
            <a:pPr lvl="1"/>
            <a:r>
              <a:rPr lang="sv-SE" dirty="0"/>
              <a:t>Some extra sections required for, IAB-DU PRACH for ACK to NACK, ACK missed detection etc... Follow the section ordering as in 38.104</a:t>
            </a:r>
          </a:p>
          <a:p>
            <a:r>
              <a:rPr lang="sv-SE" dirty="0"/>
              <a:t>General Sub-headings for conformance spec:</a:t>
            </a:r>
          </a:p>
          <a:p>
            <a:pPr lvl="1"/>
            <a:r>
              <a:rPr lang="sv-SE" dirty="0"/>
              <a:t>8.x.x.x Performance requirements for xxx</a:t>
            </a:r>
          </a:p>
          <a:p>
            <a:pPr lvl="2"/>
            <a:r>
              <a:rPr lang="sv-SE" dirty="0"/>
              <a:t>8.x.x.x.1 Definition and applicability</a:t>
            </a:r>
          </a:p>
          <a:p>
            <a:pPr lvl="2"/>
            <a:r>
              <a:rPr lang="sv-SE" dirty="0"/>
              <a:t>8.x.x.x.2 Minimum requirement</a:t>
            </a:r>
          </a:p>
          <a:p>
            <a:pPr lvl="2"/>
            <a:r>
              <a:rPr lang="sv-SE" dirty="0"/>
              <a:t>8.x.x.x.3 Test purpose</a:t>
            </a:r>
          </a:p>
          <a:p>
            <a:pPr lvl="2"/>
            <a:r>
              <a:rPr lang="sv-SE" dirty="0"/>
              <a:t>8.x.x.x.4 Method of test</a:t>
            </a:r>
          </a:p>
          <a:p>
            <a:pPr lvl="2"/>
            <a:r>
              <a:rPr lang="sv-SE" dirty="0"/>
              <a:t>8.x.x.x.4.1 Initial conditions</a:t>
            </a:r>
          </a:p>
          <a:p>
            <a:pPr lvl="2"/>
            <a:r>
              <a:rPr lang="sv-SE" dirty="0"/>
              <a:t>8.x.x.x.4.2 Test procedure</a:t>
            </a:r>
          </a:p>
          <a:p>
            <a:pPr lvl="2"/>
            <a:r>
              <a:rPr lang="sv-SE" dirty="0"/>
              <a:t>8.x.x.x.</a:t>
            </a:r>
            <a:r>
              <a:rPr lang="sv-SE" dirty="0">
                <a:solidFill>
                  <a:srgbClr val="00B0F0"/>
                </a:solidFill>
              </a:rPr>
              <a:t>5</a:t>
            </a:r>
            <a:r>
              <a:rPr lang="sv-SE" strike="sngStrike" dirty="0"/>
              <a:t>4.3</a:t>
            </a:r>
            <a:r>
              <a:rPr lang="sv-SE" dirty="0"/>
              <a:t> Test requirement</a:t>
            </a:r>
          </a:p>
        </p:txBody>
      </p:sp>
    </p:spTree>
    <p:extLst>
      <p:ext uri="{BB962C8B-B14F-4D97-AF65-F5344CB8AC3E}">
        <p14:creationId xmlns:p14="http://schemas.microsoft.com/office/powerpoint/2010/main" val="244402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AA9F5-6A0C-422B-8966-5324BD16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Annexes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FA965-F2FB-4FFD-9FD3-77547F55D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Core spec:</a:t>
            </a:r>
          </a:p>
          <a:p>
            <a:r>
              <a:rPr lang="sv-SE" dirty="0"/>
              <a:t>Annex A FRCs</a:t>
            </a:r>
          </a:p>
          <a:p>
            <a:r>
              <a:rPr lang="en-US" altLang="zh-CN" dirty="0">
                <a:solidFill>
                  <a:srgbClr val="00B0F0"/>
                </a:solidFill>
              </a:rPr>
              <a:t>Annex [G] Propagation conditions (Note: currently Annex G is used for Change history)</a:t>
            </a:r>
            <a:endParaRPr lang="sv-SE" altLang="zh-CN" dirty="0">
              <a:solidFill>
                <a:srgbClr val="00B0F0"/>
              </a:solidFill>
            </a:endParaRP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Conformance spec:</a:t>
            </a:r>
          </a:p>
          <a:p>
            <a:r>
              <a:rPr lang="sv-SE" dirty="0"/>
              <a:t>Annex A FRCs</a:t>
            </a:r>
          </a:p>
          <a:p>
            <a:r>
              <a:rPr lang="sv-SE" dirty="0"/>
              <a:t>Annex [C.3] Performance test tolerances</a:t>
            </a:r>
          </a:p>
          <a:p>
            <a:pPr lvl="1"/>
            <a:r>
              <a:rPr lang="sv-SE" strike="sngStrike" dirty="0"/>
              <a:t>List both IAB-DU and IAB-MT TTs in the same table sub-section of test tolerances</a:t>
            </a:r>
          </a:p>
          <a:p>
            <a:pPr lvl="1"/>
            <a:r>
              <a:rPr lang="sv-SE" altLang="zh-CN" dirty="0">
                <a:solidFill>
                  <a:srgbClr val="00B0F0"/>
                </a:solidFill>
              </a:rPr>
              <a:t>[C.3].1 List IAB-DU TTs</a:t>
            </a:r>
          </a:p>
          <a:p>
            <a:pPr lvl="1"/>
            <a:r>
              <a:rPr lang="sv-SE" altLang="zh-CN" dirty="0">
                <a:solidFill>
                  <a:srgbClr val="00B0F0"/>
                </a:solidFill>
              </a:rPr>
              <a:t>[C.3].2 List IAB-MT TTs</a:t>
            </a:r>
          </a:p>
          <a:p>
            <a:pPr lvl="1"/>
            <a:endParaRPr lang="sv-SE" altLang="zh-CN" dirty="0"/>
          </a:p>
          <a:p>
            <a:pPr lvl="1"/>
            <a:endParaRPr lang="sv-SE" dirty="0"/>
          </a:p>
          <a:p>
            <a:r>
              <a:rPr lang="sv-SE" dirty="0"/>
              <a:t>Annex [D.6] Measurement set-up IAB-MT and IAB-DU performance requirements</a:t>
            </a:r>
          </a:p>
          <a:p>
            <a:pPr lvl="1"/>
            <a:r>
              <a:rPr lang="sv-SE" dirty="0"/>
              <a:t>[D.6].1 PUSCH and PUCCH single antenna port in multipath fading</a:t>
            </a:r>
          </a:p>
          <a:p>
            <a:pPr lvl="1"/>
            <a:r>
              <a:rPr lang="sv-SE" dirty="0"/>
              <a:t>[D.6].2 2 antenna port PUSCH, PDCCH, PDSCH in multi-path fading</a:t>
            </a:r>
          </a:p>
          <a:p>
            <a:pPr lvl="1"/>
            <a:r>
              <a:rPr lang="sv-SE" dirty="0"/>
              <a:t>[D,6].3 PUSCH, PRACH, CSI in static AWGN</a:t>
            </a:r>
          </a:p>
          <a:p>
            <a:r>
              <a:rPr lang="sv-SE" dirty="0"/>
              <a:t>Annex [G] Propagation conditions</a:t>
            </a:r>
          </a:p>
          <a:p>
            <a:pPr lvl="1"/>
            <a:r>
              <a:rPr lang="sv-SE" dirty="0"/>
              <a:t>Please review R4-2104660 which attempts to merge and simplify the UE and BS annexes on this topic as a baseline structure for this annex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05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67B39-14C1-4A43-A7D4-5BFA5618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37EF0-9206-4549-BA9F-1937E7CC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The following slides indicate in detail the order and numbering of annexes for FRCs</a:t>
            </a:r>
          </a:p>
          <a:p>
            <a:pPr lvl="1"/>
            <a:r>
              <a:rPr lang="sv-SE" dirty="0"/>
              <a:t>The slides indicates firstly the Annex number, then in which order the FRC tables are presented within the Annex</a:t>
            </a:r>
          </a:p>
          <a:p>
            <a:pPr lvl="1"/>
            <a:endParaRPr lang="sv-SE" dirty="0"/>
          </a:p>
          <a:p>
            <a:r>
              <a:rPr lang="sv-SE" dirty="0"/>
              <a:t>IAB-DU FRCs are named with the convention G-FRx-Ay-z</a:t>
            </a:r>
          </a:p>
          <a:p>
            <a:pPr lvl="1"/>
            <a:r>
              <a:rPr lang="sv-SE" dirty="0"/>
              <a:t>X is the FR number (FR1 or FR2)</a:t>
            </a:r>
          </a:p>
          <a:p>
            <a:pPr lvl="1"/>
            <a:r>
              <a:rPr lang="sv-SE" dirty="0"/>
              <a:t>Y is the Annex number</a:t>
            </a:r>
          </a:p>
          <a:p>
            <a:pPr lvl="1"/>
            <a:r>
              <a:rPr lang="sv-SE" dirty="0"/>
              <a:t>Z increments by 1 for each new FRC in the Annex, starting from 1 for the first FRC in the annex</a:t>
            </a:r>
          </a:p>
          <a:p>
            <a:pPr lvl="1"/>
            <a:endParaRPr lang="sv-SE" dirty="0"/>
          </a:p>
          <a:p>
            <a:r>
              <a:rPr lang="sv-SE" dirty="0"/>
              <a:t>IAB-DU FRCs are named with the convention </a:t>
            </a:r>
            <a:r>
              <a:rPr lang="sv-SE" dirty="0">
                <a:highlight>
                  <a:srgbClr val="FFFF00"/>
                </a:highlight>
              </a:rPr>
              <a:t>M</a:t>
            </a:r>
            <a:r>
              <a:rPr lang="sv-SE" dirty="0"/>
              <a:t>-FRx-Ay-z</a:t>
            </a:r>
          </a:p>
          <a:p>
            <a:pPr lvl="1"/>
            <a:r>
              <a:rPr lang="sv-SE" dirty="0"/>
              <a:t>X is the FR number (FR1 or FR2)</a:t>
            </a:r>
          </a:p>
          <a:p>
            <a:pPr lvl="1"/>
            <a:r>
              <a:rPr lang="sv-SE" dirty="0"/>
              <a:t>Y is the Annex number</a:t>
            </a:r>
          </a:p>
          <a:p>
            <a:pPr lvl="1"/>
            <a:r>
              <a:rPr lang="sv-SE" dirty="0"/>
              <a:t>Z increments by 1 for each new FRC in the Annex, starting from 1 for the first FRC in the annex</a:t>
            </a:r>
          </a:p>
          <a:p>
            <a:pPr lvl="1"/>
            <a:endParaRPr lang="sv-SE" dirty="0"/>
          </a:p>
          <a:p>
            <a:r>
              <a:rPr lang="sv-SE" dirty="0"/>
              <a:t>By following this guidance, the FRC ordering and naming can be co-ordinated between all core and conformance specs.</a:t>
            </a:r>
          </a:p>
        </p:txBody>
      </p:sp>
    </p:spTree>
    <p:extLst>
      <p:ext uri="{BB962C8B-B14F-4D97-AF65-F5344CB8AC3E}">
        <p14:creationId xmlns:p14="http://schemas.microsoft.com/office/powerpoint/2010/main" val="271470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67B39-14C1-4A43-A7D4-5BFA56185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B0F0"/>
                </a:solidFill>
              </a:rPr>
              <a:t>FRC Annex guidance (Huawei)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37EF0-9206-4549-BA9F-1937E7CC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dirty="0">
                <a:solidFill>
                  <a:srgbClr val="00B0F0"/>
                </a:solidFill>
              </a:rPr>
              <a:t>Note: Different IAB type or physical channel is divided by different sub-clause to make it more clear and more scalable for further release enhancement.</a:t>
            </a:r>
          </a:p>
          <a:p>
            <a:r>
              <a:rPr lang="en-US" altLang="zh-CN" sz="2000" dirty="0">
                <a:solidFill>
                  <a:srgbClr val="00B0F0"/>
                </a:solidFill>
              </a:rPr>
              <a:t>A.2	IAB-DU Fixed Reference Channels </a:t>
            </a:r>
          </a:p>
          <a:p>
            <a:pPr lvl="1"/>
            <a:r>
              <a:rPr lang="en-US" altLang="zh-CN" sz="1800" dirty="0">
                <a:solidFill>
                  <a:srgbClr val="00B0F0"/>
                </a:solidFill>
              </a:rPr>
              <a:t>A.2.1	Fixed Reference Channels for IAB-DU PUSCH performance requirements</a:t>
            </a:r>
            <a:endParaRPr lang="en-US" altLang="zh-CN" sz="2000" dirty="0">
              <a:solidFill>
                <a:srgbClr val="00B0F0"/>
              </a:solidFill>
            </a:endParaRPr>
          </a:p>
          <a:p>
            <a:pPr lvl="2"/>
            <a:r>
              <a:rPr lang="en-US" altLang="zh-CN" sz="1600" dirty="0">
                <a:solidFill>
                  <a:srgbClr val="00B0F0"/>
                </a:solidFill>
              </a:rPr>
              <a:t>A.2.1.1	Fixed Reference Channels for IAB-DU PUSCH performance requirements (QPSK, R=193/1024)</a:t>
            </a:r>
          </a:p>
          <a:p>
            <a:pPr lvl="2"/>
            <a:r>
              <a:rPr lang="en-US" altLang="zh-CN" sz="1600" dirty="0">
                <a:solidFill>
                  <a:srgbClr val="00B0F0"/>
                </a:solidFill>
              </a:rPr>
              <a:t>A.2.1.2	Fixed Reference Channels for IAB-DU PUSCH performance requirements (16QAM, R=658/1024)</a:t>
            </a:r>
          </a:p>
          <a:p>
            <a:pPr lvl="2"/>
            <a:r>
              <a:rPr lang="en-US" altLang="zh-CN" sz="1600" dirty="0">
                <a:solidFill>
                  <a:srgbClr val="00B0F0"/>
                </a:solidFill>
              </a:rPr>
              <a:t>A.2.1.3	Fixed Reference Channels for IAB-DU PUSCH performance requirements (64QAM, R=567/1024)</a:t>
            </a:r>
          </a:p>
          <a:p>
            <a:pPr lvl="1"/>
            <a:r>
              <a:rPr lang="en-US" altLang="zh-CN" sz="1800" dirty="0">
                <a:solidFill>
                  <a:srgbClr val="00B0F0"/>
                </a:solidFill>
              </a:rPr>
              <a:t>A.2.2	 IAB-DU PRACH Test preambles</a:t>
            </a:r>
          </a:p>
          <a:p>
            <a:r>
              <a:rPr lang="en-US" altLang="zh-CN" sz="2000" dirty="0">
                <a:solidFill>
                  <a:srgbClr val="00B0F0"/>
                </a:solidFill>
              </a:rPr>
              <a:t>A.3	 IAB-MT Fixed Reference Channels</a:t>
            </a:r>
          </a:p>
          <a:p>
            <a:pPr lvl="1"/>
            <a:r>
              <a:rPr lang="en-GB" altLang="zh-CN" sz="1800" dirty="0">
                <a:solidFill>
                  <a:srgbClr val="00B0F0"/>
                </a:solidFill>
              </a:rPr>
              <a:t>A.3.1	Fixed Reference Channels for IAB-MT PDSCH performance requirements</a:t>
            </a:r>
          </a:p>
          <a:p>
            <a:pPr lvl="2"/>
            <a:r>
              <a:rPr lang="en-GB" altLang="zh-CN" sz="1600" dirty="0">
                <a:solidFill>
                  <a:srgbClr val="00B0F0"/>
                </a:solidFill>
              </a:rPr>
              <a:t>A.3.1.1	 Fixed Reference Channels for IAB-MT PDSCH performance requirements (16QAM)</a:t>
            </a:r>
          </a:p>
          <a:p>
            <a:pPr lvl="2"/>
            <a:r>
              <a:rPr lang="en-GB" altLang="zh-CN" sz="1600" dirty="0">
                <a:solidFill>
                  <a:srgbClr val="00B0F0"/>
                </a:solidFill>
              </a:rPr>
              <a:t>A.3.1.2	 Fixed Reference Channels for IAB-MT PDSCH performance requirements (64QAM)</a:t>
            </a:r>
            <a:endParaRPr lang="en-US" altLang="zh-CN" sz="1600" dirty="0">
              <a:solidFill>
                <a:srgbClr val="00B0F0"/>
              </a:solidFill>
            </a:endParaRPr>
          </a:p>
          <a:p>
            <a:pPr lvl="2"/>
            <a:r>
              <a:rPr lang="en-GB" altLang="zh-CN" sz="1600" dirty="0">
                <a:solidFill>
                  <a:srgbClr val="00B0F0"/>
                </a:solidFill>
              </a:rPr>
              <a:t>A.3.1.3	 Fixed Reference Channels for IAB-MT PDSCH performance requirements (256QAM)</a:t>
            </a:r>
          </a:p>
          <a:p>
            <a:pPr lvl="1"/>
            <a:r>
              <a:rPr lang="en-GB" altLang="zh-CN" sz="1800" dirty="0">
                <a:solidFill>
                  <a:srgbClr val="00B0F0"/>
                </a:solidFill>
              </a:rPr>
              <a:t>A.3.2	Fixed Reference Channels for IAB-MT PDCCH performance requirements</a:t>
            </a:r>
          </a:p>
          <a:p>
            <a:pPr lvl="1"/>
            <a:r>
              <a:rPr lang="en-GB" altLang="zh-CN" sz="1800" dirty="0">
                <a:solidFill>
                  <a:srgbClr val="00B0F0"/>
                </a:solidFill>
              </a:rPr>
              <a:t>A.3.3	Fixed Reference Channels for IAB-MT CSI reporting</a:t>
            </a:r>
            <a:endParaRPr lang="en-US" altLang="zh-CN" sz="1800" dirty="0">
              <a:solidFill>
                <a:srgbClr val="00B0F0"/>
              </a:solidFill>
            </a:endParaRPr>
          </a:p>
          <a:p>
            <a:pPr lvl="2"/>
            <a:endParaRPr lang="en-US" altLang="zh-CN" sz="1400" dirty="0">
              <a:solidFill>
                <a:srgbClr val="00B0F0"/>
              </a:solidFill>
            </a:endParaRPr>
          </a:p>
          <a:p>
            <a:pPr lvl="1"/>
            <a:endParaRPr lang="en-US" altLang="zh-CN" sz="1800" dirty="0">
              <a:solidFill>
                <a:srgbClr val="00B0F0"/>
              </a:solidFill>
            </a:endParaRPr>
          </a:p>
          <a:p>
            <a:pPr lvl="1"/>
            <a:endParaRPr lang="en-US" altLang="zh-CN" sz="1800" dirty="0">
              <a:solidFill>
                <a:srgbClr val="00B0F0"/>
              </a:solidFill>
            </a:endParaRPr>
          </a:p>
          <a:p>
            <a:pPr lvl="1"/>
            <a:endParaRPr lang="sv-SE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5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1D94-50C9-4319-83CD-262F3D0B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4F1A7-3E5E-4D1A-90A0-E1694D123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A.2	Fixed Reference Channels for IAB-DU performance requirements (QPSK, R=193/1024)</a:t>
            </a:r>
          </a:p>
          <a:p>
            <a:pPr lvl="1"/>
            <a:r>
              <a:rPr lang="en-US" dirty="0"/>
              <a:t>The parameters for the reference measurement channels are specified in table A.2-1 and table A.3-2 for FR1 PUSCH performance requirements:</a:t>
            </a:r>
          </a:p>
          <a:p>
            <a:pPr lvl="1"/>
            <a:r>
              <a:rPr lang="en-US" dirty="0"/>
              <a:t>-	FRC parameters are specified in table A.2-1 for FR1 PUSCH with transform precoding disabled, Additional DM-RS position = pos1 and 1 transmission layer.</a:t>
            </a:r>
          </a:p>
          <a:p>
            <a:pPr lvl="1"/>
            <a:r>
              <a:rPr lang="en-US" dirty="0"/>
              <a:t>- 	FRC parameters are specified in table A.2-2 for FR1 PUSCH with transform precoding disabled, Additional DM-RS position = pos1 and 2 transmission layers.</a:t>
            </a:r>
          </a:p>
          <a:p>
            <a:pPr lvl="1"/>
            <a:r>
              <a:rPr lang="en-US" dirty="0"/>
              <a:t>-	FRC parameters are specified in table A.2-3 for FR1 PUSCH with transform precoding enabled, Additional DM-RS position = pos1 and 1 transmission layer. </a:t>
            </a:r>
          </a:p>
          <a:p>
            <a:pPr lvl="1"/>
            <a:r>
              <a:rPr lang="en-US" dirty="0"/>
              <a:t>The parameters for the reference measurement channels are specified in table A.3-5 to table A.3-10 for FR2 PUSCH performance requirements:</a:t>
            </a:r>
          </a:p>
          <a:p>
            <a:pPr lvl="1"/>
            <a:r>
              <a:rPr lang="en-US" dirty="0"/>
              <a:t>-	FRC parameters are specified in table A.2-4 for FR2 PUSCH with transform precoding disabled, Additional DM-RS position = pos0 and 1 transmission layer. </a:t>
            </a:r>
          </a:p>
          <a:p>
            <a:pPr lvl="1"/>
            <a:r>
              <a:rPr lang="en-US" dirty="0"/>
              <a:t>-	FRC parameters are specified in table A.2-5 for FR2 PUSCH with transform precoding disabled, Additional DM-RS position = pos0 and 2 transmission layers. </a:t>
            </a:r>
          </a:p>
          <a:p>
            <a:pPr lvl="1"/>
            <a:r>
              <a:rPr lang="en-US" dirty="0"/>
              <a:t>-	FRC parameters are specified in table A.2-6 for FR2 PUSCH with transform precoding enabled, Additional DM-RS position = pos0 and 1 transmission layer. </a:t>
            </a:r>
          </a:p>
          <a:p>
            <a:pPr lvl="1"/>
            <a:r>
              <a:rPr lang="en-US" dirty="0"/>
              <a:t>-	FRC parameters are specified in table A.2-7 for FR2 PUSCH with transform precoding disabled, Additional DM-RS position = pos1 and 1 transmission layer. </a:t>
            </a:r>
          </a:p>
          <a:p>
            <a:pPr lvl="1"/>
            <a:r>
              <a:rPr lang="en-US" dirty="0"/>
              <a:t>-	FRC parameters are specified in table A.2-8 for FR2 PUSCH with transform precoding disabled, Additional DM-RS position = pos1 and 2 transmission layers. </a:t>
            </a:r>
          </a:p>
          <a:p>
            <a:pPr lvl="1"/>
            <a:r>
              <a:rPr lang="en-US" dirty="0"/>
              <a:t>-	FRC parameters are specified in table A.2-9 for FR2 PUSCH with transform precoding enabled, Additional DM-RS position = pos1 and 1 transmission layer.</a:t>
            </a:r>
          </a:p>
          <a:p>
            <a:pPr lvl="1"/>
            <a:r>
              <a:rPr lang="en-US" dirty="0"/>
              <a:t>-	FRC parameters are specified in table A.2-10 for FR2 PUSCH with transform precoding disabled, Additional DM-RS position = pos1 and 1 transmission layer.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5457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701DA-A02C-4884-AAFD-43E5FCBC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FRC Annexes and ordering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CE2D-63D6-4C04-B531-5E567475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A.3	Fixed Reference Channels for IAB-DU performance requirements (16QAM, R=658/1024)</a:t>
            </a:r>
          </a:p>
          <a:p>
            <a:pPr lvl="1"/>
            <a:r>
              <a:rPr lang="en-US" dirty="0"/>
              <a:t>The parameters for the reference measurement channels are specified in table A.3-1 and table A.3-2 for FR1 PUSCH performance requirements:</a:t>
            </a:r>
          </a:p>
          <a:p>
            <a:pPr lvl="1"/>
            <a:r>
              <a:rPr lang="en-US" dirty="0"/>
              <a:t>-	FRC parameters are specified in table A.3-1 for FR1 PUSCH with transform precoding disabled, Additional DM-RS position = pos1 and 1 transmission layer. </a:t>
            </a:r>
          </a:p>
          <a:p>
            <a:pPr lvl="1"/>
            <a:r>
              <a:rPr lang="en-US" dirty="0"/>
              <a:t>-	FRC parameters are specified in table A.3-2 for FR1 PUSCH with transform precoding disabled, Additional DM-RS position = pos1 and 2 transmission layers.</a:t>
            </a:r>
          </a:p>
          <a:p>
            <a:pPr lvl="1"/>
            <a:r>
              <a:rPr lang="en-US" dirty="0"/>
              <a:t>The parameters for the reference measurement channels are specified in table A.3-3 to table A.3-6 for FR2 PUSCH performance requirements:</a:t>
            </a:r>
          </a:p>
          <a:p>
            <a:pPr lvl="1"/>
            <a:r>
              <a:rPr lang="en-US" dirty="0"/>
              <a:t>-	FRC parameters are specified in table A.3-3 for FR2 PUSCH with transform precoding disabled, Additional DM-RS position = pos0 and 1 transmission layer.</a:t>
            </a:r>
          </a:p>
          <a:p>
            <a:pPr lvl="1"/>
            <a:r>
              <a:rPr lang="en-US" dirty="0"/>
              <a:t>-	FRC parameters are specified in table A.3-4 for FR2 PUSCH with transform precoding disabled, Additional DM-RS position = pos0 and 2 transmission layers. </a:t>
            </a:r>
          </a:p>
          <a:p>
            <a:pPr lvl="1"/>
            <a:r>
              <a:rPr lang="en-US" dirty="0"/>
              <a:t>-	FRC parameters are specified in table A.3-5 for FR2 PUSCH with transform precoding disabled, Additional DM-RS position = pos1 and 1 transmission layer.</a:t>
            </a:r>
          </a:p>
          <a:p>
            <a:pPr lvl="1"/>
            <a:r>
              <a:rPr lang="en-US" dirty="0"/>
              <a:t>-	FRC parameters are specified in table A.3-6 for FR2 PUSCH with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0298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2070</Words>
  <Application>Microsoft Office PowerPoint</Application>
  <PresentationFormat>Widescreen</PresentationFormat>
  <Paragraphs>165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WF on IAB demod editorial</vt:lpstr>
      <vt:lpstr>Section numbering IAB-DU</vt:lpstr>
      <vt:lpstr>Section numbering IAB-MT</vt:lpstr>
      <vt:lpstr>Section numbering</vt:lpstr>
      <vt:lpstr>Annexes</vt:lpstr>
      <vt:lpstr>FRC Annex guidance</vt:lpstr>
      <vt:lpstr>FRC Annex guidance (Huawei)</vt:lpstr>
      <vt:lpstr>FRC Annexes and ordering (1)</vt:lpstr>
      <vt:lpstr>FRC Annexes and ordering (2)</vt:lpstr>
      <vt:lpstr>FRC Annexes and ordering (3)</vt:lpstr>
      <vt:lpstr>FRC annexes and ordering (4)</vt:lpstr>
      <vt:lpstr>FRC annexes and ordering (5)</vt:lpstr>
      <vt:lpstr>FRC annexes and ordering (6)</vt:lpstr>
      <vt:lpstr>FRC annexes and ordering (7)</vt:lpstr>
      <vt:lpstr>FRC annexes and ordering (8)</vt:lpstr>
      <vt:lpstr>FRC annexes and ordering (9)</vt:lpstr>
      <vt:lpstr>FRC annexes and ordering (10)</vt:lpstr>
      <vt:lpstr>Other editorial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IAB demod editorial</dc:title>
  <dc:creator>Thomas Chapman</dc:creator>
  <cp:lastModifiedBy>Artyom Putilin</cp:lastModifiedBy>
  <cp:revision>44</cp:revision>
  <dcterms:created xsi:type="dcterms:W3CDTF">2021-04-13T14:43:52Z</dcterms:created>
  <dcterms:modified xsi:type="dcterms:W3CDTF">2021-04-16T18:01:31Z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1617967587</vt:lpwstr>
  </property>
</Properties>
</file>