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5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73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2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wei" initials="HW" lastIdx="1" clrIdx="0">
    <p:extLst>
      <p:ext uri="{19B8F6BF-5375-455C-9EA6-DF929625EA0E}">
        <p15:presenceInfo xmlns:p15="http://schemas.microsoft.com/office/powerpoint/2012/main" userId="Huawe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3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16T16:03:45.567" idx="1">
    <p:pos x="4317" y="2985"/>
    <p:text>Not mix IAB-DU and IAB-MT related together, separate sub-annex is more clear</p:text>
    <p:extLst>
      <p:ext uri="{C676402C-5697-4E1C-873F-D02D1690AC5C}">
        <p15:threadingInfo xmlns:p15="http://schemas.microsoft.com/office/powerpoint/2012/main" timeZoneBias="-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D80E86-C8E9-4EF2-B98C-7DD836B5E0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23EC246-B86E-408F-A143-044FF9B733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AF7495-3FF0-4355-B8EB-0789A6CC2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136AD5-A579-4549-9F34-247BBA808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F42AFF-869A-403F-AD87-4DBB6289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6000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867714-1E20-4852-A63C-A7E2CCFC3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5F0204A-F12E-48C9-ABFA-D649B5CCC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135FD7-03C5-4ED2-80DD-4D5374286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C1433A-E8CB-4389-84AF-0C43E0322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2D4E1A-AC4E-4D79-AB66-2E7172783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956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4C1FBC2-10E2-47DD-A301-1EE1F880BC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ACF140D-760D-4A9D-B6BB-46BD407B3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13A6AC6-B809-46F6-9EDF-3A680CAF7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A62023-23BE-4472-996E-1C24625EC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2F092C-9F04-4B6A-BFF4-43C7C2AF3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4037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B6A8D7-2906-4F35-88AD-BC7DA0533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A14B60-8F98-49ED-8E3E-362072D5A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025591-8FC3-4149-A77C-BAB6B2C3D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052DA6-2BA9-4E79-8FBD-8ADEB9ABC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3E342B-CD62-4A7B-9486-B212C34E8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0837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05EEF1-EA2D-4E6C-B3DD-B52D27B7E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C51392C-5EB8-46EE-950F-003B55502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7BCFEF-4D02-4A3B-8814-84F988E9E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916F36-431B-4D07-A78D-6DB9AC7F3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13FBC3-1F79-46D7-9D95-99E6174DB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7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63ADB2-EA4D-426F-BFE9-2C04925E1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61524E-9FD5-47D4-9706-56DCD59B2D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74308B0-0CBB-4509-BB6D-FAB8AC0414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318A7D6-3E27-4AA0-BF60-A5566A175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C253D40-589D-440D-85E6-03230C01A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BDD88C0-B5C8-4A01-8914-92CD28DF5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5392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8023CA-74FE-49A0-BA9B-93AE1A64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A6EB644-5691-432B-AE4C-2DCC589D6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847A584-A5AF-4727-8248-16E1E6619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DC7B923-9CC3-406E-A464-D7679E6D47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9F53D5C-64FE-4B2A-8D7A-A3E6533DD6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DA6DAB6-C1AD-4CC9-8135-B461B1CC2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9CF059A-1106-448C-A06C-BF4CBFC71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30FEE33-ED06-4189-9AAE-FE76B615A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797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239C10-58D2-4D1E-BA54-1689B615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CE786B5-E998-443B-9430-19F293C87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54A06E0-3741-474B-98AA-7DC6AC634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1826B70-80D8-4799-9137-9310ECC3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423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7C57785-6220-4259-BB21-1FDBF378F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9C2FC48-7F17-4710-B308-4CF935E0C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D15010-47E7-487E-AED6-920F8B3C7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517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32A9EA-4BB8-49AF-BBAC-85B9C3338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812490-95C6-47BE-871C-DF72992A0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FFAD89D-05AD-4D5E-8D25-05519AE1A9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8B41E54-202A-4EFB-9D40-1A4C25B75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B1D2087-48DB-49CC-A102-B348BA485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A5BB669-B622-4386-A80D-12D94EABD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0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91CD87-4C83-4B43-8D4B-F9D907CC0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7E17FA0-CD9C-44F1-992E-33B041608C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2362B3A-D111-4FA4-85D1-9D5871F02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601272A-7818-4834-AD57-EF999420D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FBE46D2-0D59-4F92-8A2B-5403157ED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AE65F7-F62D-4FD0-9E22-33619C376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921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542E4F7-0014-42BD-BED6-50E141740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BE0A8E-A106-4353-BB51-8B2242B90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0FAF83-EB7B-4DAE-9AE2-8EBA958787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D5CD07-0ABB-4FAF-AE67-99361F2A5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FDFCBE-11BD-4BB7-84E4-C374C99195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094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6F3F70-E7C8-4042-B95D-77F8D4EDD0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WF on IAB demod editorial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1B37A7E-A18B-43C3-A417-130D7DF6D2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981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8701DA-A02C-4884-AAFD-43E5FCBCE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0ACE2D-63D6-4C04-B531-5E5674750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A.4	Fixed Reference Channels for IAB-DU performance requirements (64QAM, R=567/1024)</a:t>
            </a:r>
          </a:p>
          <a:p>
            <a:pPr lvl="1"/>
            <a:r>
              <a:rPr lang="en-US" dirty="0"/>
              <a:t>The parameters for the reference measurement channels are specified in table A.4-1 for FR1 PUSCH performance requirements:</a:t>
            </a:r>
          </a:p>
          <a:p>
            <a:pPr lvl="1"/>
            <a:r>
              <a:rPr lang="en-US" dirty="0"/>
              <a:t>-	FRC parameters are specified in table A.4-1 for FR1 PUSCH with transform precoding disabled, Additional DM-RS position = pos1 and 1 transmission layer.</a:t>
            </a:r>
          </a:p>
          <a:p>
            <a:pPr lvl="1"/>
            <a:r>
              <a:rPr lang="en-US" dirty="0"/>
              <a:t>The parameters for the reference measurement channels are specified in table A.4-2 to table A.4-3 for FR2 PUSCH performance requirements:</a:t>
            </a:r>
          </a:p>
          <a:p>
            <a:pPr lvl="1"/>
            <a:r>
              <a:rPr lang="en-US" dirty="0"/>
              <a:t>-	FRC parameters are specified in table A.4-2 for FR2 PUSCH with transform precoding disabled, Additional DM-RS position = pos0 and 1 transmission layer. </a:t>
            </a:r>
          </a:p>
          <a:p>
            <a:pPr lvl="1"/>
            <a:r>
              <a:rPr lang="en-US" dirty="0"/>
              <a:t>-	FRC parameters are specified in table A.4-3 for FR2 PUSCH with transform precoding disabled, Additional DM-RS position = pos1 and 1 transmission layer.</a:t>
            </a:r>
          </a:p>
        </p:txBody>
      </p:sp>
    </p:spTree>
    <p:extLst>
      <p:ext uri="{BB962C8B-B14F-4D97-AF65-F5344CB8AC3E}">
        <p14:creationId xmlns:p14="http://schemas.microsoft.com/office/powerpoint/2010/main" val="166395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23355C-2CA6-4F95-BD5A-80190B4F4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B0F17F-DF71-4A70-9B1B-2613E4C8D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A.5	IAB-DU PRACH Test preambles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556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23355C-2CA6-4F95-BD5A-80190B4F4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B0F17F-DF71-4A70-9B1B-2613E4C8D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A.6	Fixed Reference Channels for IAB-DU performance requirements (16QAM, R=434/1024) </a:t>
            </a:r>
          </a:p>
          <a:p>
            <a:pPr lvl="1"/>
            <a:r>
              <a:rPr lang="en-US" dirty="0"/>
              <a:t>The parameters for the reference measurement channels are specified in table A.6-1 for FR2 PUSCH performance requirements with transform precoding disabled, additional DM-RS position = pos0 and 2 transmission layers.</a:t>
            </a:r>
          </a:p>
          <a:p>
            <a:pPr lvl="1"/>
            <a:r>
              <a:rPr lang="en-US" dirty="0"/>
              <a:t>The parameters for the reference measurement channels are specified in table A.6-2 for FR2 PUSCH performance requirements with transform precoding disabled, additional DM-RS position = pos1 and 2 transmission layers.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70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23355C-2CA6-4F95-BD5A-80190B4F4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B0F17F-DF71-4A70-9B1B-2613E4C8D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A.7	Fixed Reference Channels for IAB-MT PDSCH performance requirements (16QAM)</a:t>
            </a:r>
          </a:p>
          <a:p>
            <a:endParaRPr lang="en-US" dirty="0"/>
          </a:p>
          <a:p>
            <a:pPr lvl="1"/>
            <a:r>
              <a:rPr lang="en-US" dirty="0"/>
              <a:t>The parameters for the reference measurement channels are specified in table A.7-1 for FR1 PDSCH performance requirements.</a:t>
            </a:r>
          </a:p>
          <a:p>
            <a:pPr lvl="1"/>
            <a:r>
              <a:rPr lang="en-US" dirty="0"/>
              <a:t>The parameters for the reference measurement channels are specified in table A.7-2 for FR2 PDSCH performance requirements.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189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23355C-2CA6-4F95-BD5A-80190B4F4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B0F17F-DF71-4A70-9B1B-2613E4C8D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A.8	Fixed Reference Channels for IAB-MT PDSCH performance requirements (64QAM)</a:t>
            </a:r>
          </a:p>
          <a:p>
            <a:endParaRPr lang="en-US" dirty="0"/>
          </a:p>
          <a:p>
            <a:pPr lvl="1"/>
            <a:r>
              <a:rPr lang="en-US" dirty="0"/>
              <a:t>The parameters for the reference measurement channels are specified in table A.8-1 for FR1 PDSCH performance requirements.</a:t>
            </a:r>
          </a:p>
          <a:p>
            <a:pPr lvl="1"/>
            <a:r>
              <a:rPr lang="en-US" dirty="0"/>
              <a:t>The parameters for the reference measurement channels are specified in table A.8-2 for FR2 PDSCH performance requirements.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735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23355C-2CA6-4F95-BD5A-80190B4F4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B0F17F-DF71-4A70-9B1B-2613E4C8D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A.9	Fixed Reference Channels for IAB-MT PDSCH performance requirements (256QAM)</a:t>
            </a:r>
          </a:p>
          <a:p>
            <a:endParaRPr lang="en-US" dirty="0"/>
          </a:p>
          <a:p>
            <a:pPr lvl="1"/>
            <a:r>
              <a:rPr lang="en-US" dirty="0"/>
              <a:t>The parameters for the reference measurement channels are specified in table A.9-1 for FR1 PDSCH performance requirements.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855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23355C-2CA6-4F95-BD5A-80190B4F4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B0F17F-DF71-4A70-9B1B-2613E4C8D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A.10	Fixed Reference Channels for IAB-MT PDCCH performance requirements</a:t>
            </a:r>
          </a:p>
          <a:p>
            <a:endParaRPr lang="en-US" dirty="0"/>
          </a:p>
          <a:p>
            <a:pPr lvl="1"/>
            <a:r>
              <a:rPr lang="en-US" dirty="0"/>
              <a:t>The parameters for the reference measurement channels are specified in table A.10-1 for FR1 PDCCH performance requirements.</a:t>
            </a:r>
          </a:p>
          <a:p>
            <a:pPr lvl="1"/>
            <a:r>
              <a:rPr lang="en-US" dirty="0"/>
              <a:t>The parameters for the reference measurement channels are specified in table A.10-2 for FR2 PDCCH performance requirements.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540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23355C-2CA6-4F95-BD5A-80190B4F4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B0F17F-DF71-4A70-9B1B-2613E4C8D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A.11	Fixed Reference Channels for IAB-MT CSI requirements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227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1895CB-246C-498D-AD2D-E14F74DA3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Other editorial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F14286-0B3D-4037-BA4B-948E2C7A4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Remove all references to FDD</a:t>
            </a:r>
          </a:p>
          <a:p>
            <a:r>
              <a:rPr lang="sv-SE" dirty="0"/>
              <a:t>Do not create sub-headings for duplex mode (only TDD is used)</a:t>
            </a:r>
          </a:p>
          <a:p>
            <a:r>
              <a:rPr lang="sv-SE"/>
              <a:t>Do not create sub-headings for number of RX antennas; just capture using separate tables in the same sub-section.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822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6AEDEA-8C34-4FD2-9BC6-2E510F325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Section numbering IAB-DU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A7B7BA-C572-490B-B3F1-99D905585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8.1 IAB DU requirements</a:t>
            </a:r>
          </a:p>
          <a:p>
            <a:pPr lvl="1"/>
            <a:r>
              <a:rPr lang="sv-SE" dirty="0"/>
              <a:t>8.1.1 General</a:t>
            </a:r>
          </a:p>
          <a:p>
            <a:pPr lvl="1"/>
            <a:r>
              <a:rPr lang="sv-SE" dirty="0"/>
              <a:t>8.1.2 Performance requirements for PUSCH</a:t>
            </a:r>
          </a:p>
          <a:p>
            <a:pPr lvl="2"/>
            <a:r>
              <a:rPr lang="sv-SE" dirty="0"/>
              <a:t>8.1.2.1 Performance requirmements for PUSCH with transform precoding disabled</a:t>
            </a:r>
          </a:p>
          <a:p>
            <a:pPr lvl="2"/>
            <a:r>
              <a:rPr lang="sv-SE" dirty="0"/>
              <a:t>8.1.2.2 Performance requirmements for PUSCH with transform precoding </a:t>
            </a:r>
            <a:r>
              <a:rPr lang="sv-SE" strike="sngStrike" dirty="0" smtClean="0"/>
              <a:t>dis</a:t>
            </a:r>
            <a:r>
              <a:rPr lang="sv-SE" dirty="0" smtClean="0">
                <a:solidFill>
                  <a:srgbClr val="00B0F0"/>
                </a:solidFill>
              </a:rPr>
              <a:t>en</a:t>
            </a:r>
            <a:r>
              <a:rPr lang="sv-SE" dirty="0" smtClean="0"/>
              <a:t>abled</a:t>
            </a:r>
            <a:endParaRPr lang="sv-SE" dirty="0"/>
          </a:p>
          <a:p>
            <a:pPr lvl="2"/>
            <a:r>
              <a:rPr lang="sv-SE" dirty="0"/>
              <a:t>8.1.2.3 Performance requirements for UCI multiplexing on PUSCH</a:t>
            </a:r>
          </a:p>
          <a:p>
            <a:pPr lvl="1"/>
            <a:r>
              <a:rPr lang="sv-SE" dirty="0"/>
              <a:t>8.1.3 Performance requirements for PUSCH</a:t>
            </a:r>
          </a:p>
          <a:p>
            <a:pPr lvl="2"/>
            <a:r>
              <a:rPr lang="sv-SE" dirty="0"/>
              <a:t>8.1.3.1 DTX to ACK probability</a:t>
            </a:r>
          </a:p>
          <a:p>
            <a:pPr lvl="2"/>
            <a:r>
              <a:rPr lang="sv-SE" dirty="0"/>
              <a:t>8.1.3.2 Performance requirements for PUCCH format 0</a:t>
            </a:r>
          </a:p>
          <a:p>
            <a:pPr lvl="2"/>
            <a:r>
              <a:rPr lang="sv-SE" dirty="0"/>
              <a:t>8.1.3.3 Performance requirements for PUCCH format 1</a:t>
            </a:r>
          </a:p>
          <a:p>
            <a:pPr lvl="2"/>
            <a:r>
              <a:rPr lang="sv-SE" dirty="0"/>
              <a:t>8.1.3.4 Performance requirements for PUCCH format 2</a:t>
            </a:r>
          </a:p>
          <a:p>
            <a:pPr lvl="2"/>
            <a:r>
              <a:rPr lang="sv-SE" dirty="0"/>
              <a:t>8.1.3.5 Performance requirements for PUCCH format 3</a:t>
            </a:r>
          </a:p>
          <a:p>
            <a:pPr lvl="2"/>
            <a:r>
              <a:rPr lang="sv-SE" dirty="0"/>
              <a:t>8.1.3.6 Performance requirements for PUCCH format 4</a:t>
            </a:r>
          </a:p>
          <a:p>
            <a:pPr lvl="2"/>
            <a:r>
              <a:rPr lang="sv-SE" dirty="0"/>
              <a:t>8.1.3.7 Performance requirements for multi-slot PUCCH</a:t>
            </a:r>
          </a:p>
          <a:p>
            <a:pPr lvl="1"/>
            <a:r>
              <a:rPr lang="sv-SE" dirty="0"/>
              <a:t>8.1.4 Performance requirements for PRACH</a:t>
            </a:r>
          </a:p>
          <a:p>
            <a:pPr lvl="2"/>
            <a:r>
              <a:rPr lang="sv-SE" dirty="0"/>
              <a:t>8.1.4.1 PRACH false alarm probability</a:t>
            </a:r>
          </a:p>
          <a:p>
            <a:pPr lvl="2"/>
            <a:r>
              <a:rPr lang="sv-SE" dirty="0"/>
              <a:t>8.1.4.2 PRACH detection requirements</a:t>
            </a:r>
          </a:p>
          <a:p>
            <a:pPr lvl="1"/>
            <a:endParaRPr lang="sv-SE" dirty="0"/>
          </a:p>
          <a:p>
            <a:pPr lvl="2"/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54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AA26D1-93CB-4E4E-94AA-2E65BD70C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Section numbering IAB-MT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E1AA13-036F-438C-9132-E43663C2C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8.2 IAB MT requirements</a:t>
            </a:r>
          </a:p>
          <a:p>
            <a:pPr lvl="1"/>
            <a:r>
              <a:rPr lang="sv-SE" dirty="0"/>
              <a:t>8.2.1 General</a:t>
            </a:r>
          </a:p>
          <a:p>
            <a:pPr lvl="1"/>
            <a:r>
              <a:rPr lang="sv-SE" dirty="0"/>
              <a:t>8.2.2 Performance requirements for IAB-MT demodulation</a:t>
            </a:r>
          </a:p>
          <a:p>
            <a:pPr lvl="2"/>
            <a:r>
              <a:rPr lang="sv-SE" dirty="0"/>
              <a:t>8.2.2.1 Performance requirements for PDSCH</a:t>
            </a:r>
          </a:p>
          <a:p>
            <a:pPr lvl="2"/>
            <a:r>
              <a:rPr lang="sv-SE" dirty="0"/>
              <a:t>8.2.2.2 Performance requirements for PDCCH</a:t>
            </a:r>
          </a:p>
          <a:p>
            <a:pPr lvl="1"/>
            <a:r>
              <a:rPr lang="sv-SE" dirty="0"/>
              <a:t>8.2.3 Performance requirements for IAB-MT CSI reporting</a:t>
            </a:r>
          </a:p>
          <a:p>
            <a:pPr lvl="2"/>
            <a:r>
              <a:rPr lang="sv-SE" dirty="0"/>
              <a:t>8.2.3.1  CQI reporting</a:t>
            </a:r>
          </a:p>
          <a:p>
            <a:pPr lvl="2"/>
            <a:r>
              <a:rPr lang="sv-SE" dirty="0"/>
              <a:t>8.2.3.2  PMI reporting</a:t>
            </a:r>
          </a:p>
          <a:p>
            <a:pPr lvl="2"/>
            <a:r>
              <a:rPr lang="sv-SE" dirty="0"/>
              <a:t>8.2.3.3  RI reporting</a:t>
            </a:r>
          </a:p>
          <a:p>
            <a:pPr lvl="2"/>
            <a:r>
              <a:rPr lang="sv-SE" dirty="0"/>
              <a:t>NOTE: The above sub-sections could be collapsed to 8.2.3 and 8.2.3 could refer to CQI, not CSI reporting in case it is agreed to do CQI only.</a:t>
            </a:r>
          </a:p>
          <a:p>
            <a:pPr lvl="2"/>
            <a:r>
              <a:rPr lang="sv-SE" dirty="0"/>
              <a:t>Note: Do not include any sub-levels for TDD/FDD</a:t>
            </a:r>
          </a:p>
        </p:txBody>
      </p:sp>
    </p:spTree>
    <p:extLst>
      <p:ext uri="{BB962C8B-B14F-4D97-AF65-F5344CB8AC3E}">
        <p14:creationId xmlns:p14="http://schemas.microsoft.com/office/powerpoint/2010/main" val="14644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1F8289-1800-475D-B1DF-C1E9BDEF5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Section numbering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DCB780-5C62-40A6-BCE5-0C9F268A0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The previous pages are a top level order of requirements for both the core and conformance specifications</a:t>
            </a:r>
          </a:p>
          <a:p>
            <a:r>
              <a:rPr lang="sv-SE" dirty="0"/>
              <a:t>General Sub-headings for core spec:</a:t>
            </a:r>
          </a:p>
          <a:p>
            <a:pPr lvl="1"/>
            <a:r>
              <a:rPr lang="sv-SE" dirty="0"/>
              <a:t>8.x.x.x Performance requirements for xxx</a:t>
            </a:r>
          </a:p>
          <a:p>
            <a:pPr lvl="2"/>
            <a:r>
              <a:rPr lang="sv-SE" dirty="0"/>
              <a:t>8.x.x.x.1 General</a:t>
            </a:r>
          </a:p>
          <a:p>
            <a:pPr lvl="2"/>
            <a:r>
              <a:rPr lang="sv-SE" dirty="0"/>
              <a:t>8.x.x.x.2 Minimum requirement</a:t>
            </a:r>
          </a:p>
          <a:p>
            <a:pPr lvl="1"/>
            <a:r>
              <a:rPr lang="sv-SE" dirty="0"/>
              <a:t>Some extra sections required for IAB-DU PRACH for ACK to NACK, ACK missed detection etc... Follow the section ordering as in 38.104</a:t>
            </a:r>
          </a:p>
          <a:p>
            <a:r>
              <a:rPr lang="sv-SE" dirty="0"/>
              <a:t>General Sub-headings for conformance spec:</a:t>
            </a:r>
          </a:p>
          <a:p>
            <a:pPr lvl="1"/>
            <a:r>
              <a:rPr lang="sv-SE" dirty="0"/>
              <a:t>8.x.x.x Performance requirements for xxx</a:t>
            </a:r>
          </a:p>
          <a:p>
            <a:pPr lvl="2"/>
            <a:r>
              <a:rPr lang="sv-SE" dirty="0"/>
              <a:t>8.x.x.x.1 Definition and applicability</a:t>
            </a:r>
          </a:p>
          <a:p>
            <a:pPr lvl="2"/>
            <a:r>
              <a:rPr lang="sv-SE" dirty="0"/>
              <a:t>8.x.x.x.2 Minimum requirement</a:t>
            </a:r>
          </a:p>
          <a:p>
            <a:pPr lvl="2"/>
            <a:r>
              <a:rPr lang="sv-SE" dirty="0"/>
              <a:t>8.x.x.x.3 Test purpose</a:t>
            </a:r>
          </a:p>
          <a:p>
            <a:pPr lvl="2"/>
            <a:r>
              <a:rPr lang="sv-SE" dirty="0"/>
              <a:t>8.x.x.x.4 Method of test</a:t>
            </a:r>
          </a:p>
          <a:p>
            <a:pPr lvl="2"/>
            <a:r>
              <a:rPr lang="sv-SE" dirty="0"/>
              <a:t>8.x.x.x.4.1 Initial conditions</a:t>
            </a:r>
          </a:p>
          <a:p>
            <a:pPr lvl="2"/>
            <a:r>
              <a:rPr lang="sv-SE" dirty="0"/>
              <a:t>8.x.x.x.4.2 Test procedure</a:t>
            </a:r>
          </a:p>
          <a:p>
            <a:pPr lvl="2"/>
            <a:r>
              <a:rPr lang="sv-SE" dirty="0" smtClean="0"/>
              <a:t>8.x.x.x.</a:t>
            </a:r>
            <a:r>
              <a:rPr lang="sv-SE" dirty="0" smtClean="0">
                <a:solidFill>
                  <a:srgbClr val="00B0F0"/>
                </a:solidFill>
              </a:rPr>
              <a:t>5</a:t>
            </a:r>
            <a:r>
              <a:rPr lang="sv-SE" strike="sngStrike" dirty="0" smtClean="0"/>
              <a:t>4.3</a:t>
            </a:r>
            <a:r>
              <a:rPr lang="sv-SE" dirty="0" smtClean="0"/>
              <a:t> </a:t>
            </a:r>
            <a:r>
              <a:rPr lang="sv-SE" dirty="0"/>
              <a:t>Test requirement</a:t>
            </a:r>
          </a:p>
        </p:txBody>
      </p:sp>
    </p:spTree>
    <p:extLst>
      <p:ext uri="{BB962C8B-B14F-4D97-AF65-F5344CB8AC3E}">
        <p14:creationId xmlns:p14="http://schemas.microsoft.com/office/powerpoint/2010/main" val="244402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0AA9F5-6A0C-422B-8966-5324BD16D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Annexes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BFA965-F2FB-4FFD-9FD3-77547F55D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sv-SE" dirty="0"/>
              <a:t>Core spec:</a:t>
            </a:r>
          </a:p>
          <a:p>
            <a:r>
              <a:rPr lang="sv-SE" dirty="0"/>
              <a:t>Annex A FRCs</a:t>
            </a:r>
          </a:p>
          <a:p>
            <a:r>
              <a:rPr lang="en-US" altLang="zh-CN" dirty="0">
                <a:solidFill>
                  <a:srgbClr val="00B0F0"/>
                </a:solidFill>
              </a:rPr>
              <a:t>Annex [G] Propagation conditions </a:t>
            </a:r>
            <a:r>
              <a:rPr lang="en-US" altLang="zh-CN" dirty="0" smtClean="0">
                <a:solidFill>
                  <a:srgbClr val="00B0F0"/>
                </a:solidFill>
              </a:rPr>
              <a:t>(Note: currently </a:t>
            </a:r>
            <a:r>
              <a:rPr lang="en-US" altLang="zh-CN" dirty="0">
                <a:solidFill>
                  <a:srgbClr val="00B0F0"/>
                </a:solidFill>
              </a:rPr>
              <a:t>Annex G is used for Change history)</a:t>
            </a:r>
            <a:endParaRPr lang="sv-SE" altLang="zh-CN" dirty="0">
              <a:solidFill>
                <a:srgbClr val="00B0F0"/>
              </a:solidFill>
            </a:endParaRP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Conformance spec:</a:t>
            </a:r>
          </a:p>
          <a:p>
            <a:r>
              <a:rPr lang="sv-SE" dirty="0"/>
              <a:t>Annex A FRCs</a:t>
            </a:r>
          </a:p>
          <a:p>
            <a:r>
              <a:rPr lang="sv-SE" dirty="0"/>
              <a:t>Annex [C.3] Performance test tolerances</a:t>
            </a:r>
          </a:p>
          <a:p>
            <a:pPr lvl="1"/>
            <a:r>
              <a:rPr lang="sv-SE" strike="sngStrike" dirty="0" smtClean="0"/>
              <a:t>List </a:t>
            </a:r>
            <a:r>
              <a:rPr lang="sv-SE" strike="sngStrike" dirty="0"/>
              <a:t>both IAB-DU and IAB-MT TTs in </a:t>
            </a:r>
            <a:r>
              <a:rPr lang="sv-SE" strike="sngStrike" dirty="0" smtClean="0"/>
              <a:t>the same table sub-section of </a:t>
            </a:r>
            <a:r>
              <a:rPr lang="sv-SE" strike="sngStrike" dirty="0"/>
              <a:t>test </a:t>
            </a:r>
            <a:r>
              <a:rPr lang="sv-SE" strike="sngStrike" dirty="0" smtClean="0"/>
              <a:t>tolerances</a:t>
            </a:r>
          </a:p>
          <a:p>
            <a:pPr lvl="1"/>
            <a:r>
              <a:rPr lang="sv-SE" altLang="zh-CN" dirty="0" smtClean="0">
                <a:solidFill>
                  <a:srgbClr val="00B0F0"/>
                </a:solidFill>
              </a:rPr>
              <a:t>[C.3].1 List IAB-DU TTs</a:t>
            </a:r>
          </a:p>
          <a:p>
            <a:pPr lvl="1"/>
            <a:r>
              <a:rPr lang="sv-SE" altLang="zh-CN" dirty="0">
                <a:solidFill>
                  <a:srgbClr val="00B0F0"/>
                </a:solidFill>
              </a:rPr>
              <a:t>[C.3</a:t>
            </a:r>
            <a:r>
              <a:rPr lang="sv-SE" altLang="zh-CN" dirty="0" smtClean="0">
                <a:solidFill>
                  <a:srgbClr val="00B0F0"/>
                </a:solidFill>
              </a:rPr>
              <a:t>].2 </a:t>
            </a:r>
            <a:r>
              <a:rPr lang="sv-SE" altLang="zh-CN" dirty="0">
                <a:solidFill>
                  <a:srgbClr val="00B0F0"/>
                </a:solidFill>
              </a:rPr>
              <a:t>List </a:t>
            </a:r>
            <a:r>
              <a:rPr lang="sv-SE" altLang="zh-CN" dirty="0" smtClean="0">
                <a:solidFill>
                  <a:srgbClr val="00B0F0"/>
                </a:solidFill>
              </a:rPr>
              <a:t>IAB-MT TTs</a:t>
            </a:r>
            <a:endParaRPr lang="sv-SE" altLang="zh-CN" dirty="0">
              <a:solidFill>
                <a:srgbClr val="00B0F0"/>
              </a:solidFill>
            </a:endParaRPr>
          </a:p>
          <a:p>
            <a:pPr lvl="1"/>
            <a:endParaRPr lang="sv-SE" altLang="zh-CN" dirty="0"/>
          </a:p>
          <a:p>
            <a:pPr lvl="1"/>
            <a:endParaRPr lang="sv-SE" dirty="0"/>
          </a:p>
          <a:p>
            <a:r>
              <a:rPr lang="sv-SE" dirty="0"/>
              <a:t>Annex [D.6] Measurement set-up IAB-MT and </a:t>
            </a:r>
            <a:r>
              <a:rPr lang="sv-SE" dirty="0" smtClean="0"/>
              <a:t>IAB-DU </a:t>
            </a:r>
            <a:r>
              <a:rPr lang="sv-SE" dirty="0"/>
              <a:t>performance requirements</a:t>
            </a:r>
          </a:p>
          <a:p>
            <a:pPr lvl="1"/>
            <a:r>
              <a:rPr lang="sv-SE" dirty="0"/>
              <a:t>[D.6].1 PUSCH and PUCCH single antenna port in multipath fading</a:t>
            </a:r>
          </a:p>
          <a:p>
            <a:pPr lvl="1"/>
            <a:r>
              <a:rPr lang="sv-SE" dirty="0"/>
              <a:t>[D.6].2 2 antenna port PUSCH, PDCCCH, PDSCH in multi-path fading</a:t>
            </a:r>
          </a:p>
          <a:p>
            <a:pPr lvl="1"/>
            <a:r>
              <a:rPr lang="sv-SE" dirty="0"/>
              <a:t>[D,6].3 PUSCH, PRACH, CSI in static AWGN</a:t>
            </a:r>
          </a:p>
          <a:p>
            <a:r>
              <a:rPr lang="sv-SE" dirty="0"/>
              <a:t>Annex [G] Propagation conditions</a:t>
            </a:r>
          </a:p>
          <a:p>
            <a:pPr lvl="1"/>
            <a:r>
              <a:rPr lang="sv-SE" dirty="0"/>
              <a:t>Please review R4-2104660 which attempts to merge and simplify the UE and BS annexes on this topic as a baseline structure for this annex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005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267B39-14C1-4A43-A7D4-5BFA56185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737EF0-9206-4549-BA9F-1937E7CC8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The following slides indicate in detail the order and numbering of annexes for FRCs</a:t>
            </a:r>
          </a:p>
          <a:p>
            <a:pPr lvl="1"/>
            <a:r>
              <a:rPr lang="sv-SE" dirty="0"/>
              <a:t>The slides indicates firstly the Annex number, then in which order the FRC tables are presented within the Annex</a:t>
            </a:r>
          </a:p>
          <a:p>
            <a:pPr lvl="1"/>
            <a:endParaRPr lang="sv-SE" dirty="0"/>
          </a:p>
          <a:p>
            <a:r>
              <a:rPr lang="sv-SE" dirty="0"/>
              <a:t>IAB-DU FRCs are named with the convention G-FRx-Ay-z</a:t>
            </a:r>
          </a:p>
          <a:p>
            <a:pPr lvl="1"/>
            <a:r>
              <a:rPr lang="sv-SE" dirty="0"/>
              <a:t>X is the FR number (FR1 or FR2)</a:t>
            </a:r>
          </a:p>
          <a:p>
            <a:pPr lvl="1"/>
            <a:r>
              <a:rPr lang="sv-SE" dirty="0"/>
              <a:t>Y is the Annex number</a:t>
            </a:r>
          </a:p>
          <a:p>
            <a:pPr lvl="1"/>
            <a:r>
              <a:rPr lang="sv-SE" dirty="0"/>
              <a:t>Z increments by 1 for each new FRC in the Annex, starting from 1 for the first FRC in the annex</a:t>
            </a:r>
          </a:p>
          <a:p>
            <a:pPr lvl="1"/>
            <a:endParaRPr lang="sv-SE" dirty="0"/>
          </a:p>
          <a:p>
            <a:r>
              <a:rPr lang="sv-SE" dirty="0"/>
              <a:t>IAB-DU FRCs are named with the convention </a:t>
            </a:r>
            <a:r>
              <a:rPr lang="sv-SE" dirty="0">
                <a:highlight>
                  <a:srgbClr val="FFFF00"/>
                </a:highlight>
              </a:rPr>
              <a:t>M</a:t>
            </a:r>
            <a:r>
              <a:rPr lang="sv-SE" dirty="0"/>
              <a:t>-FRx-Ay-z</a:t>
            </a:r>
          </a:p>
          <a:p>
            <a:pPr lvl="1"/>
            <a:r>
              <a:rPr lang="sv-SE" dirty="0"/>
              <a:t>X is the FR number (FR1 or FR2)</a:t>
            </a:r>
          </a:p>
          <a:p>
            <a:pPr lvl="1"/>
            <a:r>
              <a:rPr lang="sv-SE" dirty="0"/>
              <a:t>Y is the Annex number</a:t>
            </a:r>
          </a:p>
          <a:p>
            <a:pPr lvl="1"/>
            <a:r>
              <a:rPr lang="sv-SE" dirty="0"/>
              <a:t>Z increments by 1 for each new FRC in the Annex, starting from 1 for the first FRC in the annex</a:t>
            </a:r>
          </a:p>
          <a:p>
            <a:pPr lvl="1"/>
            <a:endParaRPr lang="sv-SE" dirty="0"/>
          </a:p>
          <a:p>
            <a:r>
              <a:rPr lang="sv-SE" dirty="0"/>
              <a:t>By following this guidance, the FRC ordering and naming can be co-ordinated between all core and conformance specs.</a:t>
            </a:r>
          </a:p>
        </p:txBody>
      </p:sp>
    </p:spTree>
    <p:extLst>
      <p:ext uri="{BB962C8B-B14F-4D97-AF65-F5344CB8AC3E}">
        <p14:creationId xmlns:p14="http://schemas.microsoft.com/office/powerpoint/2010/main" val="271470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267B39-14C1-4A43-A7D4-5BFA56185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B0F0"/>
                </a:solidFill>
              </a:rPr>
              <a:t>FRC Annex </a:t>
            </a:r>
            <a:r>
              <a:rPr lang="sv-SE" dirty="0" smtClean="0">
                <a:solidFill>
                  <a:srgbClr val="00B0F0"/>
                </a:solidFill>
              </a:rPr>
              <a:t>guidance (Huawei)</a:t>
            </a:r>
            <a:endParaRPr lang="sv-SE" dirty="0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737EF0-9206-4549-BA9F-1937E7CC8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2000" dirty="0" smtClean="0">
                <a:solidFill>
                  <a:srgbClr val="00B0F0"/>
                </a:solidFill>
              </a:rPr>
              <a:t>Note: Different IAB type or physical channel is divided by different sub-clause to make </a:t>
            </a:r>
            <a:r>
              <a:rPr lang="en-US" altLang="zh-CN" sz="2000" dirty="0">
                <a:solidFill>
                  <a:srgbClr val="00B0F0"/>
                </a:solidFill>
              </a:rPr>
              <a:t>it more clear and more </a:t>
            </a:r>
            <a:r>
              <a:rPr lang="en-US" altLang="zh-CN" sz="2000" dirty="0" smtClean="0">
                <a:solidFill>
                  <a:srgbClr val="00B0F0"/>
                </a:solidFill>
              </a:rPr>
              <a:t>scalable for further release enhancement.</a:t>
            </a:r>
          </a:p>
          <a:p>
            <a:r>
              <a:rPr lang="en-US" altLang="zh-CN" sz="2000" dirty="0" smtClean="0">
                <a:solidFill>
                  <a:srgbClr val="00B0F0"/>
                </a:solidFill>
              </a:rPr>
              <a:t>A.2	IAB-DU Fixed Reference Channels </a:t>
            </a:r>
          </a:p>
          <a:p>
            <a:pPr lvl="1"/>
            <a:r>
              <a:rPr lang="en-US" altLang="zh-CN" sz="1800" dirty="0" smtClean="0">
                <a:solidFill>
                  <a:srgbClr val="00B0F0"/>
                </a:solidFill>
              </a:rPr>
              <a:t>A.2.1</a:t>
            </a:r>
            <a:r>
              <a:rPr lang="en-US" altLang="zh-CN" sz="1800" dirty="0">
                <a:solidFill>
                  <a:srgbClr val="00B0F0"/>
                </a:solidFill>
              </a:rPr>
              <a:t>	Fixed Reference Channels for IAB-DU PUSCH performance requirements</a:t>
            </a:r>
            <a:endParaRPr lang="en-US" altLang="zh-CN" sz="2000" dirty="0" smtClean="0">
              <a:solidFill>
                <a:srgbClr val="00B0F0"/>
              </a:solidFill>
            </a:endParaRPr>
          </a:p>
          <a:p>
            <a:pPr lvl="2"/>
            <a:r>
              <a:rPr lang="en-US" altLang="zh-CN" sz="1600" dirty="0" smtClean="0">
                <a:solidFill>
                  <a:srgbClr val="00B0F0"/>
                </a:solidFill>
              </a:rPr>
              <a:t>A.2.1.1</a:t>
            </a:r>
            <a:r>
              <a:rPr lang="en-US" altLang="zh-CN" sz="1600" dirty="0">
                <a:solidFill>
                  <a:srgbClr val="00B0F0"/>
                </a:solidFill>
              </a:rPr>
              <a:t>	</a:t>
            </a:r>
            <a:r>
              <a:rPr lang="en-US" altLang="zh-CN" sz="1600" dirty="0" smtClean="0">
                <a:solidFill>
                  <a:srgbClr val="00B0F0"/>
                </a:solidFill>
              </a:rPr>
              <a:t>Fixed </a:t>
            </a:r>
            <a:r>
              <a:rPr lang="en-US" altLang="zh-CN" sz="1600" dirty="0">
                <a:solidFill>
                  <a:srgbClr val="00B0F0"/>
                </a:solidFill>
              </a:rPr>
              <a:t>Reference Channels for IAB-DU</a:t>
            </a:r>
            <a:r>
              <a:rPr lang="en-US" altLang="zh-CN" sz="1600" dirty="0" smtClean="0">
                <a:solidFill>
                  <a:srgbClr val="00B0F0"/>
                </a:solidFill>
              </a:rPr>
              <a:t> PUSCH performance </a:t>
            </a:r>
            <a:r>
              <a:rPr lang="en-US" altLang="zh-CN" sz="1600" dirty="0">
                <a:solidFill>
                  <a:srgbClr val="00B0F0"/>
                </a:solidFill>
              </a:rPr>
              <a:t>requirements (QPSK, R=193/1024</a:t>
            </a:r>
            <a:r>
              <a:rPr lang="en-US" altLang="zh-CN" sz="1600" dirty="0" smtClean="0">
                <a:solidFill>
                  <a:srgbClr val="00B0F0"/>
                </a:solidFill>
              </a:rPr>
              <a:t>)</a:t>
            </a:r>
          </a:p>
          <a:p>
            <a:pPr lvl="2"/>
            <a:r>
              <a:rPr lang="en-US" altLang="zh-CN" sz="1600" dirty="0" smtClean="0">
                <a:solidFill>
                  <a:srgbClr val="00B0F0"/>
                </a:solidFill>
              </a:rPr>
              <a:t>A.2.1.2</a:t>
            </a:r>
            <a:r>
              <a:rPr lang="en-US" altLang="zh-CN" sz="1600" dirty="0">
                <a:solidFill>
                  <a:srgbClr val="00B0F0"/>
                </a:solidFill>
              </a:rPr>
              <a:t>	Fixed Reference Channels for IAB-DU</a:t>
            </a:r>
            <a:r>
              <a:rPr lang="en-US" altLang="zh-CN" sz="1600" dirty="0" smtClean="0">
                <a:solidFill>
                  <a:srgbClr val="00B0F0"/>
                </a:solidFill>
              </a:rPr>
              <a:t> </a:t>
            </a:r>
            <a:r>
              <a:rPr lang="en-US" altLang="zh-CN" sz="1600" dirty="0">
                <a:solidFill>
                  <a:srgbClr val="00B0F0"/>
                </a:solidFill>
              </a:rPr>
              <a:t>PUSCH </a:t>
            </a:r>
            <a:r>
              <a:rPr lang="en-US" altLang="zh-CN" sz="1600" dirty="0" smtClean="0">
                <a:solidFill>
                  <a:srgbClr val="00B0F0"/>
                </a:solidFill>
              </a:rPr>
              <a:t>performance </a:t>
            </a:r>
            <a:r>
              <a:rPr lang="en-US" altLang="zh-CN" sz="1600" dirty="0">
                <a:solidFill>
                  <a:srgbClr val="00B0F0"/>
                </a:solidFill>
              </a:rPr>
              <a:t>requirements (16QAM, R=658/1024</a:t>
            </a:r>
            <a:r>
              <a:rPr lang="en-US" altLang="zh-CN" sz="1600" dirty="0" smtClean="0">
                <a:solidFill>
                  <a:srgbClr val="00B0F0"/>
                </a:solidFill>
              </a:rPr>
              <a:t>)</a:t>
            </a:r>
          </a:p>
          <a:p>
            <a:pPr lvl="2"/>
            <a:r>
              <a:rPr lang="en-US" altLang="zh-CN" sz="1600" dirty="0" smtClean="0">
                <a:solidFill>
                  <a:srgbClr val="00B0F0"/>
                </a:solidFill>
              </a:rPr>
              <a:t>A.2.1.3</a:t>
            </a:r>
            <a:r>
              <a:rPr lang="en-US" altLang="zh-CN" sz="1600" dirty="0">
                <a:solidFill>
                  <a:srgbClr val="00B0F0"/>
                </a:solidFill>
              </a:rPr>
              <a:t>	Fixed Reference Channels for IAB-DU PUSCH </a:t>
            </a:r>
            <a:r>
              <a:rPr lang="en-US" altLang="zh-CN" sz="1600" dirty="0" smtClean="0">
                <a:solidFill>
                  <a:srgbClr val="00B0F0"/>
                </a:solidFill>
              </a:rPr>
              <a:t>performance </a:t>
            </a:r>
            <a:r>
              <a:rPr lang="en-US" altLang="zh-CN" sz="1600" dirty="0">
                <a:solidFill>
                  <a:srgbClr val="00B0F0"/>
                </a:solidFill>
              </a:rPr>
              <a:t>requirements (64QAM, R=567/1024</a:t>
            </a:r>
            <a:r>
              <a:rPr lang="en-US" altLang="zh-CN" sz="1600" dirty="0" smtClean="0">
                <a:solidFill>
                  <a:srgbClr val="00B0F0"/>
                </a:solidFill>
              </a:rPr>
              <a:t>)</a:t>
            </a:r>
          </a:p>
          <a:p>
            <a:pPr lvl="1"/>
            <a:r>
              <a:rPr lang="en-US" altLang="zh-CN" sz="1800" dirty="0" smtClean="0">
                <a:solidFill>
                  <a:srgbClr val="00B0F0"/>
                </a:solidFill>
              </a:rPr>
              <a:t>A.2.2	</a:t>
            </a:r>
            <a:r>
              <a:rPr lang="en-US" altLang="zh-CN" sz="1800" dirty="0">
                <a:solidFill>
                  <a:srgbClr val="00B0F0"/>
                </a:solidFill>
              </a:rPr>
              <a:t> IAB-DU PRACH Test </a:t>
            </a:r>
            <a:r>
              <a:rPr lang="en-US" altLang="zh-CN" sz="1800" dirty="0" smtClean="0">
                <a:solidFill>
                  <a:srgbClr val="00B0F0"/>
                </a:solidFill>
              </a:rPr>
              <a:t>preambles</a:t>
            </a:r>
          </a:p>
          <a:p>
            <a:r>
              <a:rPr lang="en-US" altLang="zh-CN" sz="2000" dirty="0" smtClean="0">
                <a:solidFill>
                  <a:srgbClr val="00B0F0"/>
                </a:solidFill>
              </a:rPr>
              <a:t>A.3	 IAB-MT Fixed Reference Channels</a:t>
            </a:r>
          </a:p>
          <a:p>
            <a:pPr lvl="1"/>
            <a:r>
              <a:rPr lang="en-GB" altLang="zh-CN" sz="1800" dirty="0" smtClean="0">
                <a:solidFill>
                  <a:srgbClr val="00B0F0"/>
                </a:solidFill>
              </a:rPr>
              <a:t>A.3.1	Fixed Reference Channels for IAB-MT PDSCH performance requirements</a:t>
            </a:r>
          </a:p>
          <a:p>
            <a:pPr lvl="2"/>
            <a:r>
              <a:rPr lang="en-GB" altLang="zh-CN" sz="1600" dirty="0" smtClean="0">
                <a:solidFill>
                  <a:srgbClr val="00B0F0"/>
                </a:solidFill>
              </a:rPr>
              <a:t>A.3.1.1	</a:t>
            </a:r>
            <a:r>
              <a:rPr lang="en-GB" altLang="zh-CN" sz="1600" dirty="0">
                <a:solidFill>
                  <a:srgbClr val="00B0F0"/>
                </a:solidFill>
              </a:rPr>
              <a:t> Fixed Reference Channels for IAB-MT PDSCH performance requirements (16QAM</a:t>
            </a:r>
            <a:r>
              <a:rPr lang="en-GB" altLang="zh-CN" sz="1600" dirty="0" smtClean="0">
                <a:solidFill>
                  <a:srgbClr val="00B0F0"/>
                </a:solidFill>
              </a:rPr>
              <a:t>)</a:t>
            </a:r>
          </a:p>
          <a:p>
            <a:pPr lvl="2"/>
            <a:r>
              <a:rPr lang="en-GB" altLang="zh-CN" sz="1600" dirty="0" smtClean="0">
                <a:solidFill>
                  <a:srgbClr val="00B0F0"/>
                </a:solidFill>
              </a:rPr>
              <a:t>A.3.1.2</a:t>
            </a:r>
            <a:r>
              <a:rPr lang="en-GB" altLang="zh-CN" sz="1600" dirty="0">
                <a:solidFill>
                  <a:srgbClr val="00B0F0"/>
                </a:solidFill>
              </a:rPr>
              <a:t>	 Fixed Reference Channels for IAB-MT PDSCH performance requirements </a:t>
            </a:r>
            <a:r>
              <a:rPr lang="en-GB" altLang="zh-CN" sz="1600" dirty="0" smtClean="0">
                <a:solidFill>
                  <a:srgbClr val="00B0F0"/>
                </a:solidFill>
              </a:rPr>
              <a:t>(64QAM</a:t>
            </a:r>
            <a:r>
              <a:rPr lang="en-GB" altLang="zh-CN" sz="1600" dirty="0">
                <a:solidFill>
                  <a:srgbClr val="00B0F0"/>
                </a:solidFill>
              </a:rPr>
              <a:t>)</a:t>
            </a:r>
            <a:endParaRPr lang="en-US" altLang="zh-CN" sz="1600" dirty="0">
              <a:solidFill>
                <a:srgbClr val="00B0F0"/>
              </a:solidFill>
            </a:endParaRPr>
          </a:p>
          <a:p>
            <a:pPr lvl="2"/>
            <a:r>
              <a:rPr lang="en-GB" altLang="zh-CN" sz="1600" dirty="0" smtClean="0">
                <a:solidFill>
                  <a:srgbClr val="00B0F0"/>
                </a:solidFill>
              </a:rPr>
              <a:t>A.3.1.3</a:t>
            </a:r>
            <a:r>
              <a:rPr lang="en-GB" altLang="zh-CN" sz="1600" dirty="0">
                <a:solidFill>
                  <a:srgbClr val="00B0F0"/>
                </a:solidFill>
              </a:rPr>
              <a:t>	 Fixed Reference Channels for IAB-MT PDSCH performance requirements </a:t>
            </a:r>
            <a:r>
              <a:rPr lang="en-GB" altLang="zh-CN" sz="1600" dirty="0" smtClean="0">
                <a:solidFill>
                  <a:srgbClr val="00B0F0"/>
                </a:solidFill>
              </a:rPr>
              <a:t>(256QAM)</a:t>
            </a:r>
          </a:p>
          <a:p>
            <a:pPr lvl="1"/>
            <a:r>
              <a:rPr lang="en-GB" altLang="zh-CN" sz="1800" dirty="0" smtClean="0">
                <a:solidFill>
                  <a:srgbClr val="00B0F0"/>
                </a:solidFill>
              </a:rPr>
              <a:t>A.3.2	</a:t>
            </a:r>
            <a:r>
              <a:rPr lang="en-GB" altLang="zh-CN" sz="1800" dirty="0">
                <a:solidFill>
                  <a:srgbClr val="00B0F0"/>
                </a:solidFill>
              </a:rPr>
              <a:t>Fixed Reference Channels for IAB-MT PDCCH performance </a:t>
            </a:r>
            <a:r>
              <a:rPr lang="en-GB" altLang="zh-CN" sz="1800" dirty="0" smtClean="0">
                <a:solidFill>
                  <a:srgbClr val="00B0F0"/>
                </a:solidFill>
              </a:rPr>
              <a:t>requirements</a:t>
            </a:r>
          </a:p>
          <a:p>
            <a:pPr lvl="1"/>
            <a:r>
              <a:rPr lang="en-GB" altLang="zh-CN" sz="1800" dirty="0" smtClean="0">
                <a:solidFill>
                  <a:srgbClr val="00B0F0"/>
                </a:solidFill>
              </a:rPr>
              <a:t>A.3.3	</a:t>
            </a:r>
            <a:r>
              <a:rPr lang="en-GB" altLang="zh-CN" sz="1800" dirty="0">
                <a:solidFill>
                  <a:srgbClr val="00B0F0"/>
                </a:solidFill>
              </a:rPr>
              <a:t>Fixed Reference Channels for IAB-MT CSI reporting</a:t>
            </a:r>
            <a:endParaRPr lang="en-US" altLang="zh-CN" sz="1800" dirty="0">
              <a:solidFill>
                <a:srgbClr val="00B0F0"/>
              </a:solidFill>
            </a:endParaRPr>
          </a:p>
          <a:p>
            <a:pPr lvl="2"/>
            <a:endParaRPr lang="en-US" altLang="zh-CN" sz="1400" dirty="0" smtClean="0">
              <a:solidFill>
                <a:srgbClr val="00B0F0"/>
              </a:solidFill>
            </a:endParaRPr>
          </a:p>
          <a:p>
            <a:pPr lvl="1"/>
            <a:endParaRPr lang="en-US" altLang="zh-CN" sz="1800" dirty="0">
              <a:solidFill>
                <a:srgbClr val="00B0F0"/>
              </a:solidFill>
            </a:endParaRPr>
          </a:p>
          <a:p>
            <a:pPr lvl="1"/>
            <a:endParaRPr lang="en-US" altLang="zh-CN" sz="1800" dirty="0" smtClean="0">
              <a:solidFill>
                <a:srgbClr val="00B0F0"/>
              </a:solidFill>
            </a:endParaRPr>
          </a:p>
          <a:p>
            <a:pPr lvl="1"/>
            <a:endParaRPr lang="sv-SE" sz="1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25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591D94-50C9-4319-83CD-262F3D0B9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E4F1A7-3E5E-4D1A-90A0-E1694D123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A.2</a:t>
            </a:r>
            <a:r>
              <a:rPr lang="en-US" dirty="0"/>
              <a:t>	</a:t>
            </a:r>
            <a:r>
              <a:rPr lang="en-US" dirty="0" smtClean="0"/>
              <a:t>Fixed Reference Channels for IAB-DU </a:t>
            </a:r>
            <a:r>
              <a:rPr lang="en-US" dirty="0"/>
              <a:t>performance requirements (QPSK, R=193/1024)</a:t>
            </a:r>
          </a:p>
          <a:p>
            <a:pPr lvl="1"/>
            <a:r>
              <a:rPr lang="en-US" dirty="0"/>
              <a:t>The parameters for the reference measurement channels are specified in table A.2-1 and table A.3-2 for FR1 PUSCH performance requirements:</a:t>
            </a:r>
          </a:p>
          <a:p>
            <a:pPr lvl="1"/>
            <a:r>
              <a:rPr lang="en-US" dirty="0"/>
              <a:t>-	FRC parameters are specified in table A.2-1 for FR1 PUSCH with transform precoding disabled, Additional DM-RS position = pos1 and 1 transmission layer.</a:t>
            </a:r>
          </a:p>
          <a:p>
            <a:pPr lvl="1"/>
            <a:r>
              <a:rPr lang="en-US" dirty="0"/>
              <a:t>- 	FRC parameters are specified in table A.2-2 for FR1 PUSCH with transform precoding disabled, Additional DM-RS position = pos1 and 2 transmission layers.</a:t>
            </a:r>
          </a:p>
          <a:p>
            <a:pPr lvl="1"/>
            <a:r>
              <a:rPr lang="en-US" dirty="0"/>
              <a:t>-	FRC parameters are specified in table A.2-3 for FR1 PUSCH with transform precoding enabled, Additional DM-RS position = pos1 and 1 transmission layer. </a:t>
            </a:r>
          </a:p>
          <a:p>
            <a:pPr lvl="1"/>
            <a:r>
              <a:rPr lang="en-US" dirty="0"/>
              <a:t>The parameters for the reference measurement channels are specified in table A.3-5 to table A.3-10 for FR2 PUSCH performance requirements:</a:t>
            </a:r>
          </a:p>
          <a:p>
            <a:pPr lvl="1"/>
            <a:r>
              <a:rPr lang="en-US" dirty="0"/>
              <a:t>-	FRC parameters are specified in table A.2-4 for FR2 PUSCH with transform precoding disabled, Additional DM-RS position = pos0 and 1 transmission layer. </a:t>
            </a:r>
          </a:p>
          <a:p>
            <a:pPr lvl="1"/>
            <a:r>
              <a:rPr lang="en-US" dirty="0"/>
              <a:t>-	FRC parameters are specified in table A.2-5 for FR2 PUSCH with transform precoding disabled, Additional DM-RS position = pos0 and 2 transmission layers. </a:t>
            </a:r>
          </a:p>
          <a:p>
            <a:pPr lvl="1"/>
            <a:r>
              <a:rPr lang="en-US" dirty="0"/>
              <a:t>-	FRC parameters are specified in table A.2-6 for FR2 PUSCH with transform precoding enabled, Additional DM-RS position = pos0 and 1 transmission layer. </a:t>
            </a:r>
          </a:p>
          <a:p>
            <a:pPr lvl="1"/>
            <a:r>
              <a:rPr lang="en-US" dirty="0"/>
              <a:t>-	FRC parameters are specified in table A.2-7 for FR2 PUSCH with transform precoding disabled, Additional DM-RS position = pos1 and 1 transmission layer. </a:t>
            </a:r>
          </a:p>
          <a:p>
            <a:pPr lvl="1"/>
            <a:r>
              <a:rPr lang="en-US" dirty="0"/>
              <a:t>-	FRC parameters are specified in table A.2-8 for FR2 PUSCH with transform precoding disabled, Additional DM-RS position = pos1 and 2 transmission layers. </a:t>
            </a:r>
          </a:p>
          <a:p>
            <a:pPr lvl="1"/>
            <a:r>
              <a:rPr lang="en-US" dirty="0"/>
              <a:t>-	FRC parameters are specified in table A.2-9 for FR2 PUSCH with transform precoding enabled, Additional DM-RS position = pos1 and 1 transmission layer.</a:t>
            </a:r>
          </a:p>
          <a:p>
            <a:pPr lvl="1"/>
            <a:r>
              <a:rPr lang="en-US" dirty="0"/>
              <a:t>-	FRC parameters are specified in table A.2-10 for FR2 PUSCH with transform precoding disabled, Additional DM-RS position = pos1 and 1 transmission layer.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545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8701DA-A02C-4884-AAFD-43E5FCBCE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0ACE2D-63D6-4C04-B531-5E5674750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A.3	Fixed Reference Channels for IAB-DU performance requirements (16QAM, R=658/1024)</a:t>
            </a:r>
            <a:endParaRPr lang="en-US" dirty="0"/>
          </a:p>
          <a:p>
            <a:pPr lvl="1"/>
            <a:r>
              <a:rPr lang="en-US" dirty="0"/>
              <a:t>The parameters for the reference measurement channels are specified in table A.3-1 and table A.3-2 for FR1 PUSCH performance requirements:</a:t>
            </a:r>
          </a:p>
          <a:p>
            <a:pPr lvl="1"/>
            <a:r>
              <a:rPr lang="en-US" dirty="0"/>
              <a:t>-	FRC parameters are specified in table A.3-1 for FR1 PUSCH with transform precoding disabled, Additional DM-RS position = pos1 and 1 transmission layer. </a:t>
            </a:r>
          </a:p>
          <a:p>
            <a:pPr lvl="1"/>
            <a:r>
              <a:rPr lang="en-US" dirty="0"/>
              <a:t>-	FRC parameters are specified in table A.3-2 for FR1 PUSCH with transform precoding disabled, Additional DM-RS position = pos1 and 2 transmission layers.</a:t>
            </a:r>
          </a:p>
          <a:p>
            <a:pPr lvl="1"/>
            <a:r>
              <a:rPr lang="en-US" dirty="0"/>
              <a:t>The parameters for the reference measurement channels are specified in table A.3-3 to table A.3-6 for FR2 PUSCH performance requirements:</a:t>
            </a:r>
          </a:p>
          <a:p>
            <a:pPr lvl="1"/>
            <a:r>
              <a:rPr lang="en-US" dirty="0"/>
              <a:t>-	FRC parameters are specified in table A.3-3 for FR2 PUSCH with transform precoding disabled, Additional DM-RS position = pos0 and 1 transmission layer.</a:t>
            </a:r>
          </a:p>
          <a:p>
            <a:pPr lvl="1"/>
            <a:r>
              <a:rPr lang="en-US" dirty="0"/>
              <a:t>-	FRC parameters are specified in table A.3-4 for FR2 PUSCH with transform precoding disabled, Additional DM-RS position = pos0 and 2 transmission layers. </a:t>
            </a:r>
          </a:p>
          <a:p>
            <a:pPr lvl="1"/>
            <a:r>
              <a:rPr lang="en-US" dirty="0"/>
              <a:t>-	FRC parameters are specified in table A.3-5 for FR2 PUSCH with transform precoding disabled, Additional DM-RS position = pos1 and 1 transmission layer.</a:t>
            </a:r>
          </a:p>
          <a:p>
            <a:pPr lvl="1"/>
            <a:r>
              <a:rPr lang="en-US" dirty="0"/>
              <a:t>-	FRC parameters are specified in table A.3-6 for FR2 PUSCH with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029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731</Words>
  <Application>Microsoft Office PowerPoint</Application>
  <PresentationFormat>宽屏</PresentationFormat>
  <Paragraphs>161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3" baseType="lpstr">
      <vt:lpstr>等线</vt:lpstr>
      <vt:lpstr>Arial</vt:lpstr>
      <vt:lpstr>Calibri</vt:lpstr>
      <vt:lpstr>Calibri Light</vt:lpstr>
      <vt:lpstr>Office Theme</vt:lpstr>
      <vt:lpstr>WF on IAB demod editorial</vt:lpstr>
      <vt:lpstr>Section numbering IAB-DU</vt:lpstr>
      <vt:lpstr>Section numbering IAB-MT</vt:lpstr>
      <vt:lpstr>Section numbering</vt:lpstr>
      <vt:lpstr>Annexes</vt:lpstr>
      <vt:lpstr>FRC Annex guidance</vt:lpstr>
      <vt:lpstr>FRC Annex guidance (Huawei)</vt:lpstr>
      <vt:lpstr>FRC Annexes and ordering (1)</vt:lpstr>
      <vt:lpstr>FRC Annexes and ordering (2)</vt:lpstr>
      <vt:lpstr>FRC Annexes and ordering (3)</vt:lpstr>
      <vt:lpstr>FRC annexes and ordering (4)</vt:lpstr>
      <vt:lpstr>FRC annexes and ordering (5)</vt:lpstr>
      <vt:lpstr>FRC annexes and ordering (6)</vt:lpstr>
      <vt:lpstr>FRC annexes and ordering (7)</vt:lpstr>
      <vt:lpstr>FRC annexes and ordering (8)</vt:lpstr>
      <vt:lpstr>FRC annexes and ordering (9)</vt:lpstr>
      <vt:lpstr>FRC annexes and ordering (10)</vt:lpstr>
      <vt:lpstr>Other editorial issues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IAB demod editorial</dc:title>
  <dc:creator>Thomas Chapman</dc:creator>
  <cp:lastModifiedBy>Huawei</cp:lastModifiedBy>
  <cp:revision>43</cp:revision>
  <dcterms:created xsi:type="dcterms:W3CDTF">2021-04-13T14:43:52Z</dcterms:created>
  <dcterms:modified xsi:type="dcterms:W3CDTF">2021-04-16T09:59:30Z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1617967587</vt:lpwstr>
  </property>
</Properties>
</file>