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9" r:id="rId4"/>
    <p:sldId id="268" r:id="rId5"/>
    <p:sldId id="27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" initials="HW" lastIdx="2" clrIdx="0">
    <p:extLst>
      <p:ext uri="{19B8F6BF-5375-455C-9EA6-DF929625EA0E}">
        <p15:presenceInfo xmlns:p15="http://schemas.microsoft.com/office/powerpoint/2012/main" userId="Huawei" providerId="None"/>
      </p:ext>
    </p:extLst>
  </p:cmAuthor>
  <p:cmAuthor id="2" name="Ng, Man Hung (Nokia - GB)" initials="NMH(-G" lastIdx="5" clrIdx="1">
    <p:extLst>
      <p:ext uri="{19B8F6BF-5375-455C-9EA6-DF929625EA0E}">
        <p15:presenceInfo xmlns:p15="http://schemas.microsoft.com/office/powerpoint/2012/main" userId="S::man_hung.ng@nokia.com::62a07ceb-399a-4ef3-aa1f-2d918fa96cbd" providerId="AD"/>
      </p:ext>
    </p:extLst>
  </p:cmAuthor>
  <p:cmAuthor id="3" name="薛飞10164284" initials="薛飞10164284" lastIdx="2" clrIdx="2">
    <p:extLst>
      <p:ext uri="{19B8F6BF-5375-455C-9EA6-DF929625EA0E}">
        <p15:presenceInfo xmlns:p15="http://schemas.microsoft.com/office/powerpoint/2012/main" userId="S-1-5-21-3250579939-626067488-4216368596-2082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63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21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25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24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35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85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821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30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52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5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76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54DF9-FBB4-4DB4-975A-B9D0E1F7617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43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30819"/>
            <a:ext cx="9144000" cy="1479144"/>
          </a:xfrm>
        </p:spPr>
        <p:txBody>
          <a:bodyPr>
            <a:noAutofit/>
          </a:bodyPr>
          <a:lstStyle/>
          <a:p>
            <a:r>
              <a:rPr lang="en-GB" sz="4000" dirty="0"/>
              <a:t>WF on BS RF TX requirements for 52.6 – 71 GHz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86984"/>
            <a:ext cx="9144000" cy="1655762"/>
          </a:xfrm>
        </p:spPr>
        <p:txBody>
          <a:bodyPr/>
          <a:lstStyle/>
          <a:p>
            <a:r>
              <a:rPr lang="en-GB" dirty="0"/>
              <a:t>Nokia</a:t>
            </a:r>
            <a:r>
              <a:rPr lang="en-US" dirty="0"/>
              <a:t>, Nokia Shanghai Bell</a:t>
            </a:r>
          </a:p>
        </p:txBody>
      </p:sp>
      <p:sp>
        <p:nvSpPr>
          <p:cNvPr id="4" name="Rectangle 3"/>
          <p:cNvSpPr/>
          <p:nvPr/>
        </p:nvSpPr>
        <p:spPr>
          <a:xfrm>
            <a:off x="198474" y="12816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sv-SE" b="1" dirty="0">
                <a:cs typeface="Arial" panose="020B0604020202020204" pitchFamily="34" charset="0"/>
              </a:rPr>
              <a:t>3GPP TSG-RAN WG4 Meeting # 98-bis-e</a:t>
            </a:r>
          </a:p>
          <a:p>
            <a:r>
              <a:rPr lang="en-GB" b="1" dirty="0"/>
              <a:t>Electronic Meeting, 12 – 20 April 2021</a:t>
            </a:r>
          </a:p>
          <a:p>
            <a:r>
              <a:rPr lang="en-US" b="1" dirty="0"/>
              <a:t>Agenda Item:</a:t>
            </a:r>
            <a:r>
              <a:rPr lang="en-US" b="1"/>
              <a:t>	</a:t>
            </a:r>
            <a:r>
              <a:rPr lang="en-GB" b="1"/>
              <a:t>8.12.5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0230686" y="256585"/>
            <a:ext cx="1321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sv-SE" b="1" dirty="0">
                <a:cs typeface="Arial" panose="020B0604020202020204" pitchFamily="34" charset="0"/>
              </a:rPr>
              <a:t>R4-2106113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82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6004-B61D-49CF-B429-3B52C8E9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Background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F26DF-F135-48E5-9870-4E80817B5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indent="0">
              <a:buNone/>
            </a:pPr>
            <a:r>
              <a:rPr lang="en-GB" sz="1400" dirty="0"/>
              <a:t>Contributions on BS RF TX requirements for 52.6 – 71 GHz in RAN4#98-bis-e have a variety of proposals:</a:t>
            </a:r>
          </a:p>
          <a:p>
            <a:pPr marL="0" indent="0">
              <a:buNone/>
            </a:pPr>
            <a:r>
              <a:rPr lang="en-GB" sz="1400" dirty="0"/>
              <a:t>[1]	R4-2104456	Proposals on BS transmitter requirements for extending current NR operation to 71 GHz	Nokia, Nokia Shanghai Bell</a:t>
            </a:r>
          </a:p>
          <a:p>
            <a:pPr marL="0" indent="0">
              <a:buNone/>
            </a:pPr>
            <a:r>
              <a:rPr lang="en-GB" sz="1400" dirty="0"/>
              <a:t>[2]	R4-2104731	Discussion on BS TX RF requirements for 52.6-71GHz			CATT</a:t>
            </a:r>
          </a:p>
          <a:p>
            <a:pPr marL="0" indent="0">
              <a:buNone/>
            </a:pPr>
            <a:r>
              <a:rPr lang="en-GB" sz="1400" dirty="0"/>
              <a:t>[3]	R4-2106355	On BS transmitter aspects extending NR to 71 GHz				Ericsson</a:t>
            </a:r>
          </a:p>
          <a:p>
            <a:pPr marL="0" indent="0">
              <a:buNone/>
            </a:pPr>
            <a:r>
              <a:rPr lang="en-GB" sz="1400" dirty="0"/>
              <a:t>[4]	R4-2106589	Discussion on BS Tx requirements for 52.6-71GHz				ZTE Corporation</a:t>
            </a:r>
          </a:p>
          <a:p>
            <a:pPr marL="0" indent="0">
              <a:buNone/>
            </a:pPr>
            <a:r>
              <a:rPr lang="en-GB" sz="1400" dirty="0"/>
              <a:t>The Way Forward from the discussion of the contributions are summarized in the following slides.</a:t>
            </a:r>
          </a:p>
        </p:txBody>
      </p:sp>
    </p:spTree>
    <p:extLst>
      <p:ext uri="{BB962C8B-B14F-4D97-AF65-F5344CB8AC3E}">
        <p14:creationId xmlns:p14="http://schemas.microsoft.com/office/powerpoint/2010/main" val="942755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6004-B61D-49CF-B429-3B52C8E9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Way forward on General and output power requirements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F26DF-F135-48E5-9870-4E80817B5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fontScale="92500" lnSpcReduction="20000"/>
          </a:bodyPr>
          <a:lstStyle/>
          <a:p>
            <a:pPr lvl="0" hangingPunct="0"/>
            <a:r>
              <a:rPr lang="en-US" dirty="0"/>
              <a:t>The radiated transmitter characteristics requirements applying to the BS type 2-O should be considered for NR operation in 52.6 – 71 GHz range as the starting point for discussion.</a:t>
            </a:r>
            <a:endParaRPr lang="en-GB" dirty="0"/>
          </a:p>
          <a:p>
            <a:pPr lvl="1" hangingPunct="0"/>
            <a:r>
              <a:rPr lang="en-US" dirty="0"/>
              <a:t>Final requirement values need further consideration.</a:t>
            </a:r>
            <a:endParaRPr lang="en-GB" dirty="0"/>
          </a:p>
          <a:p>
            <a:pPr lvl="0" hangingPunct="0"/>
            <a:r>
              <a:rPr lang="en-GB" dirty="0"/>
              <a:t>The BS output power for NR operation in 52.6 – 71 GHz range is declared by the manufacturer. Additional regional requirements can be added to specification to align with regulatory requirements.</a:t>
            </a:r>
          </a:p>
          <a:p>
            <a:pPr lvl="1" hangingPunct="0"/>
            <a:r>
              <a:rPr lang="en-US" dirty="0"/>
              <a:t>Consider further detailed output power accuracy values (EIRP and TRP), taking into account also whether and/or how fractional bandwidth is applied.</a:t>
            </a:r>
            <a:endParaRPr lang="en-GB" dirty="0"/>
          </a:p>
          <a:p>
            <a:pPr lvl="0" hangingPunct="0"/>
            <a:r>
              <a:rPr lang="en-GB" dirty="0"/>
              <a:t>Total power dynamic range requirement based on 10*log10(</a:t>
            </a:r>
            <a:r>
              <a:rPr lang="en-GB" dirty="0" err="1"/>
              <a:t>Nrb</a:t>
            </a:r>
            <a:r>
              <a:rPr lang="en-GB" dirty="0"/>
              <a:t>), similar to current FR2, can be applied to 52.6-71 GHz.</a:t>
            </a:r>
          </a:p>
          <a:p>
            <a:pPr lvl="1" hangingPunct="0"/>
            <a:r>
              <a:rPr lang="en-GB" dirty="0"/>
              <a:t>Details especially on wide channel bandwidths with large SCS and applicability on licensed vs. unlicensed bands need to be further clarified.</a:t>
            </a:r>
          </a:p>
        </p:txBody>
      </p:sp>
    </p:spTree>
    <p:extLst>
      <p:ext uri="{BB962C8B-B14F-4D97-AF65-F5344CB8AC3E}">
        <p14:creationId xmlns:p14="http://schemas.microsoft.com/office/powerpoint/2010/main" val="3872702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6004-B61D-49CF-B429-3B52C8E9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Way forward on Timing and signal quality requirements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F26DF-F135-48E5-9870-4E80817B5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fontScale="85000" lnSpcReduction="20000"/>
          </a:bodyPr>
          <a:lstStyle/>
          <a:p>
            <a:pPr lvl="0" hangingPunct="0"/>
            <a:r>
              <a:rPr lang="en-GB" dirty="0"/>
              <a:t>Final evaluation of transient times has to consider not only the general ON/OFF mask at start and end slot, for TDD DL/UL boundaries, used in GP timing, but also other use cases related to UE UL, like SRS time mask and PUSCH-PUCCH and SRS time mask. The cases of SRS time mask and PUSCH-PUCCH and SRS time mask have to be investigated in UE RF session.</a:t>
            </a:r>
          </a:p>
          <a:p>
            <a:pPr lvl="0" hangingPunct="0"/>
            <a:r>
              <a:rPr lang="en-GB" dirty="0"/>
              <a:t>Re-use frequency error requirements from current FR2.</a:t>
            </a:r>
          </a:p>
          <a:p>
            <a:pPr lvl="0" hangingPunct="0"/>
            <a:r>
              <a:rPr lang="en-GB" dirty="0"/>
              <a:t>New EVM window length is defined for new SCS.</a:t>
            </a:r>
          </a:p>
          <a:p>
            <a:pPr lvl="1" hangingPunct="0"/>
            <a:r>
              <a:rPr lang="en-GB" dirty="0"/>
              <a:t>Further evaluate EVM requirements in 52.6 – 71 GHz range.</a:t>
            </a:r>
          </a:p>
          <a:p>
            <a:pPr lvl="0" hangingPunct="0"/>
            <a:r>
              <a:rPr lang="en-GB" dirty="0"/>
              <a:t>Modulations up to 64 QAM are supported.</a:t>
            </a:r>
          </a:p>
          <a:p>
            <a:pPr hangingPunct="0"/>
            <a:r>
              <a:rPr lang="en-US" dirty="0"/>
              <a:t>Further evaluate Tx Off power, considering also whether existing FR2 requirement -36 dBm/MHz can be valid.</a:t>
            </a:r>
          </a:p>
          <a:p>
            <a:pPr hangingPunct="0"/>
            <a:r>
              <a:rPr lang="en-US" dirty="0"/>
              <a:t>Further evaluate TAE (MIMO, CA cases), considering also impact of UE RF architecture for CA related TAE, if applicable.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5333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6004-B61D-49CF-B429-3B52C8E9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Way forward on Emission requirements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F26DF-F135-48E5-9870-4E80817B5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fontScale="92500" lnSpcReduction="20000"/>
          </a:bodyPr>
          <a:lstStyle/>
          <a:p>
            <a:pPr lvl="0" hangingPunct="0"/>
            <a:r>
              <a:rPr lang="en-US" dirty="0"/>
              <a:t>How to handle low emission PSD due to wide carrier BW needs to be studied in RAN4.</a:t>
            </a:r>
            <a:endParaRPr lang="en-GB" dirty="0"/>
          </a:p>
          <a:p>
            <a:pPr hangingPunct="0"/>
            <a:r>
              <a:rPr lang="en-US" dirty="0"/>
              <a:t>For licensed operation, adjust OBUE for 52.6 – 71 GHz.</a:t>
            </a:r>
            <a:r>
              <a:rPr lang="en-GB" dirty="0"/>
              <a:t> Additional regional requirements can be added to specification to align with regulatory requirements.</a:t>
            </a:r>
          </a:p>
          <a:p>
            <a:pPr hangingPunct="0"/>
            <a:r>
              <a:rPr lang="en-US" dirty="0"/>
              <a:t>Further consider EN 303 722 for unwanted emissions in unlicensed operation.</a:t>
            </a:r>
            <a:endParaRPr lang="en-GB" dirty="0"/>
          </a:p>
          <a:p>
            <a:pPr lvl="0" hangingPunct="0"/>
            <a:r>
              <a:rPr lang="en-US" dirty="0"/>
              <a:t>Re-use OTA occupied bandwidth from current FR2. </a:t>
            </a:r>
            <a:r>
              <a:rPr lang="en-GB" dirty="0"/>
              <a:t>Further discuss the measurement step sizes in conformance phase for wider channel bandwidths.</a:t>
            </a:r>
          </a:p>
          <a:p>
            <a:pPr hangingPunct="0"/>
            <a:r>
              <a:rPr lang="en-US" dirty="0"/>
              <a:t>Further consider whether to derive ACLR based on 70 GHz co-existence study in TR 38.803 or new coexistence study. </a:t>
            </a:r>
            <a:r>
              <a:rPr lang="en-GB" dirty="0"/>
              <a:t>(Should be aligned with UE side for the </a:t>
            </a:r>
            <a:r>
              <a:rPr lang="en-GB"/>
              <a:t>approach).</a:t>
            </a:r>
            <a:endParaRPr lang="en-GB" dirty="0"/>
          </a:p>
          <a:p>
            <a:pPr lvl="0" hangingPunct="0"/>
            <a:endParaRPr lang="en-GB" dirty="0"/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936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3393</TotalTime>
  <Words>586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WF on BS RF TX requirements for 52.6 – 71 GHz</vt:lpstr>
      <vt:lpstr>Background</vt:lpstr>
      <vt:lpstr>Way forward on General and output power requirements</vt:lpstr>
      <vt:lpstr>Way forward on Timing and signal quality requirements</vt:lpstr>
      <vt:lpstr>Way forward on Emission requirements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man_hung.ng@nokia.com</dc:creator>
  <cp:lastModifiedBy>Ng, Man Hung (Nokia - GB)</cp:lastModifiedBy>
  <cp:revision>385</cp:revision>
  <dcterms:created xsi:type="dcterms:W3CDTF">2016-11-16T01:29:09Z</dcterms:created>
  <dcterms:modified xsi:type="dcterms:W3CDTF">2021-04-16T12:07:35Z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-2141145419</vt:i4>
  </property>
  <property fmtid="{D5CDD505-2E9C-101B-9397-08002B2CF9AE}" pid="3" name="_NewReviewCycle">
    <vt:lpwstr/>
  </property>
  <property fmtid="{D5CDD505-2E9C-101B-9397-08002B2CF9AE}" pid="4" name="_EmailSubject">
    <vt:lpwstr>WF on sub6-GHz  ACLR and ACS</vt:lpwstr>
  </property>
  <property fmtid="{D5CDD505-2E9C-101B-9397-08002B2CF9AE}" pid="5" name="_AuthorEmail">
    <vt:lpwstr>man_hung.ng@nokia.com</vt:lpwstr>
  </property>
  <property fmtid="{D5CDD505-2E9C-101B-9397-08002B2CF9AE}" pid="6" name="_AuthorEmailDisplayName">
    <vt:lpwstr>Ng, Man Hung (Nokia - GB)</vt:lpwstr>
  </property>
  <property fmtid="{D5CDD505-2E9C-101B-9397-08002B2CF9AE}" pid="7" name="_2015_ms_pID_725343">
    <vt:lpwstr>(2)4qKEM/y4KgplHNjc9xgc2iCaGKgejlSBkTJy9RLuxzgH7gH3vcrLFxAxASdUQWexLW8ByJY4
BN8Ip9OmWq8MeLQ9F0pZyeuZpH+5LqLRpSHvkwHZtHrHz1UzT0HbhwhQNMpix8hmweUVFTNi
iG5bKYAqluzcfPdvq/Z+EPyNFxrDXzpCt78MziA0vE4Ft0hkk1L1HQANY7IzQyvCKP40gg2W
BT0fDr7UrAwTY7A5ri</vt:lpwstr>
  </property>
  <property fmtid="{D5CDD505-2E9C-101B-9397-08002B2CF9AE}" pid="8" name="_2015_ms_pID_7253431">
    <vt:lpwstr>UxBTN4RJXrlowop4Mc/Oy7KboAL2OyPspwkKmIQF5KgHYUJXmWEADq
4VmggfMQiRbZMkv0y7gCGuH3cXVl2B8vKsCIX4PhRKY0dnofqSU8+m0WftCY1KQVgCuL+Cm8
IPs4zs/4Uj2mbCV9SY4gfzVmpZ2WrD7LkTdR21MXnkt0TgEuTjBMG7msx2JudvxbYjQ=</vt:lpwstr>
  </property>
</Properties>
</file>