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16"/>
  </p:notesMasterIdLst>
  <p:handoutMasterIdLst>
    <p:handoutMasterId r:id="rId17"/>
  </p:handoutMasterIdLst>
  <p:sldIdLst>
    <p:sldId id="341" r:id="rId5"/>
    <p:sldId id="363" r:id="rId6"/>
    <p:sldId id="369" r:id="rId7"/>
    <p:sldId id="366" r:id="rId8"/>
    <p:sldId id="367" r:id="rId9"/>
    <p:sldId id="373" r:id="rId10"/>
    <p:sldId id="370" r:id="rId11"/>
    <p:sldId id="371" r:id="rId12"/>
    <p:sldId id="377" r:id="rId13"/>
    <p:sldId id="376" r:id="rId14"/>
    <p:sldId id="378" r:id="rId15"/>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FF6600"/>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27" autoAdjust="0"/>
    <p:restoredTop sz="94679" autoAdjust="0"/>
  </p:normalViewPr>
  <p:slideViewPr>
    <p:cSldViewPr snapToGrid="0">
      <p:cViewPr varScale="1">
        <p:scale>
          <a:sx n="107" d="100"/>
          <a:sy n="107" d="100"/>
        </p:scale>
        <p:origin x="522" y="11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xmlns=""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xmlns=""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xmlns=""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942843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xmlns=""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xmlns=""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xmlns=""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xmlns=""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xmlns=""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extLst>
      <p:ext uri="{BB962C8B-B14F-4D97-AF65-F5344CB8AC3E}">
        <p14:creationId xmlns:p14="http://schemas.microsoft.com/office/powerpoint/2010/main" val="20922319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xmlns=""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xmlns=""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xmlns=""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xmlns=""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xmlns=""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xmlns=""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xmlns=""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xmlns="" id="{AA2802BD-1B72-4AD1-8184-0FD099607084}"/>
              </a:ext>
            </a:extLst>
          </p:cNvPr>
          <p:cNvSpPr txBox="1">
            <a:spLocks noChangeArrowheads="1"/>
          </p:cNvSpPr>
          <p:nvPr userDrawn="1"/>
        </p:nvSpPr>
        <p:spPr bwMode="auto">
          <a:xfrm>
            <a:off x="133350" y="36513"/>
            <a:ext cx="36584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a:t>
            </a:r>
            <a:r>
              <a:rPr lang="en-GB" altLang="zh-CN" sz="1200" b="1" kern="1200" dirty="0" smtClean="0">
                <a:solidFill>
                  <a:schemeClr val="tx1"/>
                </a:solidFill>
                <a:latin typeface="Arial "/>
                <a:ea typeface="+mn-ea"/>
                <a:cs typeface="Arial" panose="020B0604020202020204" pitchFamily="34" charset="0"/>
              </a:rPr>
              <a:t>TSG-RAN WG4 Meeting # 98-bis-e </a:t>
            </a:r>
            <a:endParaRPr lang="sv-SE" altLang="en-US" sz="1200" b="1" kern="1200" dirty="0" smtClean="0">
              <a:solidFill>
                <a:schemeClr val="tx1"/>
              </a:solidFill>
              <a:latin typeface="Arial "/>
              <a:ea typeface="+mn-ea"/>
              <a:cs typeface="Arial" panose="020B0604020202020204" pitchFamily="34" charset="0"/>
            </a:endParaRPr>
          </a:p>
          <a:p>
            <a:pPr eaLnBrk="1" hangingPunct="1">
              <a:defRPr/>
            </a:pPr>
            <a:r>
              <a:rPr lang="en-US" altLang="en-US" sz="1200" b="1" dirty="0" smtClean="0">
                <a:latin typeface="Arial "/>
              </a:rPr>
              <a:t>Electronic Meeting, 12</a:t>
            </a:r>
            <a:r>
              <a:rPr lang="en-US" altLang="en-US" sz="1200" b="1" baseline="30000" dirty="0" smtClean="0">
                <a:latin typeface="Arial "/>
              </a:rPr>
              <a:t>th</a:t>
            </a:r>
            <a:r>
              <a:rPr lang="en-US" altLang="en-US" sz="1200" b="1" baseline="0" dirty="0" smtClean="0">
                <a:latin typeface="Arial "/>
              </a:rPr>
              <a:t>–</a:t>
            </a:r>
            <a:r>
              <a:rPr lang="en-US" altLang="en-US" sz="1200" b="1" dirty="0" smtClean="0">
                <a:latin typeface="Arial "/>
              </a:rPr>
              <a:t>20</a:t>
            </a:r>
            <a:r>
              <a:rPr lang="en-US" altLang="en-US" sz="1200" b="1" baseline="30000" dirty="0" smtClean="0">
                <a:latin typeface="Arial "/>
              </a:rPr>
              <a:t>th</a:t>
            </a:r>
            <a:r>
              <a:rPr lang="en-US" altLang="en-US" sz="1200" b="1" dirty="0" smtClean="0">
                <a:latin typeface="Arial "/>
              </a:rPr>
              <a:t> April, 2021</a:t>
            </a:r>
            <a:endParaRPr lang="sv-SE" altLang="en-US" sz="1200" b="1" dirty="0">
              <a:latin typeface="Arial "/>
            </a:endParaRPr>
          </a:p>
        </p:txBody>
      </p:sp>
      <p:sp>
        <p:nvSpPr>
          <p:cNvPr id="13" name="Text Box 14">
            <a:extLst>
              <a:ext uri="{FF2B5EF4-FFF2-40B4-BE49-F238E27FC236}">
                <a16:creationId xmlns:a16="http://schemas.microsoft.com/office/drawing/2014/main" xmlns="" id="{AF4006C6-1A95-4284-A498-917EA49F0F95}"/>
              </a:ext>
            </a:extLst>
          </p:cNvPr>
          <p:cNvSpPr txBox="1">
            <a:spLocks noChangeArrowheads="1"/>
          </p:cNvSpPr>
          <p:nvPr userDrawn="1"/>
        </p:nvSpPr>
        <p:spPr bwMode="auto">
          <a:xfrm>
            <a:off x="9163050" y="133350"/>
            <a:ext cx="2600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smtClean="0">
                <a:latin typeface="Arial "/>
              </a:rPr>
              <a:t>R4-2106104</a:t>
            </a:r>
          </a:p>
          <a:p>
            <a:pPr algn="r" eaLnBrk="1" hangingPunct="1">
              <a:defRPr/>
            </a:pPr>
            <a:endParaRPr lang="sv-SE" altLang="en-US" sz="1200" b="1" dirty="0">
              <a:latin typeface="Arial "/>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6BFCA172-672F-4297-B767-9F7EDE373FA1}"/>
              </a:ext>
            </a:extLst>
          </p:cNvPr>
          <p:cNvSpPr>
            <a:spLocks noGrp="1"/>
          </p:cNvSpPr>
          <p:nvPr>
            <p:ph type="title"/>
          </p:nvPr>
        </p:nvSpPr>
        <p:spPr>
          <a:xfrm>
            <a:off x="2147888" y="1709738"/>
            <a:ext cx="7886700" cy="2852737"/>
          </a:xfrm>
        </p:spPr>
        <p:txBody>
          <a:bodyPr/>
          <a:lstStyle/>
          <a:p>
            <a:pPr eaLnBrk="1" hangingPunct="1"/>
            <a:r>
              <a:rPr lang="en-US" altLang="en-US" sz="5400" dirty="0"/>
              <a:t>[Draft] Way Forward for </a:t>
            </a:r>
            <a:br>
              <a:rPr lang="en-US" altLang="en-US" sz="5400" dirty="0"/>
            </a:br>
            <a:r>
              <a:rPr lang="en-US" altLang="en-US" sz="5400" dirty="0" smtClean="0"/>
              <a:t>[308]NTN_Soltions_Part2</a:t>
            </a:r>
            <a:endParaRPr lang="en-GB" altLang="en-US" sz="5400" dirty="0"/>
          </a:p>
        </p:txBody>
      </p:sp>
      <p:sp>
        <p:nvSpPr>
          <p:cNvPr id="5123" name="Text Placeholder 2">
            <a:extLst>
              <a:ext uri="{FF2B5EF4-FFF2-40B4-BE49-F238E27FC236}">
                <a16:creationId xmlns:a16="http://schemas.microsoft.com/office/drawing/2014/main" xmlns=""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r>
              <a:rPr lang="en-US" altLang="zh-CN" dirty="0" smtClean="0"/>
              <a:t>JIN Yiran</a:t>
            </a:r>
          </a:p>
          <a:p>
            <a:pPr marL="0" indent="0" eaLnBrk="1" hangingPunct="1">
              <a:buFontTx/>
              <a:buNone/>
            </a:pPr>
            <a:r>
              <a:rPr lang="en-US" altLang="zh-CN" dirty="0" smtClean="0"/>
              <a:t>Moderator, Samsung</a:t>
            </a:r>
            <a:endParaRPr lang="en-GB" altLang="en-US" dirty="0"/>
          </a:p>
          <a:p>
            <a:pPr marL="0" indent="0" eaLnBrk="1" hangingPunct="1">
              <a:buFontTx/>
              <a:buNone/>
            </a:pPr>
            <a:endParaRPr lang="en-GB" altLang="en-US"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Reference</a:t>
            </a:r>
            <a:endParaRPr lang="en-GB" altLang="en-US" dirty="0"/>
          </a:p>
        </p:txBody>
      </p:sp>
      <p:sp>
        <p:nvSpPr>
          <p:cNvPr id="7" name="Content Placeholder 2">
            <a:extLst>
              <a:ext uri="{FF2B5EF4-FFF2-40B4-BE49-F238E27FC236}">
                <a16:creationId xmlns:a16="http://schemas.microsoft.com/office/drawing/2014/main" xmlns="" id="{8B215120-9330-4C24-86C0-93DB3C460B0D}"/>
              </a:ext>
            </a:extLst>
          </p:cNvPr>
          <p:cNvSpPr txBox="1">
            <a:spLocks/>
          </p:cNvSpPr>
          <p:nvPr/>
        </p:nvSpPr>
        <p:spPr bwMode="auto">
          <a:xfrm>
            <a:off x="838200" y="1789763"/>
            <a:ext cx="10515600" cy="3203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2"/>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zh-CN" sz="3200" dirty="0"/>
              <a:t>[1] </a:t>
            </a:r>
            <a:r>
              <a:rPr lang="en-US" altLang="zh-CN" sz="3200" dirty="0" smtClean="0"/>
              <a:t>R4-2106148, </a:t>
            </a:r>
            <a:r>
              <a:rPr lang="en-US" altLang="zh-CN" sz="3200" dirty="0"/>
              <a:t>“</a:t>
            </a:r>
            <a:r>
              <a:rPr lang="en-GB" altLang="zh-CN" sz="3200" dirty="0"/>
              <a:t>Email discussion summary for [</a:t>
            </a:r>
            <a:r>
              <a:rPr lang="en-GB" altLang="zh-CN" sz="3200" dirty="0" smtClean="0"/>
              <a:t>98-bis-e</a:t>
            </a:r>
            <a:r>
              <a:rPr lang="en-GB" altLang="zh-CN" sz="3200" dirty="0"/>
              <a:t>][</a:t>
            </a:r>
            <a:r>
              <a:rPr lang="en-GB" altLang="zh-CN" sz="3200" dirty="0" smtClean="0"/>
              <a:t>308] </a:t>
            </a:r>
            <a:r>
              <a:rPr lang="en-GB" altLang="zh-CN" sz="3200" dirty="0"/>
              <a:t>NTN_Solutions_Part2”, Samsung</a:t>
            </a:r>
          </a:p>
          <a:p>
            <a:pPr marL="0" indent="0">
              <a:buNone/>
            </a:pPr>
            <a:r>
              <a:rPr lang="en-GB" altLang="zh-CN" sz="3200" dirty="0"/>
              <a:t>[2] </a:t>
            </a:r>
            <a:r>
              <a:rPr lang="en-GB" altLang="zh-CN" sz="3200" dirty="0" smtClean="0"/>
              <a:t>R4-210</a:t>
            </a:r>
            <a:r>
              <a:rPr lang="en-US" altLang="zh-CN" sz="3200" dirty="0" smtClean="0"/>
              <a:t>6105</a:t>
            </a:r>
            <a:r>
              <a:rPr lang="en-GB" altLang="zh-CN" sz="3200" dirty="0" smtClean="0"/>
              <a:t>, </a:t>
            </a:r>
            <a:r>
              <a:rPr lang="en-GB" altLang="zh-CN" sz="3200" dirty="0"/>
              <a:t>“</a:t>
            </a:r>
            <a:r>
              <a:rPr lang="en-US" altLang="zh-CN" sz="3200" dirty="0"/>
              <a:t>Simulation </a:t>
            </a:r>
            <a:r>
              <a:rPr lang="en-US" altLang="zh-CN" sz="3200" dirty="0" smtClean="0"/>
              <a:t>assumptions </a:t>
            </a:r>
            <a:r>
              <a:rPr lang="en-US" altLang="zh-CN" sz="3200" dirty="0"/>
              <a:t>for NTN co-existence study </a:t>
            </a:r>
            <a:r>
              <a:rPr lang="en-GB" altLang="zh-CN" sz="3200" dirty="0"/>
              <a:t>”, </a:t>
            </a:r>
            <a:r>
              <a:rPr lang="en-GB" altLang="zh-CN" sz="3200" dirty="0" smtClean="0"/>
              <a:t>Samsung, CATT</a:t>
            </a:r>
          </a:p>
          <a:p>
            <a:pPr marL="0" indent="0">
              <a:buNone/>
            </a:pPr>
            <a:r>
              <a:rPr lang="en-GB" altLang="zh-CN" sz="3200" dirty="0" smtClean="0"/>
              <a:t>[3] R4-2106106, “</a:t>
            </a:r>
            <a:r>
              <a:rPr lang="en-US" altLang="zh-CN" sz="3200" dirty="0"/>
              <a:t>Simulation assumptions for </a:t>
            </a:r>
            <a:r>
              <a:rPr lang="en-US" altLang="zh-CN" sz="3200" dirty="0" smtClean="0"/>
              <a:t>HAPS </a:t>
            </a:r>
            <a:r>
              <a:rPr lang="en-US" altLang="zh-CN" sz="3200" dirty="0"/>
              <a:t>co-existence study </a:t>
            </a:r>
            <a:r>
              <a:rPr lang="en-GB" altLang="zh-CN" sz="3200" dirty="0" smtClean="0"/>
              <a:t>”, Nokia</a:t>
            </a:r>
            <a:endParaRPr lang="zh-CN" altLang="zh-CN" sz="3200" dirty="0"/>
          </a:p>
          <a:p>
            <a:pPr marL="0" indent="0">
              <a:buNone/>
            </a:pPr>
            <a:endParaRPr lang="en-US" altLang="zh-CN" sz="3200" dirty="0"/>
          </a:p>
        </p:txBody>
      </p:sp>
    </p:spTree>
    <p:extLst>
      <p:ext uri="{BB962C8B-B14F-4D97-AF65-F5344CB8AC3E}">
        <p14:creationId xmlns:p14="http://schemas.microsoft.com/office/powerpoint/2010/main" val="1579252147"/>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Contribution list in RAN4 #98-bis-e</a:t>
            </a:r>
            <a:endParaRPr lang="en-GB" altLang="en-US" dirty="0"/>
          </a:p>
        </p:txBody>
      </p:sp>
      <p:graphicFrame>
        <p:nvGraphicFramePr>
          <p:cNvPr id="2" name="表格 1"/>
          <p:cNvGraphicFramePr>
            <a:graphicFrameLocks noGrp="1"/>
          </p:cNvGraphicFramePr>
          <p:nvPr>
            <p:extLst>
              <p:ext uri="{D42A27DB-BD31-4B8C-83A1-F6EECF244321}">
                <p14:modId xmlns:p14="http://schemas.microsoft.com/office/powerpoint/2010/main" val="4046598982"/>
              </p:ext>
            </p:extLst>
          </p:nvPr>
        </p:nvGraphicFramePr>
        <p:xfrm>
          <a:off x="515471" y="1813658"/>
          <a:ext cx="11161058" cy="4460501"/>
        </p:xfrm>
        <a:graphic>
          <a:graphicData uri="http://schemas.openxmlformats.org/drawingml/2006/table">
            <a:tbl>
              <a:tblPr firstRow="1" bandRow="1">
                <a:tableStyleId>{5C22544A-7EE6-4342-B048-85BDC9FD1C3A}</a:tableStyleId>
              </a:tblPr>
              <a:tblGrid>
                <a:gridCol w="1381870"/>
                <a:gridCol w="7457329"/>
                <a:gridCol w="2321859"/>
              </a:tblGrid>
              <a:tr h="0">
                <a:tc>
                  <a:txBody>
                    <a:bodyPr/>
                    <a:lstStyle/>
                    <a:p>
                      <a:pPr algn="ctr">
                        <a:lnSpc>
                          <a:spcPct val="107000"/>
                        </a:lnSpc>
                        <a:spcAft>
                          <a:spcPts val="0"/>
                        </a:spcAft>
                      </a:pPr>
                      <a:r>
                        <a:rPr lang="fr-FR" sz="1600">
                          <a:effectLst/>
                        </a:rPr>
                        <a:t>TDoc Number</a:t>
                      </a:r>
                      <a:endParaRPr lang="zh-CN" sz="1600">
                        <a:effectLst/>
                        <a:latin typeface="Times New Roman" panose="02020603050405020304" pitchFamily="18" charset="0"/>
                        <a:ea typeface="宋体" panose="02010600030101010101" pitchFamily="2" charset="-122"/>
                      </a:endParaRPr>
                    </a:p>
                  </a:txBody>
                  <a:tcPr marL="9525" marR="9525" marT="9525" marB="9525" anchor="ctr"/>
                </a:tc>
                <a:tc>
                  <a:txBody>
                    <a:bodyPr/>
                    <a:lstStyle/>
                    <a:p>
                      <a:pPr algn="ctr">
                        <a:lnSpc>
                          <a:spcPct val="107000"/>
                        </a:lnSpc>
                        <a:spcAft>
                          <a:spcPts val="0"/>
                        </a:spcAft>
                      </a:pPr>
                      <a:r>
                        <a:rPr lang="fr-FR" sz="1600" dirty="0" err="1">
                          <a:effectLst/>
                        </a:rPr>
                        <a:t>Title</a:t>
                      </a:r>
                      <a:endParaRPr lang="zh-CN" sz="1600" dirty="0">
                        <a:effectLst/>
                        <a:latin typeface="Times New Roman" panose="02020603050405020304" pitchFamily="18" charset="0"/>
                        <a:ea typeface="宋体" panose="02010600030101010101" pitchFamily="2" charset="-122"/>
                      </a:endParaRPr>
                    </a:p>
                  </a:txBody>
                  <a:tcPr marL="9525" marR="9525" marT="9525" marB="9525" anchor="ctr"/>
                </a:tc>
                <a:tc>
                  <a:txBody>
                    <a:bodyPr/>
                    <a:lstStyle/>
                    <a:p>
                      <a:pPr algn="ctr">
                        <a:lnSpc>
                          <a:spcPct val="107000"/>
                        </a:lnSpc>
                        <a:spcAft>
                          <a:spcPts val="0"/>
                        </a:spcAft>
                      </a:pPr>
                      <a:r>
                        <a:rPr lang="fr-FR" sz="1600">
                          <a:effectLst/>
                        </a:rPr>
                        <a:t>Company</a:t>
                      </a:r>
                      <a:endParaRPr lang="zh-CN" sz="1600">
                        <a:effectLst/>
                        <a:latin typeface="Times New Roman" panose="02020603050405020304" pitchFamily="18" charset="0"/>
                        <a:ea typeface="宋体" panose="02010600030101010101" pitchFamily="2" charset="-122"/>
                      </a:endParaRPr>
                    </a:p>
                  </a:txBody>
                  <a:tcPr marL="9525" marR="9525" marT="9525" marB="9525" anchor="ctr"/>
                </a:tc>
              </a:tr>
              <a:tr h="0">
                <a:tc>
                  <a:txBody>
                    <a:bodyPr/>
                    <a:lstStyle/>
                    <a:p>
                      <a:pPr algn="ctr">
                        <a:lnSpc>
                          <a:spcPct val="107000"/>
                        </a:lnSpc>
                        <a:spcAft>
                          <a:spcPts val="0"/>
                        </a:spcAft>
                      </a:pPr>
                      <a:r>
                        <a:rPr lang="en-GB" sz="1600">
                          <a:effectLst/>
                        </a:rPr>
                        <a:t>R4-2105045</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marR="17780" algn="l">
                        <a:lnSpc>
                          <a:spcPct val="107000"/>
                        </a:lnSpc>
                        <a:spcAft>
                          <a:spcPts val="0"/>
                        </a:spcAft>
                      </a:pPr>
                      <a:r>
                        <a:rPr lang="en-GB" sz="1600" dirty="0">
                          <a:effectLst/>
                        </a:rPr>
                        <a:t>Simulation assumptions for FR1 coexistence study</a:t>
                      </a:r>
                      <a:endParaRPr lang="zh-CN" sz="1600" dirty="0">
                        <a:effectLst/>
                        <a:latin typeface="Times New Roman" panose="02020603050405020304" pitchFamily="18" charset="0"/>
                        <a:ea typeface="宋体" panose="02010600030101010101" pitchFamily="2" charset="-122"/>
                      </a:endParaRPr>
                    </a:p>
                  </a:txBody>
                  <a:tcPr marL="9525" marR="9525" marT="9525" marB="9525"/>
                </a:tc>
                <a:tc>
                  <a:txBody>
                    <a:bodyPr/>
                    <a:lstStyle/>
                    <a:p>
                      <a:pPr>
                        <a:lnSpc>
                          <a:spcPct val="107000"/>
                        </a:lnSpc>
                        <a:spcAft>
                          <a:spcPts val="0"/>
                        </a:spcAft>
                      </a:pPr>
                      <a:r>
                        <a:rPr lang="en-GB" sz="1600">
                          <a:effectLst/>
                        </a:rPr>
                        <a:t>Samsung</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R4-2105046</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Initial simulation results of some NR-NTN co-ex scenarios</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Samsung</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R4-2106476</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Simulation assumptions for NTN co-existence</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CATT</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R4-2106544</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dirty="0" smtClean="0">
                          <a:effectLst/>
                        </a:rPr>
                        <a:t>Preliminary </a:t>
                      </a:r>
                      <a:r>
                        <a:rPr lang="en-GB" sz="1600" dirty="0">
                          <a:effectLst/>
                        </a:rPr>
                        <a:t>simulation result for coexistence study on NR to support non-terrestrial networks</a:t>
                      </a:r>
                      <a:endParaRPr lang="zh-CN" sz="1600" dirty="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Xiaomi</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R4-2106609</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Further discussion on simulation assumptions for NTN</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ZTE Corporation</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R4-2106684</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Further discussion on NTN simulation assumptions</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dirty="0">
                          <a:effectLst/>
                        </a:rPr>
                        <a:t>Huawei, </a:t>
                      </a:r>
                      <a:r>
                        <a:rPr lang="en-GB" sz="1600" dirty="0" err="1">
                          <a:effectLst/>
                        </a:rPr>
                        <a:t>HiSilicon</a:t>
                      </a:r>
                      <a:endParaRPr lang="zh-CN" sz="1600" dirty="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R4-2106685</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Initial analysis and results about the NTN simulation</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Huawei, HiSilicon</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R4-2106898</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NTN Simulations assumptions</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Ericsson</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R4-2106901</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NTN - simulation results for alignment</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Ericsson</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R4-2106000</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Simulation assumptions for NR NTN co-existence study</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Qualcomm Incorporated</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R4-2107121</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Simulation restuls for NTN co-existence calibtartion</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Qualcomm Incorporated</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R4-2107194</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HAPS simulation assumptions for coexistence study</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Nokia, Nokia Shanghai Bell</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R4-2107195</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HAPS adjacent channel coexistence simulation results</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Nokia, Nokia Shanghai Bell</a:t>
                      </a:r>
                      <a:endParaRPr lang="zh-CN" sz="1600">
                        <a:effectLst/>
                        <a:latin typeface="Times New Roman" panose="02020603050405020304" pitchFamily="18" charset="0"/>
                        <a:ea typeface="宋体" panose="02010600030101010101" pitchFamily="2" charset="-122"/>
                      </a:endParaRPr>
                    </a:p>
                  </a:txBody>
                  <a:tcPr marL="9525" marR="9525" marT="9525" marB="9525"/>
                </a:tc>
              </a:tr>
              <a:tr h="0">
                <a:tc>
                  <a:txBody>
                    <a:bodyPr/>
                    <a:lstStyle/>
                    <a:p>
                      <a:pPr algn="ctr">
                        <a:lnSpc>
                          <a:spcPct val="107000"/>
                        </a:lnSpc>
                        <a:spcAft>
                          <a:spcPts val="0"/>
                        </a:spcAft>
                      </a:pPr>
                      <a:r>
                        <a:rPr lang="en-GB" sz="1600">
                          <a:effectLst/>
                        </a:rPr>
                        <a:t>R4-2107270</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a:effectLst/>
                        </a:rPr>
                        <a:t>On the S-band NTN coexistence scenarios and simulation parameters</a:t>
                      </a:r>
                      <a:endParaRPr lang="zh-CN" sz="1600">
                        <a:effectLst/>
                        <a:latin typeface="Times New Roman" panose="02020603050405020304" pitchFamily="18" charset="0"/>
                        <a:ea typeface="宋体" panose="02010600030101010101" pitchFamily="2" charset="-122"/>
                      </a:endParaRPr>
                    </a:p>
                  </a:txBody>
                  <a:tcPr marL="9525" marR="9525" marT="9525" marB="9525"/>
                </a:tc>
                <a:tc>
                  <a:txBody>
                    <a:bodyPr/>
                    <a:lstStyle/>
                    <a:p>
                      <a:pPr algn="just">
                        <a:lnSpc>
                          <a:spcPct val="107000"/>
                        </a:lnSpc>
                        <a:spcAft>
                          <a:spcPts val="0"/>
                        </a:spcAft>
                      </a:pPr>
                      <a:r>
                        <a:rPr lang="en-GB" sz="1600" dirty="0">
                          <a:effectLst/>
                        </a:rPr>
                        <a:t>THALES</a:t>
                      </a:r>
                      <a:endParaRPr lang="zh-CN" sz="1600" dirty="0">
                        <a:effectLst/>
                        <a:latin typeface="Times New Roman" panose="02020603050405020304" pitchFamily="18" charset="0"/>
                        <a:ea typeface="宋体" panose="02010600030101010101" pitchFamily="2" charset="-122"/>
                      </a:endParaRPr>
                    </a:p>
                  </a:txBody>
                  <a:tcPr marL="9525" marR="9525" marT="9525" marB="9525"/>
                </a:tc>
              </a:tr>
            </a:tbl>
          </a:graphicData>
        </a:graphic>
      </p:graphicFrame>
    </p:spTree>
    <p:extLst>
      <p:ext uri="{BB962C8B-B14F-4D97-AF65-F5344CB8AC3E}">
        <p14:creationId xmlns:p14="http://schemas.microsoft.com/office/powerpoint/2010/main" val="73746042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Way Forward - General Aspect</a:t>
            </a:r>
            <a:endParaRPr lang="en-GB" altLang="en-US"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838200" y="1825624"/>
            <a:ext cx="10515600" cy="1912658"/>
          </a:xfrm>
        </p:spPr>
        <p:txBody>
          <a:bodyPr/>
          <a:lstStyle/>
          <a:p>
            <a:pPr marL="358775" indent="-358775"/>
            <a:r>
              <a:rPr lang="en-US" altLang="en-US" dirty="0"/>
              <a:t>RAN4 </a:t>
            </a:r>
            <a:r>
              <a:rPr lang="en-US" altLang="en-US" dirty="0" smtClean="0"/>
              <a:t>agrees that (for NTN WID) </a:t>
            </a:r>
            <a:r>
              <a:rPr lang="en-US" altLang="zh-CN" dirty="0" smtClean="0"/>
              <a:t>coexistence </a:t>
            </a:r>
            <a:r>
              <a:rPr lang="en-US" altLang="zh-CN" dirty="0"/>
              <a:t>simulations in adjacent </a:t>
            </a:r>
            <a:r>
              <a:rPr lang="en-US" altLang="zh-CN" dirty="0" smtClean="0"/>
              <a:t>bands </a:t>
            </a:r>
            <a:r>
              <a:rPr lang="en-US" altLang="zh-CN" dirty="0"/>
              <a:t>should consider a dedicated TR (similar to e.g. TR 38.803). </a:t>
            </a:r>
            <a:endParaRPr lang="en-US" altLang="zh-CN" dirty="0" smtClean="0"/>
          </a:p>
          <a:p>
            <a:pPr marL="358775" indent="-358775"/>
            <a:r>
              <a:rPr lang="en-US" altLang="en-US" dirty="0" smtClean="0"/>
              <a:t>Start </a:t>
            </a:r>
            <a:r>
              <a:rPr lang="en-US" altLang="en-US" dirty="0" smtClean="0"/>
              <a:t>offline email discussion to calibrate simulators after this meeting. </a:t>
            </a:r>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Way Forward - Scenarios</a:t>
            </a:r>
            <a:endParaRPr lang="en-GB" altLang="en-US"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838200" y="1825625"/>
            <a:ext cx="10515600" cy="496234"/>
          </a:xfrm>
        </p:spPr>
        <p:txBody>
          <a:bodyPr/>
          <a:lstStyle/>
          <a:p>
            <a:pPr marL="358775" indent="-358775"/>
            <a:r>
              <a:rPr lang="en-US" altLang="en-US" dirty="0"/>
              <a:t>RAN4 further down-select items based on the table. </a:t>
            </a:r>
          </a:p>
          <a:p>
            <a:endParaRPr lang="en-US" altLang="en-US" dirty="0"/>
          </a:p>
        </p:txBody>
      </p:sp>
      <p:graphicFrame>
        <p:nvGraphicFramePr>
          <p:cNvPr id="2" name="表格 1"/>
          <p:cNvGraphicFramePr>
            <a:graphicFrameLocks noGrp="1"/>
          </p:cNvGraphicFramePr>
          <p:nvPr>
            <p:extLst>
              <p:ext uri="{D42A27DB-BD31-4B8C-83A1-F6EECF244321}">
                <p14:modId xmlns:p14="http://schemas.microsoft.com/office/powerpoint/2010/main" val="2369368122"/>
              </p:ext>
            </p:extLst>
          </p:nvPr>
        </p:nvGraphicFramePr>
        <p:xfrm>
          <a:off x="1320071" y="2321860"/>
          <a:ext cx="9760305" cy="3847506"/>
        </p:xfrm>
        <a:graphic>
          <a:graphicData uri="http://schemas.openxmlformats.org/drawingml/2006/table">
            <a:tbl>
              <a:tblPr firstRow="1" firstCol="1" bandRow="1">
                <a:tableStyleId>{5C22544A-7EE6-4342-B048-85BDC9FD1C3A}</a:tableStyleId>
              </a:tblPr>
              <a:tblGrid>
                <a:gridCol w="975369"/>
                <a:gridCol w="975369"/>
                <a:gridCol w="975369"/>
                <a:gridCol w="976314"/>
                <a:gridCol w="976314"/>
                <a:gridCol w="976314"/>
                <a:gridCol w="976314"/>
                <a:gridCol w="976314"/>
                <a:gridCol w="976314"/>
                <a:gridCol w="976314"/>
              </a:tblGrid>
              <a:tr h="324803">
                <a:tc rowSpan="2" gridSpan="3">
                  <a:txBody>
                    <a:bodyPr/>
                    <a:lstStyle/>
                    <a:p>
                      <a:pPr algn="ctr">
                        <a:lnSpc>
                          <a:spcPct val="107000"/>
                        </a:lnSpc>
                        <a:spcAft>
                          <a:spcPts val="0"/>
                        </a:spcAft>
                      </a:pPr>
                      <a:r>
                        <a:rPr lang="en-GB" sz="1200" dirty="0">
                          <a:effectLst/>
                        </a:rPr>
                        <a:t>FR1: 2GHz</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rowSpan="2" hMerge="1">
                  <a:txBody>
                    <a:bodyPr/>
                    <a:lstStyle/>
                    <a:p>
                      <a:endParaRPr lang="zh-CN" altLang="en-US"/>
                    </a:p>
                  </a:txBody>
                  <a:tcPr/>
                </a:tc>
                <a:tc rowSpan="2" hMerge="1">
                  <a:txBody>
                    <a:bodyPr/>
                    <a:lstStyle/>
                    <a:p>
                      <a:endParaRPr lang="zh-CN" altLang="en-US"/>
                    </a:p>
                  </a:txBody>
                  <a:tcPr/>
                </a:tc>
                <a:tc gridSpan="3">
                  <a:txBody>
                    <a:bodyPr/>
                    <a:lstStyle/>
                    <a:p>
                      <a:pPr algn="ctr">
                        <a:lnSpc>
                          <a:spcPct val="107000"/>
                        </a:lnSpc>
                        <a:spcAft>
                          <a:spcPts val="0"/>
                        </a:spcAft>
                      </a:pPr>
                      <a:r>
                        <a:rPr lang="en-GB" sz="1200">
                          <a:effectLst/>
                        </a:rPr>
                        <a:t>Set 1</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hMerge="1">
                  <a:txBody>
                    <a:bodyPr/>
                    <a:lstStyle/>
                    <a:p>
                      <a:endParaRPr lang="zh-CN" altLang="en-US"/>
                    </a:p>
                  </a:txBody>
                  <a:tcPr/>
                </a:tc>
                <a:tc gridSpan="3">
                  <a:txBody>
                    <a:bodyPr/>
                    <a:lstStyle/>
                    <a:p>
                      <a:pPr algn="ctr">
                        <a:lnSpc>
                          <a:spcPct val="107000"/>
                        </a:lnSpc>
                        <a:spcAft>
                          <a:spcPts val="0"/>
                        </a:spcAft>
                      </a:pPr>
                      <a:r>
                        <a:rPr lang="en-GB" sz="1200" dirty="0">
                          <a:effectLst/>
                        </a:rPr>
                        <a:t>Set 2</a:t>
                      </a:r>
                      <a:r>
                        <a:rPr lang="en-GB" sz="1200" baseline="30000" dirty="0">
                          <a:effectLst/>
                        </a:rPr>
                        <a:t>2</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hMerge="1">
                  <a:txBody>
                    <a:bodyPr/>
                    <a:lstStyle/>
                    <a:p>
                      <a:endParaRPr lang="zh-CN" altLang="en-US"/>
                    </a:p>
                  </a:txBody>
                  <a:tcPr/>
                </a:tc>
                <a:tc hMerge="1">
                  <a:txBody>
                    <a:bodyPr/>
                    <a:lstStyle/>
                    <a:p>
                      <a:endParaRPr lang="zh-CN" altLang="en-US"/>
                    </a:p>
                  </a:txBody>
                  <a:tcPr/>
                </a:tc>
                <a:tc>
                  <a:txBody>
                    <a:bodyPr/>
                    <a:lstStyle/>
                    <a:p>
                      <a:pPr algn="ctr">
                        <a:lnSpc>
                          <a:spcPct val="107000"/>
                        </a:lnSpc>
                        <a:spcAft>
                          <a:spcPts val="0"/>
                        </a:spcAft>
                      </a:pPr>
                      <a:r>
                        <a:rPr lang="en-GB" sz="1200">
                          <a:effectLst/>
                        </a:rPr>
                        <a:t>HAPS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315251">
                <a:tc gridSpan="3" vMerge="1">
                  <a:txBody>
                    <a:bodyPr/>
                    <a:lstStyle/>
                    <a:p>
                      <a:endParaRPr lang="zh-CN" altLang="en-US"/>
                    </a:p>
                  </a:txBody>
                  <a:tcPr/>
                </a:tc>
                <a:tc hMerge="1" vMerge="1">
                  <a:txBody>
                    <a:bodyPr/>
                    <a:lstStyle/>
                    <a:p>
                      <a:endParaRPr lang="zh-CN" altLang="en-US"/>
                    </a:p>
                  </a:txBody>
                  <a:tcPr/>
                </a:tc>
                <a:tc hMerge="1" vMerge="1">
                  <a:txBody>
                    <a:bodyPr/>
                    <a:lstStyle/>
                    <a:p>
                      <a:endParaRPr lang="zh-CN" altLang="en-US"/>
                    </a:p>
                  </a:txBody>
                  <a:tcPr/>
                </a:tc>
                <a:tc>
                  <a:txBody>
                    <a:bodyPr/>
                    <a:lstStyle/>
                    <a:p>
                      <a:pPr algn="ctr">
                        <a:lnSpc>
                          <a:spcPct val="107000"/>
                        </a:lnSpc>
                        <a:spcAft>
                          <a:spcPts val="0"/>
                        </a:spcAft>
                      </a:pPr>
                      <a:r>
                        <a:rPr lang="en-GB" sz="1200">
                          <a:effectLst/>
                        </a:rPr>
                        <a:t>GEO</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GEO</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LEO 600km</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 </a:t>
                      </a:r>
                      <a:endParaRPr lang="zh-CN" sz="1200">
                        <a:effectLst/>
                        <a:latin typeface="Times New Roman" panose="02020603050405020304" pitchFamily="18" charset="0"/>
                        <a:ea typeface="宋体" panose="02010600030101010101" pitchFamily="2" charset="-122"/>
                      </a:endParaRPr>
                    </a:p>
                  </a:txBody>
                  <a:tcPr marL="0" marR="0" marT="0" marB="0" anchor="ctr"/>
                </a:tc>
              </a:tr>
              <a:tr h="218702">
                <a:tc rowSpan="4">
                  <a:txBody>
                    <a:bodyPr/>
                    <a:lstStyle/>
                    <a:p>
                      <a:pPr algn="ctr">
                        <a:lnSpc>
                          <a:spcPct val="107000"/>
                        </a:lnSpc>
                        <a:spcAft>
                          <a:spcPts val="0"/>
                        </a:spcAft>
                      </a:pPr>
                      <a:r>
                        <a:rPr lang="en-GB" sz="1200">
                          <a:effectLst/>
                        </a:rPr>
                        <a:t>NR / NB-IoT</a:t>
                      </a:r>
                      <a:endParaRPr lang="zh-CN" sz="1200">
                        <a:effectLst/>
                        <a:latin typeface="Times New Roman" panose="02020603050405020304" pitchFamily="18" charset="0"/>
                        <a:ea typeface="宋体" panose="02010600030101010101" pitchFamily="2" charset="-122"/>
                      </a:endParaRPr>
                    </a:p>
                  </a:txBody>
                  <a:tcPr marL="68580" marR="68580" marT="9525" marB="0" anchor="ctr"/>
                </a:tc>
                <a:tc gridSpan="2">
                  <a:txBody>
                    <a:bodyPr/>
                    <a:lstStyle/>
                    <a:p>
                      <a:pPr algn="ctr">
                        <a:lnSpc>
                          <a:spcPct val="107000"/>
                        </a:lnSpc>
                        <a:spcAft>
                          <a:spcPts val="0"/>
                        </a:spcAft>
                      </a:pPr>
                      <a:r>
                        <a:rPr lang="en-GB" sz="1200">
                          <a:effectLst/>
                        </a:rPr>
                        <a:t>Rural</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18702">
                <a:tc vMerge="1">
                  <a:txBody>
                    <a:bodyPr/>
                    <a:lstStyle/>
                    <a:p>
                      <a:endParaRPr lang="zh-CN" altLang="en-US"/>
                    </a:p>
                  </a:txBody>
                  <a:tcPr/>
                </a:tc>
                <a:tc gridSpan="2">
                  <a:txBody>
                    <a:bodyPr/>
                    <a:lstStyle/>
                    <a:p>
                      <a:pPr algn="ctr">
                        <a:lnSpc>
                          <a:spcPct val="107000"/>
                        </a:lnSpc>
                        <a:spcAft>
                          <a:spcPts val="0"/>
                        </a:spcAft>
                      </a:pPr>
                      <a:r>
                        <a:rPr lang="en-GB" sz="1200" dirty="0">
                          <a:effectLst/>
                        </a:rPr>
                        <a:t>Urban macro</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18702">
                <a:tc vMerge="1">
                  <a:txBody>
                    <a:bodyPr/>
                    <a:lstStyle/>
                    <a:p>
                      <a:endParaRPr lang="zh-CN" altLang="en-US"/>
                    </a:p>
                  </a:txBody>
                  <a:tcPr/>
                </a:tc>
                <a:tc gridSpan="2">
                  <a:txBody>
                    <a:bodyPr/>
                    <a:lstStyle/>
                    <a:p>
                      <a:pPr algn="ctr">
                        <a:lnSpc>
                          <a:spcPct val="107000"/>
                        </a:lnSpc>
                        <a:spcAft>
                          <a:spcPts val="0"/>
                        </a:spcAft>
                      </a:pPr>
                      <a:r>
                        <a:rPr lang="en-GB" sz="1200">
                          <a:effectLst/>
                        </a:rPr>
                        <a:t>Dense Urban</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18702">
                <a:tc vMerge="1">
                  <a:txBody>
                    <a:bodyPr/>
                    <a:lstStyle/>
                    <a:p>
                      <a:endParaRPr lang="zh-CN" altLang="en-US"/>
                    </a:p>
                  </a:txBody>
                  <a:tcPr/>
                </a:tc>
                <a:tc gridSpan="2">
                  <a:txBody>
                    <a:bodyPr/>
                    <a:lstStyle/>
                    <a:p>
                      <a:pPr algn="ctr">
                        <a:lnSpc>
                          <a:spcPct val="107000"/>
                        </a:lnSpc>
                        <a:spcAft>
                          <a:spcPts val="0"/>
                        </a:spcAft>
                      </a:pPr>
                      <a:r>
                        <a:rPr lang="en-GB" sz="1200">
                          <a:effectLst/>
                        </a:rPr>
                        <a:t>Indoor</a:t>
                      </a:r>
                      <a:endParaRPr lang="zh-CN" sz="1200">
                        <a:effectLst/>
                        <a:latin typeface="Times New Roman" panose="02020603050405020304" pitchFamily="18" charset="0"/>
                        <a:ea typeface="宋体" panose="02010600030101010101" pitchFamily="2" charset="-122"/>
                      </a:endParaRPr>
                    </a:p>
                  </a:txBody>
                  <a:tcPr marL="68580" marR="68580" marT="9525" marB="0" anchor="ctr"/>
                </a:tc>
                <a:tc hMerge="1">
                  <a:txBody>
                    <a:bodyPr/>
                    <a:lstStyle/>
                    <a:p>
                      <a:endParaRPr lang="zh-CN" altLang="en-US"/>
                    </a:p>
                  </a:txBody>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 </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18702">
                <a:tc rowSpan="6">
                  <a:txBody>
                    <a:bodyPr/>
                    <a:lstStyle/>
                    <a:p>
                      <a:pPr algn="ctr">
                        <a:lnSpc>
                          <a:spcPct val="107000"/>
                        </a:lnSpc>
                        <a:spcAft>
                          <a:spcPts val="0"/>
                        </a:spcAft>
                      </a:pPr>
                      <a:r>
                        <a:rPr lang="en-GB" sz="1200">
                          <a:effectLst/>
                        </a:rPr>
                        <a:t>NTN</a:t>
                      </a:r>
                      <a:r>
                        <a:rPr lang="en-GB" sz="1200" baseline="30000">
                          <a:effectLst/>
                        </a:rPr>
                        <a:t>1</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GEO</a:t>
                      </a:r>
                      <a:r>
                        <a:rPr lang="en-GB" sz="1200" baseline="30000">
                          <a:effectLst/>
                        </a:rPr>
                        <a:t>3</a:t>
                      </a:r>
                      <a:endParaRPr lang="zh-CN" sz="1200">
                        <a:effectLst/>
                        <a:latin typeface="Times New Roman" panose="02020603050405020304" pitchFamily="18" charset="0"/>
                        <a:ea typeface="宋体" panose="02010600030101010101" pitchFamily="2" charset="-122"/>
                      </a:endParaRPr>
                    </a:p>
                  </a:txBody>
                  <a:tcPr marL="68580" marR="68580" marT="9525" marB="0" anchor="ctr"/>
                </a:tc>
                <a:tc rowSpan="3">
                  <a:txBody>
                    <a:bodyPr/>
                    <a:lstStyle/>
                    <a:p>
                      <a:pPr algn="ctr">
                        <a:lnSpc>
                          <a:spcPct val="107000"/>
                        </a:lnSpc>
                        <a:spcAft>
                          <a:spcPts val="0"/>
                        </a:spcAft>
                      </a:pPr>
                      <a:r>
                        <a:rPr lang="en-GB" sz="1200">
                          <a:effectLst/>
                        </a:rPr>
                        <a:t>Set 1</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61720">
                <a:tc vMerge="1">
                  <a:txBody>
                    <a:bodyPr/>
                    <a:lstStyle/>
                    <a:p>
                      <a:endParaRPr lang="zh-CN" altLang="en-US"/>
                    </a:p>
                  </a:txBody>
                  <a:tcPr/>
                </a:tc>
                <a:tc>
                  <a:txBody>
                    <a:bodyPr/>
                    <a:lstStyle/>
                    <a:p>
                      <a:pPr algn="ctr">
                        <a:lnSpc>
                          <a:spcPct val="107000"/>
                        </a:lnSpc>
                        <a:spcAft>
                          <a:spcPts val="0"/>
                        </a:spcAft>
                      </a:pPr>
                      <a:r>
                        <a:rPr lang="en-GB" sz="1200" dirty="0">
                          <a:effectLst/>
                        </a:rPr>
                        <a:t>LEO 1200km</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61720">
                <a:tc vMerge="1">
                  <a:txBody>
                    <a:bodyPr/>
                    <a:lstStyle/>
                    <a:p>
                      <a:endParaRPr lang="zh-CN" altLang="en-US"/>
                    </a:p>
                  </a:txBody>
                  <a:tcP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18702">
                <a:tc vMerge="1">
                  <a:txBody>
                    <a:bodyPr/>
                    <a:lstStyle/>
                    <a:p>
                      <a:endParaRPr lang="zh-CN" altLang="en-US"/>
                    </a:p>
                  </a:txBody>
                  <a:tcPr/>
                </a:tc>
                <a:tc>
                  <a:txBody>
                    <a:bodyPr/>
                    <a:lstStyle/>
                    <a:p>
                      <a:pPr algn="ctr">
                        <a:lnSpc>
                          <a:spcPct val="107000"/>
                        </a:lnSpc>
                        <a:spcAft>
                          <a:spcPts val="0"/>
                        </a:spcAft>
                      </a:pPr>
                      <a:r>
                        <a:rPr lang="en-GB" sz="1200">
                          <a:effectLst/>
                        </a:rPr>
                        <a:t>GEO</a:t>
                      </a:r>
                      <a:endParaRPr lang="zh-CN" sz="1200">
                        <a:effectLst/>
                        <a:latin typeface="Times New Roman" panose="02020603050405020304" pitchFamily="18" charset="0"/>
                        <a:ea typeface="宋体" panose="02010600030101010101" pitchFamily="2" charset="-122"/>
                      </a:endParaRPr>
                    </a:p>
                  </a:txBody>
                  <a:tcPr marL="68580" marR="68580" marT="9525" marB="0" anchor="ctr"/>
                </a:tc>
                <a:tc rowSpan="3">
                  <a:txBody>
                    <a:bodyPr/>
                    <a:lstStyle/>
                    <a:p>
                      <a:pPr algn="ctr">
                        <a:lnSpc>
                          <a:spcPct val="107000"/>
                        </a:lnSpc>
                        <a:spcAft>
                          <a:spcPts val="0"/>
                        </a:spcAft>
                      </a:pPr>
                      <a:r>
                        <a:rPr lang="en-GB" sz="1200" dirty="0">
                          <a:effectLst/>
                        </a:rPr>
                        <a:t>Set 2</a:t>
                      </a:r>
                      <a:r>
                        <a:rPr lang="en-GB" sz="1200" baseline="30000" dirty="0">
                          <a:effectLst/>
                        </a:rPr>
                        <a:t>2</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61720">
                <a:tc vMerge="1">
                  <a:txBody>
                    <a:bodyPr/>
                    <a:lstStyle/>
                    <a:p>
                      <a:endParaRPr lang="zh-CN" altLang="en-US"/>
                    </a:p>
                  </a:txBody>
                  <a:tcPr/>
                </a:tc>
                <a:tc>
                  <a:txBody>
                    <a:bodyPr/>
                    <a:lstStyle/>
                    <a:p>
                      <a:pPr algn="ctr">
                        <a:lnSpc>
                          <a:spcPct val="107000"/>
                        </a:lnSpc>
                        <a:spcAft>
                          <a:spcPts val="0"/>
                        </a:spcAft>
                      </a:pPr>
                      <a:r>
                        <a:rPr lang="en-GB" sz="1200">
                          <a:effectLst/>
                        </a:rPr>
                        <a:t>LEO 1200km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FFS</a:t>
                      </a:r>
                      <a:endParaRPr lang="zh-CN" sz="1200">
                        <a:effectLst/>
                        <a:latin typeface="Times New Roman" panose="02020603050405020304" pitchFamily="18" charset="0"/>
                        <a:ea typeface="宋体" panose="02010600030101010101" pitchFamily="2" charset="-122"/>
                      </a:endParaRPr>
                    </a:p>
                  </a:txBody>
                  <a:tcPr marL="68580" marR="68580" marT="9525" marB="0" anchor="ctr"/>
                </a:tc>
              </a:tr>
              <a:tr h="261720">
                <a:tc vMerge="1">
                  <a:txBody>
                    <a:bodyPr/>
                    <a:lstStyle/>
                    <a:p>
                      <a:endParaRPr lang="zh-CN" altLang="en-US"/>
                    </a:p>
                  </a:txBody>
                  <a:tcPr/>
                </a:tc>
                <a:tc>
                  <a:txBody>
                    <a:bodyPr/>
                    <a:lstStyle/>
                    <a:p>
                      <a:pPr algn="ctr">
                        <a:lnSpc>
                          <a:spcPct val="107000"/>
                        </a:lnSpc>
                        <a:spcAft>
                          <a:spcPts val="0"/>
                        </a:spcAft>
                      </a:pPr>
                      <a:r>
                        <a:rPr lang="en-GB" sz="1200">
                          <a:effectLst/>
                        </a:rPr>
                        <a:t>LEO 600km</a:t>
                      </a:r>
                      <a:endParaRPr lang="zh-CN" sz="1200">
                        <a:effectLst/>
                        <a:latin typeface="Times New Roman" panose="02020603050405020304" pitchFamily="18" charset="0"/>
                        <a:ea typeface="宋体" panose="02010600030101010101" pitchFamily="2" charset="-122"/>
                      </a:endParaRPr>
                    </a:p>
                  </a:txBody>
                  <a:tcPr marL="68580" marR="68580" marT="9525" marB="0" anchor="ctr"/>
                </a:tc>
                <a:tc vMerge="1">
                  <a:txBody>
                    <a:bodyPr/>
                    <a:lstStyle/>
                    <a:p>
                      <a:endParaRPr lang="zh-CN" altLang="en-US"/>
                    </a:p>
                  </a:txBody>
                  <a:tcPr/>
                </a:tc>
                <a:tc>
                  <a:txBody>
                    <a:bodyPr/>
                    <a:lstStyle/>
                    <a:p>
                      <a:pPr algn="ctr">
                        <a:lnSpc>
                          <a:spcPct val="107000"/>
                        </a:lnSpc>
                        <a:spcAft>
                          <a:spcPts val="0"/>
                        </a:spcAft>
                      </a:pPr>
                      <a:r>
                        <a:rPr lang="en-GB" sz="1200">
                          <a:effectLst/>
                        </a:rPr>
                        <a:t>N/A</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N/A</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a:effectLst/>
                        </a:rPr>
                        <a:t>X</a:t>
                      </a:r>
                      <a:endParaRPr lang="zh-CN" sz="120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X</a:t>
                      </a:r>
                      <a:endParaRPr lang="zh-CN" sz="1200" dirty="0">
                        <a:effectLst/>
                        <a:latin typeface="Times New Roman" panose="02020603050405020304" pitchFamily="18" charset="0"/>
                        <a:ea typeface="宋体" panose="02010600030101010101" pitchFamily="2" charset="-122"/>
                      </a:endParaRPr>
                    </a:p>
                  </a:txBody>
                  <a:tcPr marL="68580" marR="68580" marT="9525" marB="0" anchor="ctr">
                    <a:solidFill>
                      <a:schemeClr val="bg1">
                        <a:lumMod val="75000"/>
                      </a:schemeClr>
                    </a:solidFill>
                  </a:tcPr>
                </a:tc>
                <a:tc>
                  <a:txBody>
                    <a:bodyPr/>
                    <a:lstStyle/>
                    <a:p>
                      <a:pPr algn="ctr">
                        <a:lnSpc>
                          <a:spcPct val="107000"/>
                        </a:lnSpc>
                        <a:spcAft>
                          <a:spcPts val="0"/>
                        </a:spcAft>
                      </a:pPr>
                      <a:r>
                        <a:rPr lang="en-GB" sz="1200" dirty="0">
                          <a:effectLst/>
                        </a:rPr>
                        <a:t>FFS</a:t>
                      </a:r>
                      <a:endParaRPr lang="zh-CN" sz="1200" dirty="0">
                        <a:effectLst/>
                        <a:latin typeface="Times New Roman" panose="02020603050405020304" pitchFamily="18" charset="0"/>
                        <a:ea typeface="宋体" panose="02010600030101010101" pitchFamily="2" charset="-122"/>
                      </a:endParaRPr>
                    </a:p>
                  </a:txBody>
                  <a:tcPr marL="68580" marR="68580" marT="9525" marB="0" anchor="ctr"/>
                </a:tc>
              </a:tr>
              <a:tr h="774997">
                <a:tc gridSpan="10">
                  <a:txBody>
                    <a:bodyPr/>
                    <a:lstStyle/>
                    <a:p>
                      <a:pPr>
                        <a:lnSpc>
                          <a:spcPct val="107000"/>
                        </a:lnSpc>
                        <a:spcAft>
                          <a:spcPts val="0"/>
                        </a:spcAft>
                      </a:pPr>
                      <a:r>
                        <a:rPr lang="en-GB" sz="1050" dirty="0">
                          <a:effectLst/>
                        </a:rPr>
                        <a:t>Note 1: Start with Earth Fixed beam first, Earth Moving Beams could be further discussed</a:t>
                      </a:r>
                      <a:endParaRPr lang="zh-CN" sz="1050" dirty="0">
                        <a:effectLst/>
                      </a:endParaRPr>
                    </a:p>
                    <a:p>
                      <a:pPr>
                        <a:lnSpc>
                          <a:spcPct val="107000"/>
                        </a:lnSpc>
                        <a:spcAft>
                          <a:spcPts val="0"/>
                        </a:spcAft>
                      </a:pPr>
                      <a:r>
                        <a:rPr lang="en-GB" sz="1050" dirty="0">
                          <a:effectLst/>
                        </a:rPr>
                        <a:t>Note 2: Use Set 1 satellite antenna as the starting point for co-existence study. Set 2 might be used if any worst case in associate with Set 2 is found. </a:t>
                      </a:r>
                      <a:endParaRPr lang="zh-CN" sz="1050" dirty="0">
                        <a:effectLst/>
                      </a:endParaRPr>
                    </a:p>
                    <a:p>
                      <a:pPr>
                        <a:lnSpc>
                          <a:spcPct val="107000"/>
                        </a:lnSpc>
                        <a:spcAft>
                          <a:spcPts val="0"/>
                        </a:spcAft>
                      </a:pPr>
                      <a:r>
                        <a:rPr lang="en-GB" sz="1050" dirty="0">
                          <a:effectLst/>
                        </a:rPr>
                        <a:t>Note 3: GEO and LEO only operate at adjacent channel.</a:t>
                      </a:r>
                      <a:endParaRPr lang="zh-CN" sz="1050" dirty="0">
                        <a:effectLst/>
                      </a:endParaRPr>
                    </a:p>
                    <a:p>
                      <a:pPr>
                        <a:lnSpc>
                          <a:spcPct val="107000"/>
                        </a:lnSpc>
                        <a:spcAft>
                          <a:spcPts val="0"/>
                        </a:spcAft>
                      </a:pPr>
                      <a:r>
                        <a:rPr lang="en-GB" sz="1050" dirty="0">
                          <a:effectLst/>
                        </a:rPr>
                        <a:t>Note 4: Use GEO and LEO@600km when TN is victim. </a:t>
                      </a:r>
                      <a:endParaRPr lang="en-GB" sz="1050" dirty="0" smtClean="0">
                        <a:effectLst/>
                      </a:endParaRPr>
                    </a:p>
                    <a:p>
                      <a:pPr marL="0" algn="l" defTabSz="914400" rtl="0" eaLnBrk="1" latinLnBrk="0" hangingPunct="1">
                        <a:lnSpc>
                          <a:spcPct val="107000"/>
                        </a:lnSpc>
                        <a:spcAft>
                          <a:spcPts val="0"/>
                        </a:spcAft>
                      </a:pPr>
                      <a:r>
                        <a:rPr lang="en-GB" altLang="zh-CN" sz="1050" b="1" kern="1200" dirty="0" smtClean="0">
                          <a:solidFill>
                            <a:schemeClr val="lt1"/>
                          </a:solidFill>
                          <a:effectLst/>
                          <a:latin typeface="+mn-lt"/>
                          <a:ea typeface="+mn-ea"/>
                          <a:cs typeface="+mn-cs"/>
                        </a:rPr>
                        <a:t>Note 5: Further check the possibility to remove LEO 1200km cases</a:t>
                      </a:r>
                      <a:r>
                        <a:rPr lang="en-GB" altLang="zh-CN" sz="1050" b="1" kern="1200" baseline="0" dirty="0" smtClean="0">
                          <a:solidFill>
                            <a:schemeClr val="lt1"/>
                          </a:solidFill>
                          <a:effectLst/>
                          <a:latin typeface="+mn-lt"/>
                          <a:ea typeface="+mn-ea"/>
                          <a:cs typeface="+mn-cs"/>
                        </a:rPr>
                        <a:t> in future RAN4 meetings.</a:t>
                      </a:r>
                      <a:endParaRPr lang="zh-CN" sz="1050" b="1" kern="1200" dirty="0">
                        <a:solidFill>
                          <a:schemeClr val="lt1"/>
                        </a:solidFill>
                        <a:effectLst/>
                        <a:latin typeface="+mn-lt"/>
                        <a:ea typeface="+mn-ea"/>
                        <a:cs typeface="+mn-cs"/>
                      </a:endParaRPr>
                    </a:p>
                  </a:txBody>
                  <a:tcPr marL="0" marR="0"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extLst>
      <p:ext uri="{BB962C8B-B14F-4D97-AF65-F5344CB8AC3E}">
        <p14:creationId xmlns:p14="http://schemas.microsoft.com/office/powerpoint/2010/main" val="426833246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Way Forward - Interference Table</a:t>
            </a:r>
            <a:endParaRPr lang="en-GB" altLang="en-US"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838200" y="1825624"/>
            <a:ext cx="10515600" cy="845857"/>
          </a:xfrm>
        </p:spPr>
        <p:txBody>
          <a:bodyPr/>
          <a:lstStyle/>
          <a:p>
            <a:pPr marL="358775" indent="-358775"/>
            <a:r>
              <a:rPr lang="en-US" altLang="en-US" dirty="0" smtClean="0"/>
              <a:t>RAN4 adopts a phase-by-phase approach to conduct co-existence study based on the table below.</a:t>
            </a:r>
          </a:p>
        </p:txBody>
      </p:sp>
      <p:graphicFrame>
        <p:nvGraphicFramePr>
          <p:cNvPr id="3" name="表格 2"/>
          <p:cNvGraphicFramePr>
            <a:graphicFrameLocks noGrp="1"/>
          </p:cNvGraphicFramePr>
          <p:nvPr>
            <p:extLst>
              <p:ext uri="{D42A27DB-BD31-4B8C-83A1-F6EECF244321}">
                <p14:modId xmlns:p14="http://schemas.microsoft.com/office/powerpoint/2010/main" val="406361276"/>
              </p:ext>
            </p:extLst>
          </p:nvPr>
        </p:nvGraphicFramePr>
        <p:xfrm>
          <a:off x="1228165" y="2766803"/>
          <a:ext cx="9735670" cy="3362065"/>
        </p:xfrm>
        <a:graphic>
          <a:graphicData uri="http://schemas.openxmlformats.org/drawingml/2006/table">
            <a:tbl>
              <a:tblPr firstRow="1" firstCol="1" bandRow="1">
                <a:tableStyleId>{5C22544A-7EE6-4342-B048-85BDC9FD1C3A}</a:tableStyleId>
              </a:tblPr>
              <a:tblGrid>
                <a:gridCol w="264358"/>
                <a:gridCol w="963806"/>
                <a:gridCol w="914400"/>
                <a:gridCol w="941295"/>
                <a:gridCol w="5585011"/>
                <a:gridCol w="1066800"/>
              </a:tblGrid>
              <a:tr h="254303">
                <a:tc>
                  <a:txBody>
                    <a:bodyPr/>
                    <a:lstStyle/>
                    <a:p>
                      <a:pPr algn="ctr">
                        <a:spcAft>
                          <a:spcPts val="0"/>
                        </a:spcAft>
                      </a:pPr>
                      <a:r>
                        <a:rPr lang="en-GB" sz="1200" dirty="0">
                          <a:effectLst/>
                          <a:latin typeface="+mn-lt"/>
                        </a:rPr>
                        <a:t>No.</a:t>
                      </a:r>
                      <a:endParaRPr lang="zh-CN" sz="1200" dirty="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Combination</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Aggressor</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Victim</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Notes</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Study Phase</a:t>
                      </a:r>
                      <a:endParaRPr lang="zh-CN" sz="1200">
                        <a:effectLst/>
                        <a:latin typeface="+mn-lt"/>
                        <a:ea typeface="宋体" panose="02010600030101010101" pitchFamily="2" charset="-122"/>
                      </a:endParaRPr>
                    </a:p>
                  </a:txBody>
                  <a:tcPr marL="4453" marR="4453" marT="2187" marB="2187" anchor="ctr"/>
                </a:tc>
              </a:tr>
              <a:tr h="81980">
                <a:tc>
                  <a:txBody>
                    <a:bodyPr/>
                    <a:lstStyle/>
                    <a:p>
                      <a:pPr algn="ctr">
                        <a:spcAft>
                          <a:spcPts val="0"/>
                        </a:spcAft>
                      </a:pPr>
                      <a:r>
                        <a:rPr lang="en-GB" sz="1200">
                          <a:effectLst/>
                          <a:latin typeface="+mn-lt"/>
                        </a:rPr>
                        <a:t>1</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dirty="0" smtClean="0">
                          <a:effectLst/>
                          <a:latin typeface="+mn-lt"/>
                        </a:rPr>
                        <a:t>TN with NTN</a:t>
                      </a:r>
                      <a:endParaRPr lang="zh-CN" sz="1200" dirty="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TN DL</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NTN DL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161779">
                <a:tc>
                  <a:txBody>
                    <a:bodyPr/>
                    <a:lstStyle/>
                    <a:p>
                      <a:pPr algn="ctr">
                        <a:spcAft>
                          <a:spcPts val="0"/>
                        </a:spcAft>
                      </a:pPr>
                      <a:r>
                        <a:rPr lang="en-GB" sz="1200">
                          <a:effectLst/>
                          <a:latin typeface="+mn-lt"/>
                        </a:rPr>
                        <a:t>2</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dirty="0">
                          <a:effectLst/>
                          <a:latin typeface="+mn-lt"/>
                        </a:rPr>
                        <a:t>TN </a:t>
                      </a:r>
                      <a:r>
                        <a:rPr lang="en-GB" sz="1200" dirty="0" smtClean="0">
                          <a:effectLst/>
                          <a:latin typeface="+mn-lt"/>
                        </a:rPr>
                        <a:t>with NTN</a:t>
                      </a:r>
                      <a:endParaRPr lang="zh-CN" sz="1200" dirty="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TN UL</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161779">
                <a:tc>
                  <a:txBody>
                    <a:bodyPr/>
                    <a:lstStyle/>
                    <a:p>
                      <a:pPr algn="ctr">
                        <a:spcAft>
                          <a:spcPts val="0"/>
                        </a:spcAft>
                      </a:pPr>
                      <a:r>
                        <a:rPr lang="en-GB" sz="1200">
                          <a:effectLst/>
                          <a:latin typeface="+mn-lt"/>
                        </a:rPr>
                        <a:t>3</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dirty="0">
                          <a:effectLst/>
                          <a:latin typeface="+mn-lt"/>
                        </a:rPr>
                        <a:t>TN with NTN</a:t>
                      </a:r>
                      <a:endParaRPr lang="zh-CN" sz="1200" dirty="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NTN DL</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TN DL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161779">
                <a:tc>
                  <a:txBody>
                    <a:bodyPr/>
                    <a:lstStyle/>
                    <a:p>
                      <a:pPr algn="ctr">
                        <a:spcAft>
                          <a:spcPts val="0"/>
                        </a:spcAft>
                      </a:pPr>
                      <a:r>
                        <a:rPr lang="en-GB" sz="1200">
                          <a:effectLst/>
                          <a:latin typeface="+mn-lt"/>
                        </a:rPr>
                        <a:t>4</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TN UL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247477">
                <a:tc>
                  <a:txBody>
                    <a:bodyPr/>
                    <a:lstStyle/>
                    <a:p>
                      <a:pPr algn="ctr">
                        <a:spcAft>
                          <a:spcPts val="0"/>
                        </a:spcAft>
                      </a:pPr>
                      <a:r>
                        <a:rPr lang="en-GB" sz="1200">
                          <a:effectLst/>
                          <a:latin typeface="+mn-lt"/>
                        </a:rPr>
                        <a:t>5</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TN DL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Applicable for satellite operating in S band, e.g. coexistence with Band 34 TDD. </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247477">
                <a:tc>
                  <a:txBody>
                    <a:bodyPr/>
                    <a:lstStyle/>
                    <a:p>
                      <a:pPr algn="ctr">
                        <a:spcAft>
                          <a:spcPts val="0"/>
                        </a:spcAft>
                      </a:pPr>
                      <a:r>
                        <a:rPr lang="en-GB" sz="1200">
                          <a:effectLst/>
                          <a:latin typeface="+mn-lt"/>
                        </a:rPr>
                        <a:t>6</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TN with NTN</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TN DL</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Applicable for satellite operating in S band, e.g. coexistence with Band 34 TDD. </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81980">
                <a:tc>
                  <a:txBody>
                    <a:bodyPr/>
                    <a:lstStyle/>
                    <a:p>
                      <a:pPr algn="ctr">
                        <a:spcAft>
                          <a:spcPts val="0"/>
                        </a:spcAft>
                      </a:pPr>
                      <a:r>
                        <a:rPr lang="en-GB" sz="1200">
                          <a:effectLst/>
                          <a:latin typeface="+mn-lt"/>
                        </a:rPr>
                        <a:t>7</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dirty="0">
                          <a:effectLst/>
                          <a:latin typeface="+mn-lt"/>
                        </a:rPr>
                        <a:t>TN </a:t>
                      </a:r>
                      <a:r>
                        <a:rPr lang="en-GB" sz="1200" dirty="0" smtClean="0">
                          <a:effectLst/>
                          <a:latin typeface="+mn-lt"/>
                        </a:rPr>
                        <a:t>with </a:t>
                      </a:r>
                      <a:r>
                        <a:rPr lang="en-GB" sz="1200" dirty="0">
                          <a:effectLst/>
                          <a:latin typeface="+mn-lt"/>
                        </a:rPr>
                        <a:t>NTN</a:t>
                      </a:r>
                      <a:endParaRPr lang="zh-CN" sz="1200" dirty="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TN UL</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NTN DL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2</a:t>
                      </a:r>
                      <a:endParaRPr lang="zh-CN" sz="1200">
                        <a:effectLst/>
                        <a:latin typeface="+mn-lt"/>
                        <a:ea typeface="宋体" panose="02010600030101010101" pitchFamily="2" charset="-122"/>
                      </a:endParaRPr>
                    </a:p>
                  </a:txBody>
                  <a:tcPr marL="4453" marR="4453" marT="2187" marB="2187" anchor="ctr"/>
                </a:tc>
              </a:tr>
              <a:tr h="81980">
                <a:tc>
                  <a:txBody>
                    <a:bodyPr/>
                    <a:lstStyle/>
                    <a:p>
                      <a:pPr algn="ctr">
                        <a:spcAft>
                          <a:spcPts val="0"/>
                        </a:spcAft>
                      </a:pPr>
                      <a:r>
                        <a:rPr lang="en-GB" sz="1200">
                          <a:effectLst/>
                          <a:latin typeface="+mn-lt"/>
                        </a:rPr>
                        <a:t>8</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dirty="0">
                          <a:effectLst/>
                          <a:latin typeface="+mn-lt"/>
                        </a:rPr>
                        <a:t>TN </a:t>
                      </a:r>
                      <a:r>
                        <a:rPr lang="en-GB" sz="1200" dirty="0" smtClean="0">
                          <a:effectLst/>
                          <a:latin typeface="+mn-lt"/>
                        </a:rPr>
                        <a:t>with </a:t>
                      </a:r>
                      <a:r>
                        <a:rPr lang="en-GB" sz="1200" dirty="0">
                          <a:effectLst/>
                          <a:latin typeface="+mn-lt"/>
                        </a:rPr>
                        <a:t>NTN</a:t>
                      </a:r>
                      <a:endParaRPr lang="zh-CN" sz="1200" dirty="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NTN DL </a:t>
                      </a:r>
                      <a:endParaRPr lang="zh-CN" sz="1200">
                        <a:effectLst/>
                        <a:latin typeface="+mn-lt"/>
                        <a:ea typeface="宋体" panose="02010600030101010101" pitchFamily="2" charset="-122"/>
                      </a:endParaRPr>
                    </a:p>
                  </a:txBody>
                  <a:tcPr marL="8436" marR="8436" marT="1172" marB="0" anchor="ctr"/>
                </a:tc>
                <a:tc>
                  <a:txBody>
                    <a:bodyPr/>
                    <a:lstStyle/>
                    <a:p>
                      <a:pPr algn="ctr">
                        <a:spcAft>
                          <a:spcPts val="0"/>
                        </a:spcAft>
                      </a:pPr>
                      <a:r>
                        <a:rPr lang="en-GB" sz="1200">
                          <a:effectLst/>
                          <a:latin typeface="+mn-lt"/>
                        </a:rPr>
                        <a:t>TN UL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 </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81980">
                <a:tc rowSpan="6">
                  <a:txBody>
                    <a:bodyPr/>
                    <a:lstStyle/>
                    <a:p>
                      <a:pPr algn="ctr">
                        <a:spcAft>
                          <a:spcPts val="0"/>
                        </a:spcAft>
                      </a:pPr>
                      <a:r>
                        <a:rPr lang="en-GB" sz="1200">
                          <a:effectLst/>
                          <a:latin typeface="+mn-lt"/>
                        </a:rPr>
                        <a:t>9</a:t>
                      </a:r>
                      <a:endParaRPr lang="zh-CN" sz="1200">
                        <a:effectLst/>
                        <a:latin typeface="+mn-lt"/>
                        <a:ea typeface="宋体" panose="02010600030101010101" pitchFamily="2" charset="-122"/>
                      </a:endParaRPr>
                    </a:p>
                  </a:txBody>
                  <a:tcPr marL="8436" marR="8436" marT="1172" marB="0" anchor="ctr"/>
                </a:tc>
                <a:tc rowSpan="6">
                  <a:txBody>
                    <a:bodyPr/>
                    <a:lstStyle/>
                    <a:p>
                      <a:pPr algn="ctr">
                        <a:spcAft>
                          <a:spcPts val="0"/>
                        </a:spcAft>
                      </a:pPr>
                      <a:r>
                        <a:rPr lang="en-GB" sz="1200">
                          <a:effectLst/>
                          <a:latin typeface="+mn-lt"/>
                        </a:rPr>
                        <a:t>NTN with NTN</a:t>
                      </a:r>
                      <a:endParaRPr lang="zh-CN" sz="1200">
                        <a:effectLst/>
                        <a:latin typeface="+mn-lt"/>
                        <a:ea typeface="宋体" panose="02010600030101010101" pitchFamily="2" charset="-122"/>
                      </a:endParaRPr>
                    </a:p>
                  </a:txBody>
                  <a:tcPr marL="4453" marR="4453" marT="2187" marB="2187" anchor="ctr"/>
                </a:tc>
                <a:tc rowSpan="3">
                  <a:txBody>
                    <a:bodyPr/>
                    <a:lstStyle/>
                    <a:p>
                      <a:pPr algn="ctr">
                        <a:spcAft>
                          <a:spcPts val="0"/>
                        </a:spcAft>
                      </a:pPr>
                      <a:r>
                        <a:rPr lang="en-GB" sz="1200">
                          <a:effectLst/>
                          <a:latin typeface="+mn-lt"/>
                        </a:rPr>
                        <a:t>NTN DL</a:t>
                      </a:r>
                      <a:endParaRPr lang="zh-CN" sz="1200">
                        <a:effectLst/>
                        <a:latin typeface="+mn-lt"/>
                        <a:ea typeface="宋体" panose="02010600030101010101" pitchFamily="2" charset="-122"/>
                      </a:endParaRPr>
                    </a:p>
                  </a:txBody>
                  <a:tcPr marL="8436" marR="8436" marT="1172" marB="0" anchor="ctr"/>
                </a:tc>
                <a:tc rowSpan="3">
                  <a:txBody>
                    <a:bodyPr/>
                    <a:lstStyle/>
                    <a:p>
                      <a:pPr algn="ctr">
                        <a:spcAft>
                          <a:spcPts val="0"/>
                        </a:spcAft>
                      </a:pPr>
                      <a:r>
                        <a:rPr lang="en-GB" sz="1200">
                          <a:effectLst/>
                          <a:latin typeface="+mn-lt"/>
                        </a:rPr>
                        <a:t>NTN DL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LEO-LEO</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8198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a:effectLst/>
                          <a:latin typeface="+mn-lt"/>
                        </a:rPr>
                        <a:t>GEO-GEO</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16177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a:effectLst/>
                          <a:latin typeface="+mn-lt"/>
                        </a:rPr>
                        <a:t>GEO-LEO@600 or </a:t>
                      </a:r>
                      <a:endParaRPr lang="zh-CN" sz="1200">
                        <a:effectLst/>
                        <a:latin typeface="+mn-lt"/>
                      </a:endParaRPr>
                    </a:p>
                    <a:p>
                      <a:pPr>
                        <a:spcAft>
                          <a:spcPts val="0"/>
                        </a:spcAft>
                      </a:pPr>
                      <a:r>
                        <a:rPr lang="en-GB" sz="1200">
                          <a:effectLst/>
                          <a:latin typeface="+mn-lt"/>
                        </a:rPr>
                        <a:t>HAPS-HAPS</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2</a:t>
                      </a:r>
                      <a:endParaRPr lang="zh-CN" sz="1200">
                        <a:effectLst/>
                        <a:latin typeface="+mn-lt"/>
                        <a:ea typeface="宋体" panose="02010600030101010101" pitchFamily="2" charset="-122"/>
                      </a:endParaRPr>
                    </a:p>
                  </a:txBody>
                  <a:tcPr marL="4453" marR="4453" marT="2187" marB="2187" anchor="ctr"/>
                </a:tc>
              </a:tr>
              <a:tr h="81980">
                <a:tc vMerge="1">
                  <a:txBody>
                    <a:bodyPr/>
                    <a:lstStyle/>
                    <a:p>
                      <a:endParaRPr lang="zh-CN" altLang="en-US"/>
                    </a:p>
                  </a:txBody>
                  <a:tcPr/>
                </a:tc>
                <a:tc vMerge="1">
                  <a:txBody>
                    <a:bodyPr/>
                    <a:lstStyle/>
                    <a:p>
                      <a:endParaRPr lang="zh-CN" altLang="en-US"/>
                    </a:p>
                  </a:txBody>
                  <a:tcPr/>
                </a:tc>
                <a:tc rowSpan="3">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8436" marR="8436" marT="1172" marB="0" anchor="ctr"/>
                </a:tc>
                <a:tc rowSpan="3">
                  <a:txBody>
                    <a:bodyPr/>
                    <a:lstStyle/>
                    <a:p>
                      <a:pPr algn="ctr">
                        <a:spcAft>
                          <a:spcPts val="0"/>
                        </a:spcAft>
                      </a:pPr>
                      <a:r>
                        <a:rPr lang="en-GB" sz="1200">
                          <a:effectLst/>
                          <a:latin typeface="+mn-lt"/>
                        </a:rPr>
                        <a:t>NTN UL</a:t>
                      </a:r>
                      <a:endParaRPr lang="zh-CN" sz="1200">
                        <a:effectLst/>
                        <a:latin typeface="+mn-lt"/>
                        <a:ea typeface="宋体" panose="02010600030101010101" pitchFamily="2" charset="-122"/>
                      </a:endParaRPr>
                    </a:p>
                  </a:txBody>
                  <a:tcPr marL="8436" marR="8436" marT="1172" marB="0" anchor="ctr"/>
                </a:tc>
                <a:tc>
                  <a:txBody>
                    <a:bodyPr/>
                    <a:lstStyle/>
                    <a:p>
                      <a:pPr>
                        <a:spcAft>
                          <a:spcPts val="0"/>
                        </a:spcAft>
                      </a:pPr>
                      <a:r>
                        <a:rPr lang="en-GB" sz="1200">
                          <a:effectLst/>
                          <a:latin typeface="+mn-lt"/>
                        </a:rPr>
                        <a:t>LEO-LEO</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8198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a:effectLst/>
                          <a:latin typeface="+mn-lt"/>
                        </a:rPr>
                        <a:t>GEO-GEO</a:t>
                      </a:r>
                      <a:endParaRPr lang="zh-CN" sz="120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a:effectLst/>
                          <a:latin typeface="+mn-lt"/>
                        </a:rPr>
                        <a:t>Phase 1</a:t>
                      </a:r>
                      <a:endParaRPr lang="zh-CN" sz="1200">
                        <a:effectLst/>
                        <a:latin typeface="+mn-lt"/>
                        <a:ea typeface="宋体" panose="02010600030101010101" pitchFamily="2" charset="-122"/>
                      </a:endParaRPr>
                    </a:p>
                  </a:txBody>
                  <a:tcPr marL="4453" marR="4453" marT="2187" marB="2187" anchor="ctr"/>
                </a:tc>
              </a:tr>
              <a:tr h="161779">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spcAft>
                          <a:spcPts val="0"/>
                        </a:spcAft>
                      </a:pPr>
                      <a:r>
                        <a:rPr lang="en-GB" sz="1200" dirty="0">
                          <a:effectLst/>
                          <a:latin typeface="+mn-lt"/>
                        </a:rPr>
                        <a:t>GEO-LEO@600 or </a:t>
                      </a:r>
                      <a:endParaRPr lang="zh-CN" sz="1200" dirty="0">
                        <a:effectLst/>
                        <a:latin typeface="+mn-lt"/>
                      </a:endParaRPr>
                    </a:p>
                    <a:p>
                      <a:pPr>
                        <a:spcAft>
                          <a:spcPts val="0"/>
                        </a:spcAft>
                      </a:pPr>
                      <a:r>
                        <a:rPr lang="en-GB" sz="1200" dirty="0">
                          <a:effectLst/>
                          <a:latin typeface="+mn-lt"/>
                        </a:rPr>
                        <a:t>HAPS-HAPS</a:t>
                      </a:r>
                      <a:endParaRPr lang="zh-CN" sz="1200" dirty="0">
                        <a:effectLst/>
                        <a:latin typeface="+mn-lt"/>
                        <a:ea typeface="宋体" panose="02010600030101010101" pitchFamily="2" charset="-122"/>
                      </a:endParaRPr>
                    </a:p>
                  </a:txBody>
                  <a:tcPr marL="4453" marR="4453" marT="2187" marB="2187" anchor="ctr"/>
                </a:tc>
                <a:tc>
                  <a:txBody>
                    <a:bodyPr/>
                    <a:lstStyle/>
                    <a:p>
                      <a:pPr algn="ctr">
                        <a:spcAft>
                          <a:spcPts val="0"/>
                        </a:spcAft>
                      </a:pPr>
                      <a:r>
                        <a:rPr lang="en-GB" sz="1200" dirty="0">
                          <a:effectLst/>
                          <a:latin typeface="+mn-lt"/>
                        </a:rPr>
                        <a:t>Phase 2</a:t>
                      </a:r>
                      <a:endParaRPr lang="zh-CN" sz="1200" dirty="0">
                        <a:effectLst/>
                        <a:latin typeface="+mn-lt"/>
                        <a:ea typeface="宋体" panose="02010600030101010101" pitchFamily="2" charset="-122"/>
                      </a:endParaRPr>
                    </a:p>
                  </a:txBody>
                  <a:tcPr marL="4453" marR="4453" marT="2187" marB="2187" anchor="ctr"/>
                </a:tc>
              </a:tr>
            </a:tbl>
          </a:graphicData>
        </a:graphic>
      </p:graphicFrame>
    </p:spTree>
    <p:extLst>
      <p:ext uri="{BB962C8B-B14F-4D97-AF65-F5344CB8AC3E}">
        <p14:creationId xmlns:p14="http://schemas.microsoft.com/office/powerpoint/2010/main" val="3278452105"/>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Way Forward - NW layout models</a:t>
            </a:r>
            <a:endParaRPr lang="en-GB" altLang="en-US"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838200" y="1825624"/>
            <a:ext cx="10515600" cy="845857"/>
          </a:xfrm>
        </p:spPr>
        <p:txBody>
          <a:bodyPr/>
          <a:lstStyle/>
          <a:p>
            <a:pPr marL="358775" indent="-358775"/>
            <a:r>
              <a:rPr lang="en-US" altLang="en-US" dirty="0" smtClean="0"/>
              <a:t>Network layout models and methodologies have been captured in </a:t>
            </a:r>
            <a:r>
              <a:rPr lang="en-US" altLang="en-US" dirty="0" smtClean="0"/>
              <a:t>R4-2106105.</a:t>
            </a:r>
            <a:endParaRPr lang="en-US" altLang="en-US" dirty="0" smtClean="0"/>
          </a:p>
          <a:p>
            <a:pPr marL="717550">
              <a:buFont typeface="Arial" panose="020B0604020202020204" pitchFamily="34" charset="0"/>
              <a:buChar char="•"/>
            </a:pPr>
            <a:r>
              <a:rPr lang="en-US" altLang="en-US" sz="2000" dirty="0" smtClean="0"/>
              <a:t>Consensus have been achieved on following items </a:t>
            </a:r>
          </a:p>
          <a:p>
            <a:pPr marL="717550">
              <a:buFont typeface="Arial" panose="020B0604020202020204" pitchFamily="34" charset="0"/>
              <a:buChar char="•"/>
            </a:pPr>
            <a:endParaRPr lang="en-US" altLang="en-US" sz="2000" dirty="0"/>
          </a:p>
          <a:p>
            <a:pPr marL="717550">
              <a:buFont typeface="Arial" panose="020B0604020202020204" pitchFamily="34" charset="0"/>
              <a:buChar char="•"/>
            </a:pPr>
            <a:endParaRPr lang="en-US" altLang="en-US" sz="2000" dirty="0" smtClean="0"/>
          </a:p>
          <a:p>
            <a:pPr marL="717550">
              <a:buFont typeface="Arial" panose="020B0604020202020204" pitchFamily="34" charset="0"/>
              <a:buChar char="•"/>
            </a:pPr>
            <a:endParaRPr lang="en-US" altLang="en-US" sz="2000" dirty="0"/>
          </a:p>
          <a:p>
            <a:pPr marL="717550">
              <a:buFont typeface="Arial" panose="020B0604020202020204" pitchFamily="34" charset="0"/>
              <a:buChar char="•"/>
            </a:pPr>
            <a:endParaRPr lang="en-US" altLang="en-US" sz="2000" dirty="0" smtClean="0"/>
          </a:p>
          <a:p>
            <a:pPr marL="717550">
              <a:buFont typeface="Arial" panose="020B0604020202020204" pitchFamily="34" charset="0"/>
              <a:buChar char="•"/>
            </a:pPr>
            <a:endParaRPr lang="en-US" altLang="en-US" sz="2000" dirty="0"/>
          </a:p>
          <a:p>
            <a:pPr marL="717550">
              <a:buFont typeface="Arial" panose="020B0604020202020204" pitchFamily="34" charset="0"/>
              <a:buChar char="•"/>
            </a:pPr>
            <a:r>
              <a:rPr lang="en-US" altLang="en-US" sz="2000" dirty="0" smtClean="0"/>
              <a:t>Remaining open issues are </a:t>
            </a:r>
            <a:r>
              <a:rPr lang="en-US" altLang="en-US" sz="2000" dirty="0"/>
              <a:t>captured </a:t>
            </a:r>
            <a:r>
              <a:rPr lang="en-US" altLang="en-US" sz="2000" dirty="0" smtClean="0"/>
              <a:t>in R4-2106105 and</a:t>
            </a:r>
            <a:r>
              <a:rPr lang="en-US" altLang="en-US" sz="2000" dirty="0" smtClean="0">
                <a:solidFill>
                  <a:srgbClr val="FF0000"/>
                </a:solidFill>
              </a:rPr>
              <a:t> </a:t>
            </a:r>
            <a:r>
              <a:rPr lang="en-US" altLang="en-US" sz="2000" dirty="0"/>
              <a:t>will be further discussed.</a:t>
            </a:r>
          </a:p>
          <a:p>
            <a:pPr marL="488950" indent="0">
              <a:buNone/>
            </a:pPr>
            <a:endParaRPr lang="en-US" altLang="en-US" sz="2000" dirty="0" smtClean="0"/>
          </a:p>
        </p:txBody>
      </p:sp>
      <p:graphicFrame>
        <p:nvGraphicFramePr>
          <p:cNvPr id="2" name="表格 1"/>
          <p:cNvGraphicFramePr>
            <a:graphicFrameLocks noGrp="1"/>
          </p:cNvGraphicFramePr>
          <p:nvPr>
            <p:extLst>
              <p:ext uri="{D42A27DB-BD31-4B8C-83A1-F6EECF244321}">
                <p14:modId xmlns:p14="http://schemas.microsoft.com/office/powerpoint/2010/main" val="2092595353"/>
              </p:ext>
            </p:extLst>
          </p:nvPr>
        </p:nvGraphicFramePr>
        <p:xfrm>
          <a:off x="1323787" y="3129147"/>
          <a:ext cx="10030013" cy="1899920"/>
        </p:xfrm>
        <a:graphic>
          <a:graphicData uri="http://schemas.openxmlformats.org/drawingml/2006/table">
            <a:tbl>
              <a:tblPr firstRow="1" bandRow="1">
                <a:tableStyleId>{5C22544A-7EE6-4342-B048-85BDC9FD1C3A}</a:tableStyleId>
              </a:tblPr>
              <a:tblGrid>
                <a:gridCol w="2556882"/>
                <a:gridCol w="7473131"/>
              </a:tblGrid>
              <a:tr h="370840">
                <a:tc>
                  <a:txBody>
                    <a:bodyPr/>
                    <a:lstStyle/>
                    <a:p>
                      <a:r>
                        <a:rPr lang="en-US" altLang="zh-CN" sz="1600" dirty="0" smtClean="0"/>
                        <a:t>Item</a:t>
                      </a:r>
                      <a:endParaRPr lang="zh-CN" altLang="en-US" sz="1600" dirty="0"/>
                    </a:p>
                  </a:txBody>
                  <a:tcPr/>
                </a:tc>
                <a:tc>
                  <a:txBody>
                    <a:bodyPr/>
                    <a:lstStyle/>
                    <a:p>
                      <a:r>
                        <a:rPr lang="en-US" altLang="zh-CN" sz="1600" dirty="0" smtClean="0"/>
                        <a:t>Agreements</a:t>
                      </a:r>
                      <a:endParaRPr lang="zh-CN" altLang="en-US" sz="1600" dirty="0"/>
                    </a:p>
                  </a:txBody>
                  <a:tcPr/>
                </a:tc>
              </a:tr>
              <a:tr h="370840">
                <a:tc>
                  <a:txBody>
                    <a:bodyPr/>
                    <a:lstStyle/>
                    <a:p>
                      <a:r>
                        <a:rPr lang="en-US" altLang="zh-CN" sz="1600" dirty="0" smtClean="0"/>
                        <a:t>Deployment of TN UE</a:t>
                      </a:r>
                      <a:endParaRPr lang="zh-CN"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600" kern="1200" dirty="0" smtClean="0">
                          <a:solidFill>
                            <a:schemeClr val="dk1"/>
                          </a:solidFill>
                          <a:effectLst/>
                          <a:latin typeface="+mn-lt"/>
                          <a:ea typeface="+mn-ea"/>
                          <a:cs typeface="+mn-cs"/>
                        </a:rPr>
                        <a:t>TN UE are generated randomly inside the TN network, make sure enough TN UEs are associated to each TN sectors based on coupling loss.</a:t>
                      </a:r>
                      <a:endParaRPr lang="zh-CN" altLang="en-US" sz="1600" dirty="0"/>
                    </a:p>
                  </a:txBody>
                  <a:tcPr/>
                </a:tc>
              </a:tr>
              <a:tr h="370840">
                <a:tc>
                  <a:txBody>
                    <a:bodyPr/>
                    <a:lstStyle/>
                    <a:p>
                      <a:r>
                        <a:rPr lang="en-US" altLang="zh-CN" sz="1600" dirty="0" smtClean="0"/>
                        <a:t>Methodology for TN-NTN coexistence</a:t>
                      </a:r>
                      <a:endParaRPr lang="zh-CN" altLang="en-US" sz="1600" dirty="0"/>
                    </a:p>
                  </a:txBody>
                  <a:tcPr/>
                </a:tc>
                <a:tc>
                  <a:txBody>
                    <a:bodyPr/>
                    <a:lstStyle/>
                    <a:p>
                      <a:r>
                        <a:rPr lang="en-US" altLang="zh-CN" sz="1600" dirty="0" smtClean="0"/>
                        <a:t>Agreed on the methodology</a:t>
                      </a:r>
                      <a:r>
                        <a:rPr lang="en-US" altLang="zh-CN" sz="1600" baseline="0" dirty="0" smtClean="0"/>
                        <a:t>. More details about which cells/TNs should be observed in Step 3 may be added. </a:t>
                      </a:r>
                      <a:endParaRPr lang="zh-CN" altLang="en-US" sz="1600" dirty="0"/>
                    </a:p>
                  </a:txBody>
                  <a:tcPr/>
                </a:tc>
              </a:tr>
              <a:tr h="370840">
                <a:tc>
                  <a:txBody>
                    <a:bodyPr/>
                    <a:lstStyle/>
                    <a:p>
                      <a:r>
                        <a:rPr lang="en-US" altLang="zh-CN" sz="1600" dirty="0" smtClean="0"/>
                        <a:t>NTN-NTN layouts</a:t>
                      </a:r>
                      <a:endParaRPr lang="zh-CN" altLang="en-US" sz="1600" dirty="0"/>
                    </a:p>
                  </a:txBody>
                  <a:tcPr/>
                </a:tc>
                <a:tc>
                  <a:txBody>
                    <a:bodyPr/>
                    <a:lstStyle/>
                    <a:p>
                      <a:r>
                        <a:rPr lang="en-US" altLang="zh-CN" sz="1600" dirty="0" smtClean="0"/>
                        <a:t>Carried forward</a:t>
                      </a:r>
                      <a:r>
                        <a:rPr lang="en-US" altLang="zh-CN" sz="1600" baseline="0" dirty="0" smtClean="0"/>
                        <a:t> for further discussion. </a:t>
                      </a:r>
                      <a:endParaRPr lang="zh-CN" altLang="en-US" sz="1600" dirty="0"/>
                    </a:p>
                  </a:txBody>
                  <a:tcPr/>
                </a:tc>
              </a:tr>
            </a:tbl>
          </a:graphicData>
        </a:graphic>
      </p:graphicFrame>
    </p:spTree>
    <p:extLst>
      <p:ext uri="{BB962C8B-B14F-4D97-AF65-F5344CB8AC3E}">
        <p14:creationId xmlns:p14="http://schemas.microsoft.com/office/powerpoint/2010/main" val="182561937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Way Forward - Simulation Assumptions</a:t>
            </a:r>
            <a:endParaRPr lang="en-GB" altLang="en-US"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838200" y="1825624"/>
            <a:ext cx="10515600" cy="845857"/>
          </a:xfrm>
        </p:spPr>
        <p:txBody>
          <a:bodyPr/>
          <a:lstStyle/>
          <a:p>
            <a:pPr marL="358775" indent="-358775"/>
            <a:r>
              <a:rPr lang="en-US" altLang="en-US" dirty="0" smtClean="0"/>
              <a:t>Detailed assumptions have been captured in R4-210xxxx.</a:t>
            </a:r>
          </a:p>
          <a:p>
            <a:pPr marL="717550">
              <a:buFont typeface="Arial" panose="020B0604020202020204" pitchFamily="34" charset="0"/>
              <a:buChar char="•"/>
            </a:pPr>
            <a:r>
              <a:rPr lang="en-US" altLang="en-US" sz="2000" dirty="0" smtClean="0"/>
              <a:t>Consensus have been achieved on following items </a:t>
            </a:r>
          </a:p>
          <a:p>
            <a:pPr marL="717550">
              <a:buFont typeface="Arial" panose="020B0604020202020204" pitchFamily="34" charset="0"/>
              <a:buChar char="•"/>
            </a:pPr>
            <a:endParaRPr lang="en-US" altLang="en-US" sz="2000" dirty="0"/>
          </a:p>
          <a:p>
            <a:pPr marL="717550">
              <a:buFont typeface="Arial" panose="020B0604020202020204" pitchFamily="34" charset="0"/>
              <a:buChar char="•"/>
            </a:pPr>
            <a:endParaRPr lang="en-US" altLang="en-US" sz="2000" dirty="0" smtClean="0"/>
          </a:p>
          <a:p>
            <a:pPr marL="717550">
              <a:buFont typeface="Arial" panose="020B0604020202020204" pitchFamily="34" charset="0"/>
              <a:buChar char="•"/>
            </a:pPr>
            <a:endParaRPr lang="en-US" altLang="en-US" sz="2000" dirty="0"/>
          </a:p>
          <a:p>
            <a:pPr marL="717550">
              <a:buFont typeface="Arial" panose="020B0604020202020204" pitchFamily="34" charset="0"/>
              <a:buChar char="•"/>
            </a:pPr>
            <a:endParaRPr lang="en-US" altLang="en-US" sz="2000" dirty="0" smtClean="0"/>
          </a:p>
          <a:p>
            <a:pPr marL="717550">
              <a:buFont typeface="Arial" panose="020B0604020202020204" pitchFamily="34" charset="0"/>
              <a:buChar char="•"/>
            </a:pPr>
            <a:endParaRPr lang="en-US" altLang="en-US" sz="2000" dirty="0"/>
          </a:p>
          <a:p>
            <a:pPr marL="717550">
              <a:buFont typeface="Arial" panose="020B0604020202020204" pitchFamily="34" charset="0"/>
              <a:buChar char="•"/>
            </a:pPr>
            <a:endParaRPr lang="en-US" altLang="en-US" sz="2000" dirty="0" smtClean="0"/>
          </a:p>
          <a:p>
            <a:pPr marL="717550">
              <a:buFont typeface="Arial" panose="020B0604020202020204" pitchFamily="34" charset="0"/>
              <a:buChar char="•"/>
            </a:pPr>
            <a:endParaRPr lang="en-US" altLang="en-US" sz="2000" dirty="0"/>
          </a:p>
          <a:p>
            <a:pPr marL="717550">
              <a:buFont typeface="Arial" panose="020B0604020202020204" pitchFamily="34" charset="0"/>
              <a:buChar char="•"/>
            </a:pPr>
            <a:r>
              <a:rPr lang="en-US" altLang="en-US" sz="2000" dirty="0" smtClean="0"/>
              <a:t>Remaining open issues are captured in </a:t>
            </a:r>
            <a:r>
              <a:rPr lang="en-US" altLang="en-US" sz="2000" dirty="0"/>
              <a:t>R4-2106105</a:t>
            </a:r>
            <a:r>
              <a:rPr lang="en-US" altLang="en-US" sz="2000" dirty="0" smtClean="0"/>
              <a:t> and will be further discussed.</a:t>
            </a:r>
          </a:p>
          <a:p>
            <a:pPr marL="717550">
              <a:buFont typeface="Arial" panose="020B0604020202020204" pitchFamily="34" charset="0"/>
              <a:buChar char="•"/>
            </a:pPr>
            <a:endParaRPr lang="en-US" altLang="en-US" sz="2000" dirty="0" smtClean="0"/>
          </a:p>
        </p:txBody>
      </p:sp>
      <mc:AlternateContent xmlns:mc="http://schemas.openxmlformats.org/markup-compatibility/2006" xmlns:a14="http://schemas.microsoft.com/office/drawing/2010/main">
        <mc:Choice Requires="a14">
          <p:graphicFrame>
            <p:nvGraphicFramePr>
              <p:cNvPr id="2" name="表格 1"/>
              <p:cNvGraphicFramePr>
                <a:graphicFrameLocks noGrp="1"/>
              </p:cNvGraphicFramePr>
              <p:nvPr>
                <p:extLst>
                  <p:ext uri="{D42A27DB-BD31-4B8C-83A1-F6EECF244321}">
                    <p14:modId xmlns:p14="http://schemas.microsoft.com/office/powerpoint/2010/main" val="3106915297"/>
                  </p:ext>
                </p:extLst>
              </p:nvPr>
            </p:nvGraphicFramePr>
            <p:xfrm>
              <a:off x="1323787" y="2725735"/>
              <a:ext cx="10030013" cy="2692400"/>
            </p:xfrm>
            <a:graphic>
              <a:graphicData uri="http://schemas.openxmlformats.org/drawingml/2006/table">
                <a:tbl>
                  <a:tblPr firstRow="1" bandRow="1">
                    <a:tableStyleId>{5C22544A-7EE6-4342-B048-85BDC9FD1C3A}</a:tableStyleId>
                  </a:tblPr>
                  <a:tblGrid>
                    <a:gridCol w="2271060"/>
                    <a:gridCol w="7758953"/>
                  </a:tblGrid>
                  <a:tr h="370840">
                    <a:tc>
                      <a:txBody>
                        <a:bodyPr/>
                        <a:lstStyle/>
                        <a:p>
                          <a:r>
                            <a:rPr lang="en-US" altLang="zh-CN" sz="1400" dirty="0" smtClean="0">
                              <a:latin typeface="+mn-lt"/>
                            </a:rPr>
                            <a:t>Item</a:t>
                          </a:r>
                          <a:endParaRPr lang="zh-CN" altLang="en-US" sz="1400" dirty="0">
                            <a:latin typeface="+mn-lt"/>
                          </a:endParaRPr>
                        </a:p>
                      </a:txBody>
                      <a:tcPr/>
                    </a:tc>
                    <a:tc>
                      <a:txBody>
                        <a:bodyPr/>
                        <a:lstStyle/>
                        <a:p>
                          <a:r>
                            <a:rPr lang="en-US" altLang="zh-CN" sz="1400" dirty="0" smtClean="0">
                              <a:latin typeface="+mn-lt"/>
                            </a:rPr>
                            <a:t>Agreements</a:t>
                          </a:r>
                          <a:endParaRPr lang="zh-CN" altLang="en-US" sz="1400" dirty="0">
                            <a:latin typeface="+mn-lt"/>
                          </a:endParaRPr>
                        </a:p>
                      </a:txBody>
                      <a:tcPr/>
                    </a:tc>
                  </a:tr>
                  <a:tr h="370840">
                    <a:tc>
                      <a:txBody>
                        <a:bodyPr/>
                        <a:lstStyle/>
                        <a:p>
                          <a:r>
                            <a:rPr lang="en-US" altLang="zh-CN" sz="1400" dirty="0" smtClean="0">
                              <a:latin typeface="+mn-lt"/>
                            </a:rPr>
                            <a:t>Satellite max</a:t>
                          </a:r>
                          <a:r>
                            <a:rPr lang="en-US" altLang="zh-CN" sz="1400" baseline="0" dirty="0" smtClean="0">
                              <a:latin typeface="+mn-lt"/>
                            </a:rPr>
                            <a:t> TX power</a:t>
                          </a:r>
                          <a:endParaRPr lang="zh-CN" altLang="en-US" sz="1400" dirty="0">
                            <a:latin typeface="+mn-lt"/>
                          </a:endParaRPr>
                        </a:p>
                      </a:txBody>
                      <a:tcPr/>
                    </a:tc>
                    <a:tc>
                      <a:txBody>
                        <a:bodyPr/>
                        <a:lstStyle/>
                        <a:p>
                          <a:pPr marL="285750" lvl="0" indent="-285750" hangingPunct="0">
                            <a:buFont typeface="Arial" panose="020B0604020202020204" pitchFamily="34" charset="0"/>
                            <a:buChar char="•"/>
                          </a:pPr>
                          <a:r>
                            <a:rPr lang="en-GB" altLang="zh-CN" sz="1400" kern="1200" dirty="0" smtClean="0">
                              <a:solidFill>
                                <a:schemeClr val="dk1"/>
                              </a:solidFill>
                              <a:effectLst/>
                              <a:latin typeface="+mn-lt"/>
                              <a:ea typeface="+mn-ea"/>
                              <a:cs typeface="+mn-cs"/>
                            </a:rPr>
                            <a:t>The satellite max </a:t>
                          </a:r>
                          <a:r>
                            <a:rPr lang="en-GB" altLang="zh-CN" sz="1400" kern="1200" dirty="0" err="1" smtClean="0">
                              <a:solidFill>
                                <a:schemeClr val="dk1"/>
                              </a:solidFill>
                              <a:effectLst/>
                              <a:latin typeface="+mn-lt"/>
                              <a:ea typeface="+mn-ea"/>
                              <a:cs typeface="+mn-cs"/>
                            </a:rPr>
                            <a:t>Tx</a:t>
                          </a:r>
                          <a:r>
                            <a:rPr lang="en-GB" altLang="zh-CN" sz="1400" kern="1200" dirty="0" smtClean="0">
                              <a:solidFill>
                                <a:schemeClr val="dk1"/>
                              </a:solidFill>
                              <a:effectLst/>
                              <a:latin typeface="+mn-lt"/>
                              <a:ea typeface="+mn-ea"/>
                              <a:cs typeface="+mn-cs"/>
                            </a:rPr>
                            <a:t> power can be calculated by the equation as below:</a:t>
                          </a:r>
                          <a:endParaRPr lang="zh-CN" altLang="zh-CN" sz="1400" kern="1200" dirty="0">
                            <a:solidFill>
                              <a:schemeClr val="dk1"/>
                            </a:solidFill>
                            <a:effectLst/>
                            <a:latin typeface="+mn-lt"/>
                            <a:ea typeface="+mn-ea"/>
                            <a:cs typeface="+mn-cs"/>
                          </a:endParaRPr>
                        </a:p>
                        <a:p>
                          <a:pPr/>
                          <a14:m>
                            <m:oMathPara xmlns:m="http://schemas.openxmlformats.org/officeDocument/2006/math">
                              <m:oMathParaPr>
                                <m:jc m:val="centerGroup"/>
                              </m:oMathParaPr>
                              <m:oMath xmlns:m="http://schemas.openxmlformats.org/officeDocument/2006/math">
                                <m:func>
                                  <m:funcPr>
                                    <m:ctrlPr>
                                      <a:rPr lang="zh-CN" altLang="zh-CN" sz="1200" i="1" kern="1200">
                                        <a:solidFill>
                                          <a:schemeClr val="dk1"/>
                                        </a:solidFill>
                                        <a:effectLst/>
                                        <a:latin typeface="Cambria Math" panose="02040503050406030204" pitchFamily="18" charset="0"/>
                                        <a:ea typeface="+mn-ea"/>
                                        <a:cs typeface="+mn-cs"/>
                                      </a:rPr>
                                    </m:ctrlPr>
                                  </m:funcPr>
                                  <m:fName>
                                    <m:r>
                                      <m:rPr>
                                        <m:sty m:val="p"/>
                                      </m:rPr>
                                      <a:rPr lang="en-GB" altLang="zh-CN" sz="1200" kern="1200">
                                        <a:solidFill>
                                          <a:schemeClr val="dk1"/>
                                        </a:solidFill>
                                        <a:effectLst/>
                                        <a:latin typeface="Cambria Math" panose="02040503050406030204" pitchFamily="18" charset="0"/>
                                        <a:ea typeface="+mn-ea"/>
                                        <a:cs typeface="+mn-cs"/>
                                      </a:rPr>
                                      <m:t>max</m:t>
                                    </m:r>
                                  </m:fName>
                                  <m:e>
                                    <m:r>
                                      <a:rPr lang="en-GB" altLang="zh-CN" sz="1200" i="1" kern="1200">
                                        <a:solidFill>
                                          <a:schemeClr val="dk1"/>
                                        </a:solidFill>
                                        <a:effectLst/>
                                        <a:latin typeface="Cambria Math" panose="02040503050406030204" pitchFamily="18" charset="0"/>
                                        <a:ea typeface="+mn-ea"/>
                                        <a:cs typeface="+mn-cs"/>
                                      </a:rPr>
                                      <m:t>𝑇𝑥</m:t>
                                    </m:r>
                                    <m:r>
                                      <a:rPr lang="en-GB" altLang="zh-CN" sz="1200" i="1" kern="1200">
                                        <a:solidFill>
                                          <a:schemeClr val="dk1"/>
                                        </a:solidFill>
                                        <a:effectLst/>
                                        <a:latin typeface="Cambria Math" panose="02040503050406030204" pitchFamily="18" charset="0"/>
                                        <a:ea typeface="+mn-ea"/>
                                        <a:cs typeface="+mn-cs"/>
                                      </a:rPr>
                                      <m:t> </m:t>
                                    </m:r>
                                    <m:r>
                                      <a:rPr lang="en-GB" altLang="zh-CN" sz="1200" i="1" kern="1200">
                                        <a:solidFill>
                                          <a:schemeClr val="dk1"/>
                                        </a:solidFill>
                                        <a:effectLst/>
                                        <a:latin typeface="Cambria Math" panose="02040503050406030204" pitchFamily="18" charset="0"/>
                                        <a:ea typeface="+mn-ea"/>
                                        <a:cs typeface="+mn-cs"/>
                                      </a:rPr>
                                      <m:t>𝑝𝑜𝑤𝑒𝑟</m:t>
                                    </m:r>
                                    <m:r>
                                      <a:rPr lang="en-GB" altLang="zh-CN" sz="1200" i="1" kern="1200">
                                        <a:solidFill>
                                          <a:schemeClr val="dk1"/>
                                        </a:solidFill>
                                        <a:effectLst/>
                                        <a:latin typeface="Cambria Math" panose="02040503050406030204" pitchFamily="18" charset="0"/>
                                        <a:ea typeface="+mn-ea"/>
                                        <a:cs typeface="+mn-cs"/>
                                      </a:rPr>
                                      <m:t>(</m:t>
                                    </m:r>
                                    <m:r>
                                      <a:rPr lang="en-GB" altLang="zh-CN" sz="1200" i="1" kern="1200">
                                        <a:solidFill>
                                          <a:schemeClr val="dk1"/>
                                        </a:solidFill>
                                        <a:effectLst/>
                                        <a:latin typeface="Cambria Math" panose="02040503050406030204" pitchFamily="18" charset="0"/>
                                        <a:ea typeface="+mn-ea"/>
                                        <a:cs typeface="+mn-cs"/>
                                      </a:rPr>
                                      <m:t>𝑑𝐵𝑚</m:t>
                                    </m:r>
                                    <m:r>
                                      <a:rPr lang="en-GB" altLang="zh-CN" sz="1200" i="1" kern="1200">
                                        <a:solidFill>
                                          <a:schemeClr val="dk1"/>
                                        </a:solidFill>
                                        <a:effectLst/>
                                        <a:latin typeface="Cambria Math" panose="02040503050406030204" pitchFamily="18" charset="0"/>
                                        <a:ea typeface="+mn-ea"/>
                                        <a:cs typeface="+mn-cs"/>
                                      </a:rPr>
                                      <m:t>)=</m:t>
                                    </m:r>
                                  </m:e>
                                </m:func>
                                <m:r>
                                  <a:rPr lang="en-GB" altLang="zh-CN" sz="1200" i="1" kern="1200">
                                    <a:solidFill>
                                      <a:schemeClr val="dk1"/>
                                    </a:solidFill>
                                    <a:effectLst/>
                                    <a:latin typeface="Cambria Math" panose="02040503050406030204" pitchFamily="18" charset="0"/>
                                    <a:ea typeface="+mn-ea"/>
                                    <a:cs typeface="+mn-cs"/>
                                  </a:rPr>
                                  <m:t>𝐸𝐼𝑅𝑃</m:t>
                                </m:r>
                                <m:r>
                                  <a:rPr lang="en-GB" altLang="zh-CN" sz="1200" i="1" kern="1200">
                                    <a:solidFill>
                                      <a:schemeClr val="dk1"/>
                                    </a:solidFill>
                                    <a:effectLst/>
                                    <a:latin typeface="Cambria Math" panose="02040503050406030204" pitchFamily="18" charset="0"/>
                                    <a:ea typeface="+mn-ea"/>
                                    <a:cs typeface="+mn-cs"/>
                                  </a:rPr>
                                  <m:t> </m:t>
                                </m:r>
                                <m:r>
                                  <a:rPr lang="en-GB" altLang="zh-CN" sz="1200" i="1" kern="1200">
                                    <a:solidFill>
                                      <a:schemeClr val="dk1"/>
                                    </a:solidFill>
                                    <a:effectLst/>
                                    <a:latin typeface="Cambria Math" panose="02040503050406030204" pitchFamily="18" charset="0"/>
                                    <a:ea typeface="+mn-ea"/>
                                    <a:cs typeface="+mn-cs"/>
                                  </a:rPr>
                                  <m:t>𝑑𝑒𝑛𝑠𝑖𝑡𝑦</m:t>
                                </m:r>
                                <m:r>
                                  <a:rPr lang="en-GB" altLang="zh-CN" sz="1200" i="1" kern="1200">
                                    <a:solidFill>
                                      <a:schemeClr val="dk1"/>
                                    </a:solidFill>
                                    <a:effectLst/>
                                    <a:latin typeface="Cambria Math" panose="02040503050406030204" pitchFamily="18" charset="0"/>
                                    <a:ea typeface="+mn-ea"/>
                                    <a:cs typeface="+mn-cs"/>
                                  </a:rPr>
                                  <m:t> (</m:t>
                                </m:r>
                                <m:r>
                                  <a:rPr lang="en-GB" altLang="zh-CN" sz="1200" i="1" kern="1200">
                                    <a:solidFill>
                                      <a:schemeClr val="dk1"/>
                                    </a:solidFill>
                                    <a:effectLst/>
                                    <a:latin typeface="Cambria Math" panose="02040503050406030204" pitchFamily="18" charset="0"/>
                                    <a:ea typeface="+mn-ea"/>
                                    <a:cs typeface="+mn-cs"/>
                                  </a:rPr>
                                  <m:t>𝑑𝐵𝑊</m:t>
                                </m:r>
                                <m:r>
                                  <a:rPr lang="en-GB" altLang="zh-CN" sz="1200" i="1" kern="1200">
                                    <a:solidFill>
                                      <a:schemeClr val="dk1"/>
                                    </a:solidFill>
                                    <a:effectLst/>
                                    <a:latin typeface="Cambria Math" panose="02040503050406030204" pitchFamily="18" charset="0"/>
                                    <a:ea typeface="+mn-ea"/>
                                    <a:cs typeface="+mn-cs"/>
                                  </a:rPr>
                                  <m:t>/</m:t>
                                </m:r>
                                <m:r>
                                  <a:rPr lang="en-GB" altLang="zh-CN" sz="1200" i="1" kern="1200">
                                    <a:solidFill>
                                      <a:schemeClr val="dk1"/>
                                    </a:solidFill>
                                    <a:effectLst/>
                                    <a:latin typeface="Cambria Math" panose="02040503050406030204" pitchFamily="18" charset="0"/>
                                    <a:ea typeface="+mn-ea"/>
                                    <a:cs typeface="+mn-cs"/>
                                  </a:rPr>
                                  <m:t>𝑀𝐻𝑧</m:t>
                                </m:r>
                                <m:r>
                                  <a:rPr lang="en-GB" altLang="zh-CN" sz="1200" i="1" kern="1200">
                                    <a:solidFill>
                                      <a:schemeClr val="dk1"/>
                                    </a:solidFill>
                                    <a:effectLst/>
                                    <a:latin typeface="Cambria Math" panose="02040503050406030204" pitchFamily="18" charset="0"/>
                                    <a:ea typeface="+mn-ea"/>
                                    <a:cs typeface="+mn-cs"/>
                                  </a:rPr>
                                  <m:t>)+30+10 </m:t>
                                </m:r>
                                <m:sSub>
                                  <m:sSubPr>
                                    <m:ctrlPr>
                                      <a:rPr lang="zh-CN" altLang="zh-CN" sz="1200" i="1" kern="1200">
                                        <a:solidFill>
                                          <a:schemeClr val="dk1"/>
                                        </a:solidFill>
                                        <a:effectLst/>
                                        <a:latin typeface="Cambria Math" panose="02040503050406030204" pitchFamily="18" charset="0"/>
                                        <a:ea typeface="+mn-ea"/>
                                        <a:cs typeface="+mn-cs"/>
                                      </a:rPr>
                                    </m:ctrlPr>
                                  </m:sSubPr>
                                  <m:e>
                                    <m:r>
                                      <a:rPr lang="en-GB" altLang="zh-CN" sz="1200" i="1" kern="1200">
                                        <a:solidFill>
                                          <a:schemeClr val="dk1"/>
                                        </a:solidFill>
                                        <a:effectLst/>
                                        <a:latin typeface="Cambria Math" panose="02040503050406030204" pitchFamily="18" charset="0"/>
                                        <a:ea typeface="+mn-ea"/>
                                        <a:cs typeface="+mn-cs"/>
                                      </a:rPr>
                                      <m:t>𝑙𝑜𝑔</m:t>
                                    </m:r>
                                  </m:e>
                                  <m:sub>
                                    <m:r>
                                      <a:rPr lang="en-GB" altLang="zh-CN" sz="1200" i="1" kern="1200">
                                        <a:solidFill>
                                          <a:schemeClr val="dk1"/>
                                        </a:solidFill>
                                        <a:effectLst/>
                                        <a:latin typeface="Cambria Math" panose="02040503050406030204" pitchFamily="18" charset="0"/>
                                        <a:ea typeface="+mn-ea"/>
                                        <a:cs typeface="+mn-cs"/>
                                      </a:rPr>
                                      <m:t>10</m:t>
                                    </m:r>
                                  </m:sub>
                                </m:sSub>
                                <m:d>
                                  <m:dPr>
                                    <m:ctrlPr>
                                      <a:rPr lang="zh-CN" altLang="zh-CN" sz="1200" i="1" kern="1200">
                                        <a:solidFill>
                                          <a:schemeClr val="dk1"/>
                                        </a:solidFill>
                                        <a:effectLst/>
                                        <a:latin typeface="Cambria Math" panose="02040503050406030204" pitchFamily="18" charset="0"/>
                                        <a:ea typeface="+mn-ea"/>
                                        <a:cs typeface="+mn-cs"/>
                                      </a:rPr>
                                    </m:ctrlPr>
                                  </m:dPr>
                                  <m:e>
                                    <m:sSub>
                                      <m:sSubPr>
                                        <m:ctrlPr>
                                          <a:rPr lang="zh-CN" altLang="zh-CN" sz="1200" i="1" kern="1200">
                                            <a:solidFill>
                                              <a:schemeClr val="dk1"/>
                                            </a:solidFill>
                                            <a:effectLst/>
                                            <a:latin typeface="Cambria Math" panose="02040503050406030204" pitchFamily="18" charset="0"/>
                                            <a:ea typeface="+mn-ea"/>
                                            <a:cs typeface="+mn-cs"/>
                                          </a:rPr>
                                        </m:ctrlPr>
                                      </m:sSubPr>
                                      <m:e>
                                        <m:r>
                                          <a:rPr lang="en-GB" altLang="zh-CN" sz="1200" i="1" kern="1200">
                                            <a:solidFill>
                                              <a:schemeClr val="dk1"/>
                                            </a:solidFill>
                                            <a:effectLst/>
                                            <a:latin typeface="Cambria Math" panose="02040503050406030204" pitchFamily="18" charset="0"/>
                                            <a:ea typeface="+mn-ea"/>
                                            <a:cs typeface="+mn-cs"/>
                                          </a:rPr>
                                          <m:t>𝑁</m:t>
                                        </m:r>
                                      </m:e>
                                      <m:sub>
                                        <m:r>
                                          <a:rPr lang="en-GB" altLang="zh-CN" sz="1200" i="1" kern="1200">
                                            <a:solidFill>
                                              <a:schemeClr val="dk1"/>
                                            </a:solidFill>
                                            <a:effectLst/>
                                            <a:latin typeface="Cambria Math" panose="02040503050406030204" pitchFamily="18" charset="0"/>
                                            <a:ea typeface="+mn-ea"/>
                                            <a:cs typeface="+mn-cs"/>
                                          </a:rPr>
                                          <m:t>𝑅𝐵</m:t>
                                        </m:r>
                                      </m:sub>
                                    </m:sSub>
                                    <m:r>
                                      <a:rPr lang="en-GB" altLang="zh-CN" sz="1200" i="1" kern="1200">
                                        <a:solidFill>
                                          <a:schemeClr val="dk1"/>
                                        </a:solidFill>
                                        <a:effectLst/>
                                        <a:latin typeface="Cambria Math" panose="02040503050406030204" pitchFamily="18" charset="0"/>
                                        <a:ea typeface="+mn-ea"/>
                                        <a:cs typeface="+mn-cs"/>
                                      </a:rPr>
                                      <m:t>∗</m:t>
                                    </m:r>
                                    <m:r>
                                      <a:rPr lang="en-GB" altLang="zh-CN" sz="1200" i="1" kern="1200">
                                        <a:solidFill>
                                          <a:schemeClr val="dk1"/>
                                        </a:solidFill>
                                        <a:effectLst/>
                                        <a:latin typeface="Cambria Math" panose="02040503050406030204" pitchFamily="18" charset="0"/>
                                        <a:ea typeface="+mn-ea"/>
                                        <a:cs typeface="+mn-cs"/>
                                      </a:rPr>
                                      <m:t>𝑆𝐶𝑆</m:t>
                                    </m:r>
                                    <m:r>
                                      <a:rPr lang="en-GB" altLang="zh-CN" sz="1200" i="1" kern="1200">
                                        <a:solidFill>
                                          <a:schemeClr val="dk1"/>
                                        </a:solidFill>
                                        <a:effectLst/>
                                        <a:latin typeface="Cambria Math" panose="02040503050406030204" pitchFamily="18" charset="0"/>
                                        <a:ea typeface="+mn-ea"/>
                                        <a:cs typeface="+mn-cs"/>
                                      </a:rPr>
                                      <m:t>∗12</m:t>
                                    </m:r>
                                  </m:e>
                                </m:d>
                                <m:r>
                                  <a:rPr lang="en-GB" altLang="zh-CN" sz="1200" i="1" kern="1200">
                                    <a:solidFill>
                                      <a:schemeClr val="dk1"/>
                                    </a:solidFill>
                                    <a:effectLst/>
                                    <a:latin typeface="Cambria Math" panose="02040503050406030204" pitchFamily="18" charset="0"/>
                                    <a:ea typeface="+mn-ea"/>
                                    <a:cs typeface="+mn-cs"/>
                                  </a:rPr>
                                  <m:t>−</m:t>
                                </m:r>
                                <m:r>
                                  <a:rPr lang="en-GB" altLang="zh-CN" sz="1200" i="1" kern="1200">
                                    <a:solidFill>
                                      <a:schemeClr val="dk1"/>
                                    </a:solidFill>
                                    <a:effectLst/>
                                    <a:latin typeface="Cambria Math" panose="02040503050406030204" pitchFamily="18" charset="0"/>
                                    <a:ea typeface="+mn-ea"/>
                                    <a:cs typeface="+mn-cs"/>
                                  </a:rPr>
                                  <m:t>𝑀𝑎𝑥</m:t>
                                </m:r>
                                <m:r>
                                  <a:rPr lang="en-GB" altLang="zh-CN" sz="1200" i="1" kern="1200">
                                    <a:solidFill>
                                      <a:schemeClr val="dk1"/>
                                    </a:solidFill>
                                    <a:effectLst/>
                                    <a:latin typeface="Cambria Math" panose="02040503050406030204" pitchFamily="18" charset="0"/>
                                    <a:ea typeface="+mn-ea"/>
                                    <a:cs typeface="+mn-cs"/>
                                  </a:rPr>
                                  <m:t> </m:t>
                                </m:r>
                                <m:r>
                                  <a:rPr lang="en-GB" altLang="zh-CN" sz="1200" i="1" kern="1200">
                                    <a:solidFill>
                                      <a:schemeClr val="dk1"/>
                                    </a:solidFill>
                                    <a:effectLst/>
                                    <a:latin typeface="Cambria Math" panose="02040503050406030204" pitchFamily="18" charset="0"/>
                                    <a:ea typeface="+mn-ea"/>
                                    <a:cs typeface="+mn-cs"/>
                                  </a:rPr>
                                  <m:t>𝐺𝑎𝑖𝑛</m:t>
                                </m:r>
                              </m:oMath>
                            </m:oMathPara>
                          </a14:m>
                          <a:endParaRPr lang="zh-CN" altLang="zh-CN" sz="1200" kern="1200" dirty="0">
                            <a:solidFill>
                              <a:schemeClr val="dk1"/>
                            </a:solidFill>
                            <a:effectLst/>
                            <a:latin typeface="+mn-lt"/>
                            <a:ea typeface="+mn-ea"/>
                            <a:cs typeface="+mn-cs"/>
                          </a:endParaRPr>
                        </a:p>
                        <a:p>
                          <a:pPr marL="285750" lvl="0" indent="-285750" hangingPunct="0">
                            <a:buFont typeface="Arial" panose="020B0604020202020204" pitchFamily="34" charset="0"/>
                            <a:buChar char="•"/>
                          </a:pPr>
                          <a:r>
                            <a:rPr lang="en-US" altLang="zh-CN" sz="1400" kern="1200" dirty="0" smtClean="0">
                              <a:solidFill>
                                <a:schemeClr val="dk1"/>
                              </a:solidFill>
                              <a:effectLst/>
                              <a:latin typeface="+mn-lt"/>
                              <a:ea typeface="+mn-ea"/>
                              <a:cs typeface="+mn-cs"/>
                            </a:rPr>
                            <a:t>Bandwidth will be further discussed.</a:t>
                          </a:r>
                          <a:r>
                            <a:rPr lang="en-US" altLang="zh-CN" sz="1400" kern="1200" baseline="0" dirty="0" smtClean="0">
                              <a:solidFill>
                                <a:schemeClr val="dk1"/>
                              </a:solidFill>
                              <a:effectLst/>
                              <a:latin typeface="+mn-lt"/>
                              <a:ea typeface="+mn-ea"/>
                              <a:cs typeface="+mn-cs"/>
                            </a:rPr>
                            <a:t> </a:t>
                          </a:r>
                          <a:endParaRPr lang="zh-CN" altLang="zh-CN" sz="1400" kern="1200" dirty="0">
                            <a:solidFill>
                              <a:schemeClr val="dk1"/>
                            </a:solidFill>
                            <a:effectLst/>
                            <a:latin typeface="+mn-lt"/>
                            <a:ea typeface="+mn-ea"/>
                            <a:cs typeface="+mn-cs"/>
                          </a:endParaRPr>
                        </a:p>
                      </a:txBody>
                      <a:tcPr/>
                    </a:tc>
                  </a:tr>
                  <a:tr h="370840">
                    <a:tc>
                      <a:txBody>
                        <a:bodyPr/>
                        <a:lstStyle/>
                        <a:p>
                          <a:r>
                            <a:rPr lang="en-US" altLang="zh-CN" sz="1400" dirty="0" smtClean="0">
                              <a:latin typeface="+mn-lt"/>
                            </a:rPr>
                            <a:t>Noise figure of NTN UE</a:t>
                          </a:r>
                          <a:endParaRPr lang="zh-CN" altLang="en-US" sz="1400" dirty="0">
                            <a:latin typeface="+mn-lt"/>
                          </a:endParaRPr>
                        </a:p>
                      </a:txBody>
                      <a:tcPr/>
                    </a:tc>
                    <a:tc>
                      <a:txBody>
                        <a:bodyPr/>
                        <a:lstStyle/>
                        <a:p>
                          <a:r>
                            <a:rPr lang="en-US" altLang="zh-CN" sz="1400" dirty="0" smtClean="0">
                              <a:latin typeface="+mn-lt"/>
                            </a:rPr>
                            <a:t>9dB</a:t>
                          </a:r>
                          <a:endParaRPr lang="zh-CN" altLang="en-US" sz="1400" dirty="0">
                            <a:latin typeface="+mn-lt"/>
                          </a:endParaRP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Noise figure of NTN System</a:t>
                          </a:r>
                          <a:endParaRPr lang="zh-CN" altLang="en-US" sz="1400" dirty="0" smtClean="0">
                            <a:latin typeface="+mn-lt"/>
                          </a:endParaRPr>
                        </a:p>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The noise figure F for NTN system (dB) should be further evaluated based on the couple loss assumption between satellite and gateway. Note that it may be settled down when after the NTN exact architecture is decided</a:t>
                          </a:r>
                          <a:r>
                            <a:rPr lang="en-US" altLang="zh-CN" sz="1400" baseline="0" dirty="0" smtClean="0">
                              <a:latin typeface="+mn-lt"/>
                            </a:rPr>
                            <a:t>. </a:t>
                          </a:r>
                          <a:endParaRPr lang="zh-CN" altLang="en-US" sz="1400" dirty="0">
                            <a:latin typeface="+mn-lt"/>
                          </a:endParaRPr>
                        </a:p>
                      </a:txBody>
                      <a:tcPr/>
                    </a:tc>
                  </a:tr>
                  <a:tr h="370840">
                    <a:tc>
                      <a:txBody>
                        <a:bodyPr/>
                        <a:lstStyle/>
                        <a:p>
                          <a:r>
                            <a:rPr lang="en-US" altLang="zh-CN" sz="1400" dirty="0" smtClean="0">
                              <a:latin typeface="+mn-lt"/>
                            </a:rPr>
                            <a:t>Throughput ~ SNR mapping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Adopt Section 5.2.7 of TR 38.803 as the SINR-Throughput performance metrics, but </a:t>
                          </a:r>
                          <a:r>
                            <a:rPr lang="el-GR" altLang="zh-CN" sz="1400" dirty="0" smtClean="0">
                              <a:latin typeface="+mn-lt"/>
                            </a:rPr>
                            <a:t>α</a:t>
                          </a:r>
                          <a:r>
                            <a:rPr lang="en-US" altLang="zh-CN" sz="1400" dirty="0" smtClean="0">
                              <a:latin typeface="+mn-lt"/>
                            </a:rPr>
                            <a:t>, SNIRMIN, and SNIRMAX need to be further studied and decided for NR NTN.</a:t>
                          </a:r>
                          <a:endParaRPr lang="zh-CN" altLang="en-US" sz="1400" dirty="0">
                            <a:latin typeface="+mn-lt"/>
                          </a:endParaRPr>
                        </a:p>
                      </a:txBody>
                      <a:tcPr/>
                    </a:tc>
                  </a:tr>
                </a:tbl>
              </a:graphicData>
            </a:graphic>
          </p:graphicFrame>
        </mc:Choice>
        <mc:Fallback xmlns="">
          <p:graphicFrame>
            <p:nvGraphicFramePr>
              <p:cNvPr id="2" name="表格 1"/>
              <p:cNvGraphicFramePr>
                <a:graphicFrameLocks noGrp="1"/>
              </p:cNvGraphicFramePr>
              <p:nvPr>
                <p:extLst>
                  <p:ext uri="{D42A27DB-BD31-4B8C-83A1-F6EECF244321}">
                    <p14:modId xmlns:p14="http://schemas.microsoft.com/office/powerpoint/2010/main" val="3106915297"/>
                  </p:ext>
                </p:extLst>
              </p:nvPr>
            </p:nvGraphicFramePr>
            <p:xfrm>
              <a:off x="1323787" y="2725735"/>
              <a:ext cx="10030013" cy="2712339"/>
            </p:xfrm>
            <a:graphic>
              <a:graphicData uri="http://schemas.openxmlformats.org/drawingml/2006/table">
                <a:tbl>
                  <a:tblPr firstRow="1" bandRow="1">
                    <a:tableStyleId>{5C22544A-7EE6-4342-B048-85BDC9FD1C3A}</a:tableStyleId>
                  </a:tblPr>
                  <a:tblGrid>
                    <a:gridCol w="2271060"/>
                    <a:gridCol w="7758953"/>
                  </a:tblGrid>
                  <a:tr h="370840">
                    <a:tc>
                      <a:txBody>
                        <a:bodyPr/>
                        <a:lstStyle/>
                        <a:p>
                          <a:r>
                            <a:rPr lang="en-US" altLang="zh-CN" sz="1400" dirty="0" smtClean="0">
                              <a:latin typeface="+mn-lt"/>
                            </a:rPr>
                            <a:t>Item</a:t>
                          </a:r>
                          <a:endParaRPr lang="zh-CN" altLang="en-US" sz="1400" dirty="0">
                            <a:latin typeface="+mn-lt"/>
                          </a:endParaRPr>
                        </a:p>
                      </a:txBody>
                      <a:tcPr/>
                    </a:tc>
                    <a:tc>
                      <a:txBody>
                        <a:bodyPr/>
                        <a:lstStyle/>
                        <a:p>
                          <a:r>
                            <a:rPr lang="en-US" altLang="zh-CN" sz="1400" dirty="0" smtClean="0">
                              <a:latin typeface="+mn-lt"/>
                            </a:rPr>
                            <a:t>Agreements</a:t>
                          </a:r>
                          <a:endParaRPr lang="zh-CN" altLang="en-US" sz="1400" dirty="0">
                            <a:latin typeface="+mn-lt"/>
                          </a:endParaRPr>
                        </a:p>
                      </a:txBody>
                      <a:tcPr/>
                    </a:tc>
                  </a:tr>
                  <a:tr h="720979">
                    <a:tc>
                      <a:txBody>
                        <a:bodyPr/>
                        <a:lstStyle/>
                        <a:p>
                          <a:r>
                            <a:rPr lang="en-US" altLang="zh-CN" sz="1400" dirty="0" smtClean="0">
                              <a:latin typeface="+mn-lt"/>
                            </a:rPr>
                            <a:t>Satellite max</a:t>
                          </a:r>
                          <a:r>
                            <a:rPr lang="en-US" altLang="zh-CN" sz="1400" baseline="0" dirty="0" smtClean="0">
                              <a:latin typeface="+mn-lt"/>
                            </a:rPr>
                            <a:t> TX power</a:t>
                          </a:r>
                          <a:endParaRPr lang="zh-CN" altLang="en-US" sz="1400" dirty="0">
                            <a:latin typeface="+mn-lt"/>
                          </a:endParaRPr>
                        </a:p>
                      </a:txBody>
                      <a:tcPr/>
                    </a:tc>
                    <a:tc>
                      <a:txBody>
                        <a:bodyPr/>
                        <a:lstStyle/>
                        <a:p>
                          <a:endParaRPr lang="zh-CN"/>
                        </a:p>
                      </a:txBody>
                      <a:tcPr>
                        <a:blipFill rotWithShape="0">
                          <a:blip r:embed="rId2"/>
                          <a:stretch>
                            <a:fillRect l="-29379" t="-52941" r="-314" b="-231933"/>
                          </a:stretch>
                        </a:blipFill>
                      </a:tcPr>
                    </a:tc>
                  </a:tr>
                  <a:tr h="370840">
                    <a:tc>
                      <a:txBody>
                        <a:bodyPr/>
                        <a:lstStyle/>
                        <a:p>
                          <a:r>
                            <a:rPr lang="en-US" altLang="zh-CN" sz="1400" dirty="0" smtClean="0">
                              <a:latin typeface="+mn-lt"/>
                            </a:rPr>
                            <a:t>Noise figure of NTN UE</a:t>
                          </a:r>
                          <a:endParaRPr lang="zh-CN" altLang="en-US" sz="1400" dirty="0">
                            <a:latin typeface="+mn-lt"/>
                          </a:endParaRPr>
                        </a:p>
                      </a:txBody>
                      <a:tcPr/>
                    </a:tc>
                    <a:tc>
                      <a:txBody>
                        <a:bodyPr/>
                        <a:lstStyle/>
                        <a:p>
                          <a:r>
                            <a:rPr lang="en-US" altLang="zh-CN" sz="1400" dirty="0" smtClean="0">
                              <a:latin typeface="+mn-lt"/>
                            </a:rPr>
                            <a:t>9dB</a:t>
                          </a:r>
                          <a:endParaRPr lang="zh-CN" altLang="en-US" sz="1400" dirty="0">
                            <a:latin typeface="+mn-lt"/>
                          </a:endParaRPr>
                        </a:p>
                      </a:txBody>
                      <a:tcPr/>
                    </a:tc>
                  </a:tr>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Noise figure of NTN System</a:t>
                          </a:r>
                          <a:endParaRPr lang="zh-CN" altLang="en-US" sz="1400" dirty="0" smtClean="0">
                            <a:latin typeface="+mn-lt"/>
                          </a:endParaRPr>
                        </a:p>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The noise figure F for NTN system (dB) should be further evaluated based on the couple loss assumption between satellite and gateway. Note that it may be settled down when after the NTN exact architecture is decided</a:t>
                          </a:r>
                          <a:r>
                            <a:rPr lang="en-US" altLang="zh-CN" sz="1400" baseline="0" dirty="0" smtClean="0">
                              <a:latin typeface="+mn-lt"/>
                            </a:rPr>
                            <a:t>. </a:t>
                          </a:r>
                          <a:endParaRPr lang="zh-CN" altLang="en-US" sz="1400" dirty="0">
                            <a:latin typeface="+mn-lt"/>
                          </a:endParaRPr>
                        </a:p>
                      </a:txBody>
                      <a:tcPr/>
                    </a:tc>
                  </a:tr>
                  <a:tr h="518160">
                    <a:tc>
                      <a:txBody>
                        <a:bodyPr/>
                        <a:lstStyle/>
                        <a:p>
                          <a:r>
                            <a:rPr lang="en-US" altLang="zh-CN" sz="1400" dirty="0" smtClean="0">
                              <a:latin typeface="+mn-lt"/>
                            </a:rPr>
                            <a:t>Throughput ~ SNR mapping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mn-lt"/>
                            </a:rPr>
                            <a:t>Adopt Section 5.2.7 of TR 38.803 as the SINR-Throughput performance metrics, but </a:t>
                          </a:r>
                          <a:r>
                            <a:rPr lang="el-GR" altLang="zh-CN" sz="1400" dirty="0" smtClean="0">
                              <a:latin typeface="+mn-lt"/>
                            </a:rPr>
                            <a:t>α</a:t>
                          </a:r>
                          <a:r>
                            <a:rPr lang="en-US" altLang="zh-CN" sz="1400" dirty="0" smtClean="0">
                              <a:latin typeface="+mn-lt"/>
                            </a:rPr>
                            <a:t>, SNIRMIN, and SNIRMAX need to be further studied and decided for NR NTN.</a:t>
                          </a:r>
                          <a:endParaRPr lang="zh-CN" altLang="en-US" sz="1400" dirty="0">
                            <a:latin typeface="+mn-lt"/>
                          </a:endParaRPr>
                        </a:p>
                      </a:txBody>
                      <a:tcPr/>
                    </a:tc>
                  </a:tr>
                </a:tbl>
              </a:graphicData>
            </a:graphic>
          </p:graphicFrame>
        </mc:Fallback>
      </mc:AlternateContent>
    </p:spTree>
    <p:extLst>
      <p:ext uri="{BB962C8B-B14F-4D97-AF65-F5344CB8AC3E}">
        <p14:creationId xmlns:p14="http://schemas.microsoft.com/office/powerpoint/2010/main" val="4086517155"/>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Way Forward - HAPS</a:t>
            </a:r>
            <a:endParaRPr lang="en-GB" altLang="en-US"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838200" y="1825624"/>
            <a:ext cx="10515600" cy="845857"/>
          </a:xfrm>
        </p:spPr>
        <p:txBody>
          <a:bodyPr/>
          <a:lstStyle/>
          <a:p>
            <a:pPr marL="358775" indent="-358775"/>
            <a:r>
              <a:rPr lang="en-US" altLang="en-US" dirty="0" smtClean="0"/>
              <a:t>Agreed on HAPS co-existence scenarios.</a:t>
            </a:r>
          </a:p>
        </p:txBody>
      </p:sp>
      <p:graphicFrame>
        <p:nvGraphicFramePr>
          <p:cNvPr id="3" name="表格 2"/>
          <p:cNvGraphicFramePr>
            <a:graphicFrameLocks noGrp="1"/>
          </p:cNvGraphicFramePr>
          <p:nvPr>
            <p:extLst>
              <p:ext uri="{D42A27DB-BD31-4B8C-83A1-F6EECF244321}">
                <p14:modId xmlns:p14="http://schemas.microsoft.com/office/powerpoint/2010/main" val="1074706300"/>
              </p:ext>
            </p:extLst>
          </p:nvPr>
        </p:nvGraphicFramePr>
        <p:xfrm>
          <a:off x="2725272" y="2366684"/>
          <a:ext cx="5396752" cy="1725549"/>
        </p:xfrm>
        <a:graphic>
          <a:graphicData uri="http://schemas.openxmlformats.org/drawingml/2006/table">
            <a:tbl>
              <a:tblPr firstRow="1" firstCol="1" bandRow="1">
                <a:tableStyleId>{5C22544A-7EE6-4342-B048-85BDC9FD1C3A}</a:tableStyleId>
              </a:tblPr>
              <a:tblGrid>
                <a:gridCol w="3074893"/>
                <a:gridCol w="2321859"/>
              </a:tblGrid>
              <a:tr h="213777">
                <a:tc>
                  <a:txBody>
                    <a:bodyPr/>
                    <a:lstStyle/>
                    <a:p>
                      <a:pPr fontAlgn="base" hangingPunct="0">
                        <a:lnSpc>
                          <a:spcPct val="107000"/>
                        </a:lnSpc>
                        <a:spcAft>
                          <a:spcPts val="0"/>
                        </a:spcAft>
                      </a:pPr>
                      <a:r>
                        <a:rPr lang="zh-CN" sz="1200" dirty="0">
                          <a:effectLst/>
                          <a:latin typeface="+mn-lt"/>
                        </a:rPr>
                        <a:t>HAPS altitude </a:t>
                      </a:r>
                      <a:endParaRPr lang="zh-CN" sz="1200" dirty="0">
                        <a:effectLst/>
                        <a:latin typeface="+mn-lt"/>
                        <a:ea typeface="宋体" panose="02010600030101010101" pitchFamily="2" charset="-122"/>
                        <a:cs typeface="Times New Roman" panose="02020603050405020304" pitchFamily="18" charset="0"/>
                      </a:endParaRPr>
                    </a:p>
                  </a:txBody>
                  <a:tcPr marL="68580" marR="68580" marT="25400" marB="25400" anchor="ctr"/>
                </a:tc>
                <a:tc>
                  <a:txBody>
                    <a:bodyPr/>
                    <a:lstStyle/>
                    <a:p>
                      <a:pPr fontAlgn="base" hangingPunct="0">
                        <a:lnSpc>
                          <a:spcPct val="107000"/>
                        </a:lnSpc>
                        <a:spcAft>
                          <a:spcPts val="0"/>
                        </a:spcAft>
                      </a:pPr>
                      <a:r>
                        <a:rPr lang="zh-CN" sz="1200">
                          <a:effectLst/>
                          <a:latin typeface="+mn-lt"/>
                        </a:rPr>
                        <a:t>20 Km</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r>
              <a:tr h="213777">
                <a:tc>
                  <a:txBody>
                    <a:bodyPr/>
                    <a:lstStyle/>
                    <a:p>
                      <a:pPr fontAlgn="base" hangingPunct="0">
                        <a:lnSpc>
                          <a:spcPct val="107000"/>
                        </a:lnSpc>
                        <a:spcAft>
                          <a:spcPts val="0"/>
                        </a:spcAft>
                      </a:pPr>
                      <a:r>
                        <a:rPr lang="zh-CN" sz="1200">
                          <a:effectLst/>
                          <a:latin typeface="+mn-lt"/>
                        </a:rPr>
                        <a:t>Carrier frequency </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c>
                  <a:txBody>
                    <a:bodyPr/>
                    <a:lstStyle/>
                    <a:p>
                      <a:pPr fontAlgn="base" hangingPunct="0">
                        <a:lnSpc>
                          <a:spcPct val="107000"/>
                        </a:lnSpc>
                        <a:spcAft>
                          <a:spcPts val="0"/>
                        </a:spcAft>
                      </a:pPr>
                      <a:r>
                        <a:rPr lang="zh-CN" sz="1200">
                          <a:effectLst/>
                          <a:latin typeface="+mn-lt"/>
                        </a:rPr>
                        <a:t>2 GHz</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r>
              <a:tr h="213777">
                <a:tc>
                  <a:txBody>
                    <a:bodyPr/>
                    <a:lstStyle/>
                    <a:p>
                      <a:pPr fontAlgn="base" hangingPunct="0">
                        <a:lnSpc>
                          <a:spcPct val="107000"/>
                        </a:lnSpc>
                        <a:spcAft>
                          <a:spcPts val="0"/>
                        </a:spcAft>
                      </a:pPr>
                      <a:r>
                        <a:rPr lang="zh-CN" sz="1200">
                          <a:effectLst/>
                          <a:latin typeface="+mn-lt"/>
                        </a:rPr>
                        <a:t>Duplex scheme</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c>
                  <a:txBody>
                    <a:bodyPr/>
                    <a:lstStyle/>
                    <a:p>
                      <a:pPr fontAlgn="base" hangingPunct="0">
                        <a:lnSpc>
                          <a:spcPct val="107000"/>
                        </a:lnSpc>
                        <a:spcAft>
                          <a:spcPts val="0"/>
                        </a:spcAft>
                      </a:pPr>
                      <a:r>
                        <a:rPr lang="zh-CN" sz="1200">
                          <a:effectLst/>
                          <a:latin typeface="+mn-lt"/>
                        </a:rPr>
                        <a:t>FDD</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r>
              <a:tr h="213777">
                <a:tc rowSpan="3">
                  <a:txBody>
                    <a:bodyPr/>
                    <a:lstStyle/>
                    <a:p>
                      <a:pPr fontAlgn="base" hangingPunct="0">
                        <a:lnSpc>
                          <a:spcPct val="107000"/>
                        </a:lnSpc>
                        <a:spcAft>
                          <a:spcPts val="0"/>
                        </a:spcAft>
                      </a:pPr>
                      <a:r>
                        <a:rPr lang="zh-CN" sz="1200" dirty="0">
                          <a:effectLst/>
                          <a:latin typeface="+mn-lt"/>
                        </a:rPr>
                        <a:t>Coexistence scenarios</a:t>
                      </a:r>
                      <a:endParaRPr lang="zh-CN" sz="1200" dirty="0">
                        <a:effectLst/>
                        <a:latin typeface="+mn-lt"/>
                        <a:ea typeface="宋体" panose="02010600030101010101" pitchFamily="2" charset="-122"/>
                        <a:cs typeface="Times New Roman" panose="02020603050405020304" pitchFamily="18" charset="0"/>
                      </a:endParaRPr>
                    </a:p>
                  </a:txBody>
                  <a:tcPr marL="68580" marR="68580" marT="25400" marB="25400" anchor="ctr"/>
                </a:tc>
                <a:tc>
                  <a:txBody>
                    <a:bodyPr/>
                    <a:lstStyle/>
                    <a:p>
                      <a:pPr fontAlgn="base" hangingPunct="0">
                        <a:lnSpc>
                          <a:spcPct val="107000"/>
                        </a:lnSpc>
                        <a:spcAft>
                          <a:spcPts val="0"/>
                        </a:spcAft>
                      </a:pPr>
                      <a:r>
                        <a:rPr lang="zh-CN" sz="1200">
                          <a:effectLst/>
                          <a:latin typeface="+mn-lt"/>
                        </a:rPr>
                        <a:t>HAPS + TN (UMa)</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r>
              <a:tr h="213777">
                <a:tc vMerge="1">
                  <a:txBody>
                    <a:bodyPr/>
                    <a:lstStyle/>
                    <a:p>
                      <a:endParaRPr lang="zh-CN" altLang="en-US"/>
                    </a:p>
                  </a:txBody>
                  <a:tcPr/>
                </a:tc>
                <a:tc>
                  <a:txBody>
                    <a:bodyPr/>
                    <a:lstStyle/>
                    <a:p>
                      <a:pPr fontAlgn="base" hangingPunct="0">
                        <a:lnSpc>
                          <a:spcPct val="107000"/>
                        </a:lnSpc>
                        <a:spcAft>
                          <a:spcPts val="0"/>
                        </a:spcAft>
                      </a:pPr>
                      <a:r>
                        <a:rPr lang="zh-CN" sz="1200">
                          <a:effectLst/>
                          <a:latin typeface="+mn-lt"/>
                        </a:rPr>
                        <a:t>HAPS + TN (RMa)</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r>
              <a:tr h="213777">
                <a:tc vMerge="1">
                  <a:txBody>
                    <a:bodyPr/>
                    <a:lstStyle/>
                    <a:p>
                      <a:endParaRPr lang="zh-CN" altLang="en-US"/>
                    </a:p>
                  </a:txBody>
                  <a:tcPr/>
                </a:tc>
                <a:tc>
                  <a:txBody>
                    <a:bodyPr/>
                    <a:lstStyle/>
                    <a:p>
                      <a:pPr fontAlgn="base" hangingPunct="0">
                        <a:lnSpc>
                          <a:spcPct val="107000"/>
                        </a:lnSpc>
                        <a:spcAft>
                          <a:spcPts val="0"/>
                        </a:spcAft>
                      </a:pPr>
                      <a:r>
                        <a:rPr lang="zh-CN" sz="1200">
                          <a:effectLst/>
                          <a:latin typeface="+mn-lt"/>
                        </a:rPr>
                        <a:t>HAPS + HAPS (RMa)</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r>
              <a:tr h="213777">
                <a:tc>
                  <a:txBody>
                    <a:bodyPr/>
                    <a:lstStyle/>
                    <a:p>
                      <a:pPr fontAlgn="base" hangingPunct="0">
                        <a:lnSpc>
                          <a:spcPct val="107000"/>
                        </a:lnSpc>
                        <a:spcAft>
                          <a:spcPts val="0"/>
                        </a:spcAft>
                      </a:pPr>
                      <a:r>
                        <a:rPr lang="en-US" sz="1200">
                          <a:effectLst/>
                          <a:latin typeface="+mn-lt"/>
                        </a:rPr>
                        <a:t>Center-to-center inter-system distance (Km)</a:t>
                      </a:r>
                      <a:endParaRPr lang="zh-CN" sz="1200">
                        <a:effectLst/>
                        <a:latin typeface="+mn-lt"/>
                        <a:ea typeface="宋体" panose="02010600030101010101" pitchFamily="2" charset="-122"/>
                        <a:cs typeface="Times New Roman" panose="02020603050405020304" pitchFamily="18" charset="0"/>
                      </a:endParaRPr>
                    </a:p>
                  </a:txBody>
                  <a:tcPr marL="68580" marR="68580" marT="25400" marB="25400" anchor="ctr"/>
                </a:tc>
                <a:tc>
                  <a:txBody>
                    <a:bodyPr/>
                    <a:lstStyle/>
                    <a:p>
                      <a:pPr fontAlgn="base" hangingPunct="0">
                        <a:lnSpc>
                          <a:spcPct val="107000"/>
                        </a:lnSpc>
                        <a:spcAft>
                          <a:spcPts val="0"/>
                        </a:spcAft>
                      </a:pPr>
                      <a:r>
                        <a:rPr lang="zh-CN" sz="1200" dirty="0">
                          <a:effectLst/>
                          <a:latin typeface="+mn-lt"/>
                        </a:rPr>
                        <a:t>0, 10, 20, 30, 40, 50</a:t>
                      </a:r>
                      <a:endParaRPr lang="zh-CN" sz="1200" dirty="0">
                        <a:effectLst/>
                        <a:latin typeface="+mn-lt"/>
                        <a:ea typeface="宋体" panose="02010600030101010101" pitchFamily="2" charset="-122"/>
                        <a:cs typeface="Times New Roman" panose="02020603050405020304" pitchFamily="18" charset="0"/>
                      </a:endParaRPr>
                    </a:p>
                  </a:txBody>
                  <a:tcPr marL="68580" marR="68580" marT="25400" marB="25400" anchor="ctr"/>
                </a:tc>
              </a:tr>
            </a:tbl>
          </a:graphicData>
        </a:graphic>
      </p:graphicFrame>
      <p:pic>
        <p:nvPicPr>
          <p:cNvPr id="7" name="Picture 48"/>
          <p:cNvPicPr/>
          <p:nvPr/>
        </p:nvPicPr>
        <p:blipFill>
          <a:blip r:embed="rId2" cstate="print">
            <a:extLst>
              <a:ext uri="{28A0092B-C50C-407E-A947-70E740481C1C}">
                <a14:useLocalDpi xmlns:a14="http://schemas.microsoft.com/office/drawing/2010/main" val="0"/>
              </a:ext>
            </a:extLst>
          </a:blip>
          <a:srcRect/>
          <a:stretch>
            <a:fillRect/>
          </a:stretch>
        </p:blipFill>
        <p:spPr>
          <a:xfrm>
            <a:off x="2259105" y="4213876"/>
            <a:ext cx="2681605" cy="1997710"/>
          </a:xfrm>
          <a:prstGeom prst="rect">
            <a:avLst/>
          </a:prstGeom>
          <a:noFill/>
        </p:spPr>
      </p:pic>
      <p:pic>
        <p:nvPicPr>
          <p:cNvPr id="8" name="Picture 49"/>
          <p:cNvPicPr/>
          <p:nvPr/>
        </p:nvPicPr>
        <p:blipFill>
          <a:blip r:embed="rId3" cstate="print">
            <a:extLst>
              <a:ext uri="{28A0092B-C50C-407E-A947-70E740481C1C}">
                <a14:useLocalDpi xmlns:a14="http://schemas.microsoft.com/office/drawing/2010/main" val="0"/>
              </a:ext>
            </a:extLst>
          </a:blip>
          <a:srcRect/>
          <a:stretch>
            <a:fillRect/>
          </a:stretch>
        </p:blipFill>
        <p:spPr>
          <a:xfrm>
            <a:off x="6354743" y="4213876"/>
            <a:ext cx="2602230" cy="1961515"/>
          </a:xfrm>
          <a:prstGeom prst="rect">
            <a:avLst/>
          </a:prstGeom>
          <a:noFill/>
        </p:spPr>
      </p:pic>
      <p:sp>
        <p:nvSpPr>
          <p:cNvPr id="4" name="矩形 3"/>
          <p:cNvSpPr/>
          <p:nvPr/>
        </p:nvSpPr>
        <p:spPr>
          <a:xfrm>
            <a:off x="3433123" y="6116568"/>
            <a:ext cx="356188" cy="276999"/>
          </a:xfrm>
          <a:prstGeom prst="rect">
            <a:avLst/>
          </a:prstGeom>
        </p:spPr>
        <p:txBody>
          <a:bodyPr wrap="none">
            <a:spAutoFit/>
          </a:bodyPr>
          <a:lstStyle/>
          <a:p>
            <a:r>
              <a:rPr lang="en-GB" altLang="zh-CN" sz="1200" dirty="0">
                <a:latin typeface="Times New Roman" panose="02020603050405020304" pitchFamily="18" charset="0"/>
              </a:rPr>
              <a:t>(a)</a:t>
            </a:r>
            <a:endParaRPr lang="zh-CN" altLang="en-US" sz="1200" dirty="0"/>
          </a:p>
        </p:txBody>
      </p:sp>
      <p:sp>
        <p:nvSpPr>
          <p:cNvPr id="10" name="矩形 9"/>
          <p:cNvSpPr/>
          <p:nvPr/>
        </p:nvSpPr>
        <p:spPr>
          <a:xfrm>
            <a:off x="7655858" y="6116568"/>
            <a:ext cx="364202" cy="276999"/>
          </a:xfrm>
          <a:prstGeom prst="rect">
            <a:avLst/>
          </a:prstGeom>
        </p:spPr>
        <p:txBody>
          <a:bodyPr wrap="none">
            <a:spAutoFit/>
          </a:bodyPr>
          <a:lstStyle/>
          <a:p>
            <a:r>
              <a:rPr lang="en-GB" altLang="zh-CN" sz="1200" dirty="0" smtClean="0">
                <a:latin typeface="Times New Roman" panose="02020603050405020304" pitchFamily="18" charset="0"/>
              </a:rPr>
              <a:t>(b)</a:t>
            </a:r>
            <a:endParaRPr lang="zh-CN" altLang="en-US" sz="1200" dirty="0"/>
          </a:p>
        </p:txBody>
      </p:sp>
    </p:spTree>
    <p:extLst>
      <p:ext uri="{BB962C8B-B14F-4D97-AF65-F5344CB8AC3E}">
        <p14:creationId xmlns:p14="http://schemas.microsoft.com/office/powerpoint/2010/main" val="154846336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xmlns="" id="{39BD4D34-87E7-4105-B586-4767AFA2F0F4}"/>
              </a:ext>
            </a:extLst>
          </p:cNvPr>
          <p:cNvSpPr>
            <a:spLocks noGrp="1"/>
          </p:cNvSpPr>
          <p:nvPr>
            <p:ph type="title"/>
          </p:nvPr>
        </p:nvSpPr>
        <p:spPr/>
        <p:txBody>
          <a:bodyPr/>
          <a:lstStyle/>
          <a:p>
            <a:r>
              <a:rPr lang="en-GB" altLang="en-US" dirty="0" smtClean="0"/>
              <a:t>Way Forward - HAPS</a:t>
            </a:r>
            <a:endParaRPr lang="en-GB" altLang="en-US" dirty="0"/>
          </a:p>
        </p:txBody>
      </p:sp>
      <p:sp>
        <p:nvSpPr>
          <p:cNvPr id="6147" name="Content Placeholder 2">
            <a:extLst>
              <a:ext uri="{FF2B5EF4-FFF2-40B4-BE49-F238E27FC236}">
                <a16:creationId xmlns:a16="http://schemas.microsoft.com/office/drawing/2014/main" xmlns="" id="{33CFEE74-7B51-47B2-8BC9-945D38E983E7}"/>
              </a:ext>
            </a:extLst>
          </p:cNvPr>
          <p:cNvSpPr>
            <a:spLocks noGrp="1"/>
          </p:cNvSpPr>
          <p:nvPr>
            <p:ph idx="1"/>
          </p:nvPr>
        </p:nvSpPr>
        <p:spPr>
          <a:xfrm>
            <a:off x="838200" y="1825624"/>
            <a:ext cx="10515600" cy="1410635"/>
          </a:xfrm>
        </p:spPr>
        <p:txBody>
          <a:bodyPr/>
          <a:lstStyle/>
          <a:p>
            <a:pPr marL="358775" indent="-358775"/>
            <a:r>
              <a:rPr lang="en-US" altLang="en-US" dirty="0" smtClean="0"/>
              <a:t>Agreed </a:t>
            </a:r>
            <a:r>
              <a:rPr lang="en-US" altLang="en-US" dirty="0"/>
              <a:t>on UL TPC </a:t>
            </a:r>
            <a:r>
              <a:rPr lang="en-US" altLang="en-US" dirty="0" smtClean="0"/>
              <a:t>for HAPS UE.</a:t>
            </a:r>
          </a:p>
          <a:p>
            <a:pPr marL="644525" indent="-285750">
              <a:buFont typeface="Arial" panose="020B0604020202020204" pitchFamily="34" charset="0"/>
              <a:buChar char="•"/>
            </a:pPr>
            <a:r>
              <a:rPr lang="en-GB" altLang="zh-CN" sz="1800" dirty="0">
                <a:cs typeface="Times New Roman" panose="02020603050405020304" pitchFamily="18" charset="0"/>
              </a:rPr>
              <a:t>Consider different UL power control setting for UE served by TN and for UE served by </a:t>
            </a:r>
            <a:r>
              <a:rPr lang="en-GB" altLang="zh-CN" sz="1800" dirty="0" err="1">
                <a:cs typeface="Times New Roman" panose="02020603050405020304" pitchFamily="18" charset="0"/>
              </a:rPr>
              <a:t>HAPS.</a:t>
            </a:r>
            <a:r>
              <a:rPr lang="en-GB" altLang="zh-CN" sz="1800" dirty="0" err="1">
                <a:ea typeface="MS Mincho"/>
                <a:cs typeface="Times New Roman" panose="02020603050405020304" pitchFamily="18" charset="0"/>
              </a:rPr>
              <a:t>One</a:t>
            </a:r>
            <a:r>
              <a:rPr lang="en-GB" altLang="zh-CN" sz="1800" dirty="0">
                <a:ea typeface="MS Mincho"/>
                <a:cs typeface="Times New Roman" panose="02020603050405020304" pitchFamily="18" charset="0"/>
              </a:rPr>
              <a:t> potential model with UE transmit power </a:t>
            </a:r>
            <a:r>
              <a:rPr lang="en-GB" altLang="zh-CN" sz="1800" i="1" dirty="0">
                <a:ea typeface="MS Mincho"/>
                <a:cs typeface="Times New Roman" panose="02020603050405020304" pitchFamily="18" charset="0"/>
              </a:rPr>
              <a:t>Pt</a:t>
            </a:r>
            <a:r>
              <a:rPr lang="en-GB" altLang="zh-CN" sz="1800" dirty="0">
                <a:ea typeface="MS Mincho"/>
                <a:cs typeface="Times New Roman" panose="02020603050405020304" pitchFamily="18" charset="0"/>
              </a:rPr>
              <a:t> determined according </a:t>
            </a:r>
            <a:r>
              <a:rPr lang="en-GB" altLang="zh-CN" sz="1800" dirty="0" smtClean="0">
                <a:ea typeface="MS Mincho"/>
                <a:cs typeface="Times New Roman" panose="02020603050405020304" pitchFamily="18" charset="0"/>
              </a:rPr>
              <a:t>to:</a:t>
            </a:r>
            <a:endParaRPr lang="en-GB" altLang="zh-CN" sz="1400" dirty="0"/>
          </a:p>
        </p:txBody>
      </p:sp>
      <p:graphicFrame>
        <p:nvGraphicFramePr>
          <p:cNvPr id="5" name="对象 4"/>
          <p:cNvGraphicFramePr>
            <a:graphicFrameLocks noChangeAspect="1"/>
          </p:cNvGraphicFramePr>
          <p:nvPr>
            <p:extLst>
              <p:ext uri="{D42A27DB-BD31-4B8C-83A1-F6EECF244321}">
                <p14:modId xmlns:p14="http://schemas.microsoft.com/office/powerpoint/2010/main" val="1405476679"/>
              </p:ext>
            </p:extLst>
          </p:nvPr>
        </p:nvGraphicFramePr>
        <p:xfrm>
          <a:off x="3603067" y="3275584"/>
          <a:ext cx="3434156" cy="767799"/>
        </p:xfrm>
        <a:graphic>
          <a:graphicData uri="http://schemas.openxmlformats.org/presentationml/2006/ole">
            <mc:AlternateContent xmlns:mc="http://schemas.openxmlformats.org/markup-compatibility/2006">
              <mc:Choice xmlns:v="urn:schemas-microsoft-com:vml" Requires="v">
                <p:oleObj spid="_x0000_s7181" name="公式" r:id="rId3" imgW="2603500" imgH="584200" progId="Equation.3">
                  <p:embed/>
                </p:oleObj>
              </mc:Choice>
              <mc:Fallback>
                <p:oleObj name="公式" r:id="rId3" imgW="2603500" imgH="5842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03067" y="3275584"/>
                        <a:ext cx="3434156" cy="767799"/>
                      </a:xfrm>
                      <a:prstGeom prst="rect">
                        <a:avLst/>
                      </a:prstGeom>
                      <a:noFill/>
                    </p:spPr>
                  </p:pic>
                </p:oleObj>
              </mc:Fallback>
            </mc:AlternateContent>
          </a:graphicData>
        </a:graphic>
      </p:graphicFrame>
      <p:sp>
        <p:nvSpPr>
          <p:cNvPr id="6" name="Rectangle 3"/>
          <p:cNvSpPr>
            <a:spLocks noChangeArrowheads="1"/>
          </p:cNvSpPr>
          <p:nvPr/>
        </p:nvSpPr>
        <p:spPr bwMode="auto">
          <a:xfrm>
            <a:off x="1989172" y="4221303"/>
            <a:ext cx="752148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2667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GB" altLang="zh-CN" sz="1400" dirty="0">
                <a:latin typeface="Times New Roman" panose="02020603050405020304" pitchFamily="18" charset="0"/>
                <a:ea typeface="MS Mincho"/>
                <a:cs typeface="Times New Roman" panose="02020603050405020304" pitchFamily="18" charset="0"/>
              </a:rPr>
              <a:t>where, </a:t>
            </a:r>
            <a:r>
              <a:rPr lang="en-GB" altLang="zh-CN" sz="1400" dirty="0" err="1">
                <a:latin typeface="Times New Roman" panose="02020603050405020304" pitchFamily="18" charset="0"/>
                <a:ea typeface="MS Mincho"/>
                <a:cs typeface="Times New Roman" panose="02020603050405020304" pitchFamily="18" charset="0"/>
              </a:rPr>
              <a:t>P</a:t>
            </a:r>
            <a:r>
              <a:rPr lang="en-GB" altLang="zh-CN" sz="1400" baseline="-30000" dirty="0" err="1">
                <a:latin typeface="Times New Roman" panose="02020603050405020304" pitchFamily="18" charset="0"/>
                <a:ea typeface="MS Mincho"/>
                <a:cs typeface="Times New Roman" panose="02020603050405020304" pitchFamily="18" charset="0"/>
              </a:rPr>
              <a:t>max</a:t>
            </a:r>
            <a:r>
              <a:rPr lang="en-GB" altLang="zh-CN" sz="1400" dirty="0">
                <a:latin typeface="Times New Roman" panose="02020603050405020304" pitchFamily="18" charset="0"/>
                <a:ea typeface="MS Mincho"/>
                <a:cs typeface="Times New Roman" panose="02020603050405020304" pitchFamily="18" charset="0"/>
              </a:rPr>
              <a:t> = 23dBm, </a:t>
            </a:r>
            <a:r>
              <a:rPr lang="en-GB" altLang="zh-CN" sz="1400" dirty="0" err="1">
                <a:latin typeface="Times New Roman" panose="02020603050405020304" pitchFamily="18" charset="0"/>
                <a:ea typeface="MS Mincho"/>
                <a:cs typeface="Times New Roman" panose="02020603050405020304" pitchFamily="18" charset="0"/>
              </a:rPr>
              <a:t>R</a:t>
            </a:r>
            <a:r>
              <a:rPr lang="en-GB" altLang="zh-CN" sz="1400" baseline="-30000" dirty="0" err="1">
                <a:latin typeface="Times New Roman" panose="02020603050405020304" pitchFamily="18" charset="0"/>
                <a:ea typeface="MS Mincho"/>
                <a:cs typeface="Times New Roman" panose="02020603050405020304" pitchFamily="18" charset="0"/>
              </a:rPr>
              <a:t>min</a:t>
            </a:r>
            <a:r>
              <a:rPr lang="en-GB" altLang="zh-CN" sz="1400" dirty="0">
                <a:latin typeface="Times New Roman" panose="02020603050405020304" pitchFamily="18" charset="0"/>
                <a:ea typeface="MS Mincho"/>
                <a:cs typeface="Times New Roman" panose="02020603050405020304" pitchFamily="18" charset="0"/>
              </a:rPr>
              <a:t> = TBD dB, </a:t>
            </a:r>
            <a:r>
              <a:rPr lang="en-GB" altLang="zh-CN" sz="1400" dirty="0" err="1">
                <a:latin typeface="Times New Roman" panose="02020603050405020304" pitchFamily="18" charset="0"/>
                <a:ea typeface="MS Mincho"/>
                <a:cs typeface="Times New Roman" panose="02020603050405020304" pitchFamily="18" charset="0"/>
              </a:rPr>
              <a:t>CL</a:t>
            </a:r>
            <a:r>
              <a:rPr lang="en-GB" altLang="zh-CN" sz="1400" baseline="-30000" dirty="0" err="1">
                <a:latin typeface="Times New Roman" panose="02020603050405020304" pitchFamily="18" charset="0"/>
                <a:ea typeface="MS Mincho"/>
                <a:cs typeface="Times New Roman" panose="02020603050405020304" pitchFamily="18" charset="0"/>
              </a:rPr>
              <a:t>x-ile</a:t>
            </a:r>
            <a:r>
              <a:rPr lang="en-GB" altLang="zh-CN" sz="1400" dirty="0">
                <a:latin typeface="Times New Roman" panose="02020603050405020304" pitchFamily="18" charset="0"/>
                <a:ea typeface="MS Mincho"/>
                <a:cs typeface="Times New Roman" panose="02020603050405020304" pitchFamily="18" charset="0"/>
              </a:rPr>
              <a:t> and γ are set as following:</a:t>
            </a:r>
            <a:endParaRPr lang="en-GB" altLang="zh-CN" sz="1400" dirty="0"/>
          </a:p>
          <a:p>
            <a:pPr lvl="0"/>
            <a:r>
              <a:rPr lang="sv-SE" altLang="zh-CN" sz="1400" dirty="0">
                <a:latin typeface="Times New Roman" panose="02020603050405020304" pitchFamily="18" charset="0"/>
                <a:ea typeface="MS Mincho"/>
                <a:cs typeface="Times New Roman" panose="02020603050405020304" pitchFamily="18" charset="0"/>
              </a:rPr>
              <a:t>-	CL</a:t>
            </a:r>
            <a:r>
              <a:rPr lang="sv-SE" altLang="zh-CN" sz="1400" baseline="-30000" dirty="0">
                <a:latin typeface="Times New Roman" panose="02020603050405020304" pitchFamily="18" charset="0"/>
                <a:ea typeface="MS Mincho"/>
                <a:cs typeface="Times New Roman" panose="02020603050405020304" pitchFamily="18" charset="0"/>
              </a:rPr>
              <a:t>x-ile</a:t>
            </a:r>
            <a:r>
              <a:rPr lang="sv-SE" altLang="zh-CN" sz="1400" dirty="0">
                <a:latin typeface="Times New Roman" panose="02020603050405020304" pitchFamily="18" charset="0"/>
                <a:ea typeface="MS Mincho"/>
                <a:cs typeface="Times New Roman" panose="02020603050405020304" pitchFamily="18" charset="0"/>
              </a:rPr>
              <a:t> </a:t>
            </a:r>
            <a:r>
              <a:rPr lang="sv-SE" altLang="ja-JP" sz="1400" dirty="0">
                <a:latin typeface="Times New Roman" panose="02020603050405020304" pitchFamily="18" charset="0"/>
                <a:ea typeface="MS Mincho"/>
                <a:cs typeface="Times New Roman" panose="02020603050405020304" pitchFamily="18" charset="0"/>
              </a:rPr>
              <a:t>= 88 + 10*log</a:t>
            </a:r>
            <a:r>
              <a:rPr lang="sv-SE" altLang="ja-JP" sz="1400" baseline="-30000" dirty="0">
                <a:latin typeface="Times New Roman" panose="02020603050405020304" pitchFamily="18" charset="0"/>
                <a:ea typeface="MS Mincho"/>
                <a:cs typeface="Times New Roman" panose="02020603050405020304" pitchFamily="18" charset="0"/>
              </a:rPr>
              <a:t>10</a:t>
            </a:r>
            <a:r>
              <a:rPr lang="sv-SE" altLang="ja-JP" sz="1400" baseline="-30000" dirty="0">
                <a:latin typeface="Times New Roman" panose="02020603050405020304" pitchFamily="18" charset="0"/>
                <a:ea typeface="等线" panose="02010600030101010101" pitchFamily="2" charset="-122"/>
                <a:cs typeface="Times New Roman" panose="02020603050405020304" pitchFamily="18" charset="0"/>
              </a:rPr>
              <a:t> </a:t>
            </a:r>
            <a:r>
              <a:rPr lang="sv-SE" altLang="ja-JP" sz="1400" dirty="0">
                <a:latin typeface="Times New Roman" panose="02020603050405020304" pitchFamily="18" charset="0"/>
                <a:ea typeface="MS Mincho"/>
                <a:cs typeface="Times New Roman" panose="02020603050405020304" pitchFamily="18" charset="0"/>
              </a:rPr>
              <a:t>(200/X) + 11 – Y, </a:t>
            </a:r>
            <a:endParaRPr lang="sv-SE" altLang="zh-CN" sz="1400" dirty="0"/>
          </a:p>
          <a:p>
            <a:pPr lvl="0"/>
            <a:r>
              <a:rPr lang="en-GB" altLang="ja-JP" sz="1400" dirty="0">
                <a:latin typeface="Times New Roman" panose="02020603050405020304" pitchFamily="18" charset="0"/>
                <a:ea typeface="MS Mincho"/>
                <a:cs typeface="Times New Roman" panose="02020603050405020304" pitchFamily="18" charset="0"/>
              </a:rPr>
              <a:t>where X is UL transmission BW (MHz) and Y is the BS noise figure</a:t>
            </a:r>
            <a:endParaRPr lang="en-GB" altLang="zh-CN" sz="1400" dirty="0"/>
          </a:p>
          <a:p>
            <a:pPr lvl="0"/>
            <a:r>
              <a:rPr lang="en-GB" altLang="zh-CN" sz="1400" dirty="0">
                <a:latin typeface="Times New Roman" panose="02020603050405020304" pitchFamily="18" charset="0"/>
                <a:ea typeface="MS Mincho"/>
                <a:cs typeface="Times New Roman" panose="02020603050405020304" pitchFamily="18" charset="0"/>
              </a:rPr>
              <a:t>-	γ</a:t>
            </a:r>
            <a:r>
              <a:rPr lang="en-GB" altLang="ja-JP" sz="1400" dirty="0">
                <a:latin typeface="Times New Roman" panose="02020603050405020304" pitchFamily="18" charset="0"/>
                <a:ea typeface="MS Mincho"/>
                <a:cs typeface="Times New Roman" panose="02020603050405020304" pitchFamily="18" charset="0"/>
              </a:rPr>
              <a:t> = 1</a:t>
            </a:r>
            <a:endParaRPr lang="en-GB" altLang="zh-CN" sz="1400" dirty="0"/>
          </a:p>
          <a:p>
            <a:pPr lvl="0"/>
            <a:r>
              <a:rPr lang="en-GB" altLang="zh-CN" sz="1400" dirty="0">
                <a:latin typeface="Times New Roman" panose="02020603050405020304" pitchFamily="18" charset="0"/>
                <a:ea typeface="MS Mincho"/>
                <a:cs typeface="Times New Roman" panose="02020603050405020304" pitchFamily="18" charset="0"/>
              </a:rPr>
              <a:t>UEs connected to TN and HAPS networks may have different X (transmission BW) in this model.</a:t>
            </a:r>
            <a:endParaRPr lang="en-GB" altLang="zh-CN" sz="1400" dirty="0"/>
          </a:p>
          <a:p>
            <a:pPr marL="0" marR="0" lvl="0" indent="266700" algn="l" defTabSz="914400" rtl="0" eaLnBrk="0" fontAlgn="base" latinLnBrk="0" hangingPunct="0">
              <a:lnSpc>
                <a:spcPct val="100000"/>
              </a:lnSpc>
              <a:spcBef>
                <a:spcPct val="0"/>
              </a:spcBef>
              <a:spcAft>
                <a:spcPct val="0"/>
              </a:spcAft>
              <a:buClrTx/>
              <a:buSzTx/>
              <a:buFontTx/>
              <a:buNone/>
              <a:tabLst/>
            </a:pPr>
            <a:endParaRPr kumimoji="0" lang="en-GB" altLang="zh-CN" sz="1400" b="0" i="0" u="none" strike="noStrike" cap="none" normalizeH="0" baseline="0" dirty="0" smtClean="0">
              <a:ln>
                <a:noFill/>
              </a:ln>
              <a:solidFill>
                <a:schemeClr val="tx1"/>
              </a:solidFill>
              <a:effectLst/>
            </a:endParaRPr>
          </a:p>
        </p:txBody>
      </p:sp>
      <p:sp>
        <p:nvSpPr>
          <p:cNvPr id="13" name="Content Placeholder 2">
            <a:extLst>
              <a:ext uri="{FF2B5EF4-FFF2-40B4-BE49-F238E27FC236}">
                <a16:creationId xmlns:a16="http://schemas.microsoft.com/office/drawing/2014/main" xmlns="" id="{33CFEE74-7B51-47B2-8BC9-945D38E983E7}"/>
              </a:ext>
            </a:extLst>
          </p:cNvPr>
          <p:cNvSpPr txBox="1">
            <a:spLocks/>
          </p:cNvSpPr>
          <p:nvPr/>
        </p:nvSpPr>
        <p:spPr bwMode="auto">
          <a:xfrm>
            <a:off x="838200" y="5606298"/>
            <a:ext cx="10515600" cy="1410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Blip>
                <a:blip r:embed="rId5"/>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8775" indent="-358775"/>
            <a:r>
              <a:rPr lang="en-US" altLang="en-US" dirty="0" smtClean="0"/>
              <a:t>Detailed assumptions are captured in R4-210</a:t>
            </a:r>
            <a:r>
              <a:rPr lang="en-US" altLang="zh-CN" dirty="0" smtClean="0"/>
              <a:t>6106</a:t>
            </a:r>
            <a:r>
              <a:rPr lang="en-US" altLang="en-US" dirty="0" smtClean="0"/>
              <a:t>.</a:t>
            </a:r>
          </a:p>
        </p:txBody>
      </p:sp>
    </p:spTree>
    <p:extLst>
      <p:ext uri="{BB962C8B-B14F-4D97-AF65-F5344CB8AC3E}">
        <p14:creationId xmlns:p14="http://schemas.microsoft.com/office/powerpoint/2010/main" val="311011796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xmlns="" id="{3AFF4909-1900-46CD-87F7-AE296C59418F}"/>
              </a:ext>
            </a:extLst>
          </p:cNvPr>
          <p:cNvSpPr>
            <a:spLocks noGrp="1"/>
          </p:cNvSpPr>
          <p:nvPr>
            <p:ph type="title"/>
          </p:nvPr>
        </p:nvSpPr>
        <p:spPr/>
        <p:txBody>
          <a:bodyPr/>
          <a:lstStyle/>
          <a:p>
            <a:r>
              <a:rPr lang="en-GB" altLang="en-US" dirty="0" smtClean="0"/>
              <a:t>Appendix</a:t>
            </a:r>
            <a:endParaRPr lang="en-GB" altLang="en-US" dirty="0"/>
          </a:p>
        </p:txBody>
      </p:sp>
    </p:spTree>
    <p:extLst>
      <p:ext uri="{BB962C8B-B14F-4D97-AF65-F5344CB8AC3E}">
        <p14:creationId xmlns:p14="http://schemas.microsoft.com/office/powerpoint/2010/main" val="687600288"/>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5CA3727-A4EB-4398-9783-D0148B061093}">
  <ds:schemaRefs>
    <ds:schemaRef ds:uri="679a257e-872f-4c98-9e8a-0a9c104f72c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80d8efa-eff2-4910-88d2-79ca146720c4"/>
    <ds:schemaRef ds:uri="http://www.w3.org/XML/1998/namespace"/>
    <ds:schemaRef ds:uri="http://purl.org/dc/dcmitype/"/>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5515</TotalTime>
  <Words>1014</Words>
  <Application>Microsoft Office PowerPoint</Application>
  <PresentationFormat>宽屏</PresentationFormat>
  <Paragraphs>300</Paragraphs>
  <Slides>11</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22" baseType="lpstr">
      <vt:lpstr>Arial </vt:lpstr>
      <vt:lpstr>MS Mincho</vt:lpstr>
      <vt:lpstr>等线</vt:lpstr>
      <vt:lpstr>宋体</vt:lpstr>
      <vt:lpstr>Arial</vt:lpstr>
      <vt:lpstr>Calibri</vt:lpstr>
      <vt:lpstr>Calibri Light</vt:lpstr>
      <vt:lpstr>Cambria Math</vt:lpstr>
      <vt:lpstr>Times New Roman</vt:lpstr>
      <vt:lpstr>Office Theme</vt:lpstr>
      <vt:lpstr>公式</vt:lpstr>
      <vt:lpstr>[Draft] Way Forward for  [308]NTN_Soltions_Part2</vt:lpstr>
      <vt:lpstr>Way Forward - General Aspect</vt:lpstr>
      <vt:lpstr>Way Forward - Scenarios</vt:lpstr>
      <vt:lpstr>Way Forward - Interference Table</vt:lpstr>
      <vt:lpstr>Way Forward - NW layout models</vt:lpstr>
      <vt:lpstr>Way Forward - Simulation Assumptions</vt:lpstr>
      <vt:lpstr>Way Forward - HAPS</vt:lpstr>
      <vt:lpstr>Way Forward - HAPS</vt:lpstr>
      <vt:lpstr>Appendix</vt:lpstr>
      <vt:lpstr>Reference</vt:lpstr>
      <vt:lpstr>Contribution list in RAN4 #98-bis-e</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Samsung</cp:lastModifiedBy>
  <cp:revision>609</cp:revision>
  <dcterms:created xsi:type="dcterms:W3CDTF">2010-02-05T13:52:04Z</dcterms:created>
  <dcterms:modified xsi:type="dcterms:W3CDTF">2021-04-16T06:40:03Z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NSCPROP_SA">
    <vt:lpwstr>D:\01.RCP\02.5G Promotion\05.3GPP\TSGR4_98bis_e\Ref\2020_new_template_Internal.pptx</vt:lpwstr>
  </property>
</Properties>
</file>