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1" r:id="rId2"/>
    <p:sldId id="363" r:id="rId3"/>
    <p:sldId id="364" r:id="rId4"/>
    <p:sldId id="365" r:id="rId5"/>
    <p:sldId id="419" r:id="rId6"/>
    <p:sldId id="422" r:id="rId7"/>
    <p:sldId id="440" r:id="rId8"/>
    <p:sldId id="366" r:id="rId9"/>
    <p:sldId id="441" r:id="rId10"/>
    <p:sldId id="442" r:id="rId11"/>
    <p:sldId id="445" r:id="rId12"/>
    <p:sldId id="444" r:id="rId13"/>
    <p:sldId id="446" r:id="rId14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4" clrIdx="0"/>
  <p:cmAuthor id="2" name="ZTE" initials="Xuefe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79730" autoAdjust="0"/>
  </p:normalViewPr>
  <p:slideViewPr>
    <p:cSldViewPr snapToGrid="0">
      <p:cViewPr varScale="1">
        <p:scale>
          <a:sx n="70" d="100"/>
          <a:sy n="70" d="100"/>
        </p:scale>
        <p:origin x="104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5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3019" y="509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305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427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71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17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" panose="020B0604020202020204"/>
              </a:rPr>
              <a:t>3GPP TSG-RAN WG4 Meeting # </a:t>
            </a:r>
            <a:r>
              <a:rPr lang="en-US" altLang="en-US" sz="1200" b="1" dirty="0" smtClean="0">
                <a:latin typeface="Arial" panose="020B0604020202020204"/>
              </a:rPr>
              <a:t>98bis-e</a:t>
            </a:r>
            <a:r>
              <a:rPr lang="sv-SE" altLang="en-US" sz="1200" b="1" dirty="0">
                <a:latin typeface="Arial" panose="020B0604020202020204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E-meeting, </a:t>
            </a:r>
            <a:r>
              <a:rPr lang="sv-SE" altLang="en-US" sz="1200" b="1" dirty="0" smtClean="0">
                <a:latin typeface="Arial" panose="020B0604020202020204"/>
              </a:rPr>
              <a:t>12th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 </a:t>
            </a:r>
            <a:r>
              <a:rPr lang="sv-SE" altLang="en-US" sz="1200" b="1" dirty="0">
                <a:latin typeface="Arial" panose="020B0604020202020204"/>
              </a:rPr>
              <a:t>– </a:t>
            </a:r>
            <a:r>
              <a:rPr lang="sv-SE" altLang="en-US" sz="1200" b="1" dirty="0" smtClean="0">
                <a:latin typeface="Arial" panose="020B0604020202020204"/>
              </a:rPr>
              <a:t>20th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</a:t>
            </a:r>
            <a:r>
              <a:rPr lang="sv-SE" altLang="en-US" sz="1200" b="1" baseline="0" dirty="0" smtClean="0">
                <a:latin typeface="Arial" panose="020B0604020202020204"/>
              </a:rPr>
              <a:t> </a:t>
            </a:r>
            <a:r>
              <a:rPr lang="sv-SE" altLang="en-US" sz="1200" b="1" baseline="0" dirty="0">
                <a:latin typeface="Arial" panose="020B0604020202020204"/>
              </a:rPr>
              <a:t>2021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R4-2106103</a:t>
            </a:r>
            <a:endParaRPr lang="sv-SE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4655" y="2819400"/>
            <a:ext cx="11462327" cy="1114425"/>
          </a:xfrm>
        </p:spPr>
        <p:txBody>
          <a:bodyPr/>
          <a:lstStyle/>
          <a:p>
            <a:pPr algn="ctr" eaLnBrk="1" hangingPunct="1"/>
            <a:r>
              <a:rPr lang="en-GB" altLang="en-US" noProof="0" dirty="0" smtClean="0"/>
              <a:t/>
            </a:r>
            <a:br>
              <a:rPr lang="en-GB" altLang="en-US" noProof="0" dirty="0" smtClean="0"/>
            </a:br>
            <a:r>
              <a:rPr lang="en-GB" b="1" dirty="0"/>
              <a:t>WF on [307] </a:t>
            </a:r>
            <a:r>
              <a:rPr lang="en-GB" b="1" dirty="0" smtClean="0"/>
              <a:t>NTN_Solutions_Part1</a:t>
            </a:r>
            <a:br>
              <a:rPr lang="en-GB" b="1" dirty="0" smtClean="0"/>
            </a:br>
            <a:r>
              <a:rPr lang="en-GB" sz="2800" b="1" dirty="0"/>
              <a:t>(</a:t>
            </a:r>
            <a:r>
              <a:rPr lang="en-GB" sz="2800" b="1" noProof="0" dirty="0" smtClean="0"/>
              <a:t>NTN general part)</a:t>
            </a:r>
            <a:endParaRPr lang="en-GB" altLang="en-US" sz="2800" b="1" noProof="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noProof="0" dirty="0" smtClean="0"/>
          </a:p>
          <a:p>
            <a:pPr marL="0" indent="0" eaLnBrk="1" hangingPunct="1">
              <a:buFontTx/>
              <a:buNone/>
            </a:pPr>
            <a:r>
              <a:rPr lang="en-GB" altLang="en-US" noProof="0" dirty="0" smtClean="0"/>
              <a:t>Moderator, THALES</a:t>
            </a:r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00B050"/>
                </a:solidFill>
              </a:rPr>
              <a:t>RAN4 </a:t>
            </a:r>
            <a:r>
              <a:rPr lang="en-GB" sz="2400" dirty="0">
                <a:solidFill>
                  <a:srgbClr val="00B050"/>
                </a:solidFill>
              </a:rPr>
              <a:t>shall further refine </a:t>
            </a:r>
            <a:r>
              <a:rPr lang="en-GB" sz="2400" b="1" dirty="0">
                <a:solidFill>
                  <a:srgbClr val="00B050"/>
                </a:solidFill>
              </a:rPr>
              <a:t>FR1 NR band description for HAPS deployment at @2GHz</a:t>
            </a:r>
            <a:r>
              <a:rPr lang="en-GB" sz="2400" dirty="0">
                <a:solidFill>
                  <a:srgbClr val="00B050"/>
                </a:solidFill>
              </a:rPr>
              <a:t> for use in coexistence studies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NR </a:t>
            </a:r>
            <a:r>
              <a:rPr lang="en-GB" sz="2400" dirty="0">
                <a:solidFill>
                  <a:srgbClr val="00B050"/>
                </a:solidFill>
              </a:rPr>
              <a:t>band n1 </a:t>
            </a:r>
            <a:r>
              <a:rPr lang="en-GB" sz="2400" b="1" dirty="0">
                <a:solidFill>
                  <a:srgbClr val="00B050"/>
                </a:solidFill>
              </a:rPr>
              <a:t>as example band</a:t>
            </a:r>
            <a:r>
              <a:rPr lang="en-GB" sz="2400" dirty="0">
                <a:solidFill>
                  <a:srgbClr val="00B050"/>
                </a:solidFill>
              </a:rPr>
              <a:t> for HAPS related coexistence studies </a:t>
            </a:r>
            <a:r>
              <a:rPr lang="en-GB" sz="2400" b="1" dirty="0">
                <a:solidFill>
                  <a:srgbClr val="00B050"/>
                </a:solidFill>
              </a:rPr>
              <a:t>at 2GHz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Separate </a:t>
            </a:r>
            <a:r>
              <a:rPr lang="en-GB" sz="2400" dirty="0">
                <a:solidFill>
                  <a:srgbClr val="00B050"/>
                </a:solidFill>
              </a:rPr>
              <a:t>HAPS coexistence scenarios from Satellite coexistence scenarios.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Note:</a:t>
            </a:r>
            <a:r>
              <a:rPr lang="en-GB" dirty="0">
                <a:solidFill>
                  <a:srgbClr val="00B050"/>
                </a:solidFill>
              </a:rPr>
              <a:t> the two NTN systems may consider different bands, different simulation </a:t>
            </a:r>
            <a:r>
              <a:rPr lang="en-GB" dirty="0" smtClean="0">
                <a:solidFill>
                  <a:srgbClr val="00B050"/>
                </a:solidFill>
              </a:rPr>
              <a:t>parameters</a:t>
            </a:r>
            <a:endParaRPr lang="en-GB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/>
              <a:t>Topic #5</a:t>
            </a:r>
          </a:p>
        </p:txBody>
      </p:sp>
    </p:spTree>
    <p:extLst>
      <p:ext uri="{BB962C8B-B14F-4D97-AF65-F5344CB8AC3E}">
        <p14:creationId xmlns:p14="http://schemas.microsoft.com/office/powerpoint/2010/main" val="855058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Open Issues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04056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Open Issues - </a:t>
            </a:r>
            <a:r>
              <a:rPr lang="en-GB" sz="3600" dirty="0"/>
              <a:t>Allocated spectrum type for NTN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S</a:t>
            </a:r>
            <a:r>
              <a:rPr lang="en-GB" sz="2000" b="1" dirty="0" smtClean="0"/>
              <a:t>atellite </a:t>
            </a:r>
            <a:r>
              <a:rPr lang="en-GB" sz="2000" b="1" dirty="0"/>
              <a:t>broadband communications</a:t>
            </a:r>
            <a:r>
              <a:rPr lang="en-GB" sz="2000" dirty="0"/>
              <a:t> is very important in Rel-17, and many NTN operators already showed interest.</a:t>
            </a:r>
            <a:endParaRPr lang="en-US" sz="2000" b="1" dirty="0" smtClean="0"/>
          </a:p>
          <a:p>
            <a:r>
              <a:rPr lang="en-US" sz="2000" b="1" dirty="0" smtClean="0"/>
              <a:t>Moderator </a:t>
            </a:r>
            <a:r>
              <a:rPr lang="en-US" sz="2000" b="1" dirty="0"/>
              <a:t>note1:</a:t>
            </a:r>
            <a:r>
              <a:rPr lang="en-US" sz="2000" dirty="0"/>
              <a:t> It seems that there is a disagreement on </a:t>
            </a:r>
            <a:r>
              <a:rPr lang="en-US" sz="2000" dirty="0" err="1"/>
              <a:t>Ka</a:t>
            </a:r>
            <a:r>
              <a:rPr lang="en-US" sz="2000" dirty="0"/>
              <a:t> ITU-R definition and operational purpose, but the argument by some companies is not supported by references. </a:t>
            </a:r>
            <a:endParaRPr lang="fr-FR" sz="2000" dirty="0"/>
          </a:p>
          <a:p>
            <a:r>
              <a:rPr lang="en-US" sz="2000" b="1" dirty="0"/>
              <a:t>Moderator note2:</a:t>
            </a:r>
            <a:r>
              <a:rPr lang="en-US" sz="2000" dirty="0"/>
              <a:t> Companies are further encouraged to verify the provided references.</a:t>
            </a:r>
            <a:endParaRPr lang="fr-FR" sz="2000" dirty="0"/>
          </a:p>
          <a:p>
            <a:r>
              <a:rPr lang="en-US" sz="2000" b="1" dirty="0"/>
              <a:t>Moderator note3:</a:t>
            </a:r>
            <a:r>
              <a:rPr lang="en-US" sz="2000" dirty="0"/>
              <a:t> A unanimous agreement is unlikely be reached in this RAN4 for the time being. </a:t>
            </a:r>
            <a:endParaRPr lang="fr-FR" sz="2000" dirty="0"/>
          </a:p>
          <a:p>
            <a:r>
              <a:rPr lang="en-US" sz="2000" b="1" dirty="0"/>
              <a:t>Moderator note4:</a:t>
            </a:r>
            <a:r>
              <a:rPr lang="en-US" sz="2000" dirty="0"/>
              <a:t> Note that RAN-P decisions from RP-210791 can be used in RAN4: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NTN-1.1: “For frequencies above 10 GHz, any work can be limited to VSAT, ESIM service and terminals.”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NTN-1.2: “The Satellite </a:t>
            </a:r>
            <a:r>
              <a:rPr lang="en-US" sz="2000" dirty="0" err="1"/>
              <a:t>Ka</a:t>
            </a:r>
            <a:r>
              <a:rPr lang="en-US" sz="2000" dirty="0"/>
              <a:t> band refers to [17.3 – 20.2 GHz] on the downlink and [27.0 – 30.0 GHz] on the uplink as allocated by ITU-R to satellite services. Some of this range is designated as FSS and some as MSS.”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585321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S-band information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103996" y="2039389"/>
            <a:ext cx="4991100" cy="40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9232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Outline</a:t>
            </a:r>
            <a:endParaRPr lang="en-GB" altLang="en-US" sz="3600" noProof="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Proposed way forward based on the outcomes of “</a:t>
            </a:r>
            <a:r>
              <a:rPr lang="en-GB" dirty="0"/>
              <a:t>Email discussion summary for [98-bis-e][307] NTN_Solutions_Part1</a:t>
            </a:r>
            <a:r>
              <a:rPr lang="en-GB" noProof="0" dirty="0" smtClean="0"/>
              <a:t>”</a:t>
            </a:r>
          </a:p>
          <a:p>
            <a:r>
              <a:rPr lang="en-GB" altLang="en-US" noProof="0" dirty="0" smtClean="0"/>
              <a:t>See </a:t>
            </a:r>
            <a:r>
              <a:rPr lang="en-GB" b="1" u="heavy" dirty="0" smtClean="0"/>
              <a:t>R4-2106147</a:t>
            </a:r>
            <a:r>
              <a:rPr lang="en-GB" dirty="0" smtClean="0"/>
              <a:t> </a:t>
            </a:r>
            <a:r>
              <a:rPr lang="en-GB" dirty="0"/>
              <a:t>(revision of R4-2105978)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Content</a:t>
            </a:r>
            <a:endParaRPr lang="en-GB" altLang="en-US" sz="3600" noProof="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Topic #1: </a:t>
            </a:r>
            <a:r>
              <a:rPr lang="en-GB" dirty="0"/>
              <a:t>NTN Architecture </a:t>
            </a:r>
            <a:r>
              <a:rPr lang="en-GB" dirty="0" smtClean="0"/>
              <a:t>Aspects</a:t>
            </a:r>
          </a:p>
          <a:p>
            <a:pPr lvl="0"/>
            <a:r>
              <a:rPr lang="en-GB" noProof="0" dirty="0" smtClean="0"/>
              <a:t>Topic #2: </a:t>
            </a:r>
            <a:r>
              <a:rPr lang="en-GB" dirty="0"/>
              <a:t>Generic </a:t>
            </a:r>
            <a:r>
              <a:rPr lang="en-GB" dirty="0" smtClean="0"/>
              <a:t>Parameters</a:t>
            </a:r>
          </a:p>
          <a:p>
            <a:pPr lvl="0"/>
            <a:r>
              <a:rPr lang="en-GB" noProof="0" dirty="0" smtClean="0"/>
              <a:t>Topic #3: </a:t>
            </a:r>
            <a:r>
              <a:rPr lang="en-GB" dirty="0"/>
              <a:t>FR1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#4: </a:t>
            </a:r>
            <a:r>
              <a:rPr lang="en-GB" dirty="0"/>
              <a:t>FR2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#5: </a:t>
            </a:r>
            <a:r>
              <a:rPr lang="en-GB" dirty="0"/>
              <a:t>HAPS </a:t>
            </a:r>
            <a:r>
              <a:rPr lang="en-GB" dirty="0" smtClean="0"/>
              <a:t>Aspects</a:t>
            </a:r>
          </a:p>
          <a:p>
            <a:pPr marL="0" indent="0">
              <a:buNone/>
            </a:pPr>
            <a:r>
              <a:rPr lang="en-GB" noProof="0" dirty="0" smtClean="0"/>
              <a:t>	</a:t>
            </a:r>
          </a:p>
          <a:p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/>
              <a:t>Summary</a:t>
            </a:r>
            <a:endParaRPr lang="en-GB" altLang="en-US" noProof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List of proposals for each topics discussed</a:t>
            </a:r>
            <a:endParaRPr lang="en-GB" noProof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noProof="0" dirty="0" smtClean="0"/>
              <a:t>In “agreements” part</a:t>
            </a:r>
          </a:p>
          <a:p>
            <a:pPr lvl="1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</a:rPr>
              <a:t>Proposals with “green” comments are agreeable.</a:t>
            </a:r>
            <a:endParaRPr lang="en-GB" sz="2800" noProof="0" dirty="0" smtClean="0"/>
          </a:p>
          <a:p>
            <a:r>
              <a:rPr lang="en-GB" noProof="0" dirty="0" smtClean="0"/>
              <a:t>In “open issues” part</a:t>
            </a:r>
          </a:p>
          <a:p>
            <a:pPr lvl="1"/>
            <a:r>
              <a:rPr lang="en-GB" noProof="0" dirty="0" smtClean="0">
                <a:solidFill>
                  <a:srgbClr val="7030A0"/>
                </a:solidFill>
              </a:rPr>
              <a:t>Proposals with “purple” comments not agreeable.</a:t>
            </a:r>
          </a:p>
          <a:p>
            <a:pPr lvl="1"/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Proposals with “orange” comments not agreeable: </a:t>
            </a:r>
            <a:endParaRPr lang="en-GB" noProof="0" dirty="0" smtClean="0"/>
          </a:p>
          <a:p>
            <a:pPr lvl="2"/>
            <a:r>
              <a:rPr lang="en-GB" noProof="0" dirty="0" smtClean="0"/>
              <a:t>If there is a GTW session and we could agree on some of them, this WF will be revised anyway;</a:t>
            </a:r>
          </a:p>
          <a:p>
            <a:pPr lvl="2"/>
            <a:r>
              <a:rPr lang="en-GB" noProof="0" dirty="0" smtClean="0"/>
              <a:t>Please also note that the </a:t>
            </a:r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“orange” </a:t>
            </a:r>
            <a:r>
              <a:rPr lang="en-GB" noProof="0" dirty="0" smtClean="0"/>
              <a:t>proposals were the results of “agreed with changes” comments.</a:t>
            </a:r>
          </a:p>
          <a:p>
            <a:pPr lvl="1"/>
            <a:r>
              <a:rPr lang="en-GB" noProof="0" dirty="0" smtClean="0"/>
              <a:t>Proposals without any comment were not discussed.</a:t>
            </a:r>
          </a:p>
          <a:p>
            <a:pPr lvl="1"/>
            <a:endParaRPr lang="en-GB" altLang="en-US" noProof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673100" y="2992582"/>
            <a:ext cx="10744199" cy="163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Current agreements </a:t>
            </a:r>
            <a:endParaRPr lang="en-US" sz="6000" b="1" dirty="0"/>
          </a:p>
          <a:p>
            <a:pPr algn="ctr"/>
            <a:r>
              <a:rPr lang="en-US" sz="4000" b="1" dirty="0" smtClean="0"/>
              <a:t>(after GTW session and after 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Round Discussion)</a:t>
            </a:r>
            <a:endParaRPr lang="en-US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1</a:t>
            </a:r>
            <a:r>
              <a:rPr lang="en-GB" sz="3600" b="1" dirty="0"/>
              <a:t> </a:t>
            </a:r>
            <a:r>
              <a:rPr lang="en-GB" sz="3600" b="1" dirty="0" smtClean="0"/>
              <a:t>(1/2)</a:t>
            </a:r>
            <a:endParaRPr lang="en-GB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7032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00B050"/>
                </a:solidFill>
              </a:rPr>
              <a:t>Baseline </a:t>
            </a:r>
            <a:r>
              <a:rPr lang="en-US" altLang="zh-CN" sz="2400" b="1" dirty="0">
                <a:solidFill>
                  <a:srgbClr val="00B050"/>
                </a:solidFill>
              </a:rPr>
              <a:t>assumption: </a:t>
            </a:r>
            <a:r>
              <a:rPr lang="en-US" altLang="zh-CN" sz="2400" dirty="0">
                <a:solidFill>
                  <a:srgbClr val="00B050"/>
                </a:solidFill>
              </a:rPr>
              <a:t>The linkage between NTN Gateway and non-NTN </a:t>
            </a:r>
            <a:r>
              <a:rPr lang="en-US" altLang="zh-CN" sz="2400" dirty="0" err="1">
                <a:solidFill>
                  <a:srgbClr val="00B050"/>
                </a:solidFill>
              </a:rPr>
              <a:t>gNB</a:t>
            </a:r>
            <a:r>
              <a:rPr lang="en-US" altLang="zh-CN" sz="2400" dirty="0">
                <a:solidFill>
                  <a:srgbClr val="00B050"/>
                </a:solidFill>
              </a:rPr>
              <a:t> is up to implementation and without 3GPP </a:t>
            </a:r>
            <a:r>
              <a:rPr lang="en-US" altLang="zh-CN" sz="2400" dirty="0" smtClean="0">
                <a:solidFill>
                  <a:srgbClr val="00B050"/>
                </a:solidFill>
              </a:rPr>
              <a:t>standardized </a:t>
            </a:r>
            <a:r>
              <a:rPr lang="en-US" altLang="zh-CN" sz="2400" dirty="0">
                <a:solidFill>
                  <a:srgbClr val="00B050"/>
                </a:solidFill>
              </a:rPr>
              <a:t>solution</a:t>
            </a:r>
          </a:p>
          <a:p>
            <a:pPr lvl="1"/>
            <a:r>
              <a:rPr lang="en-US" altLang="zh-CN" b="1" dirty="0">
                <a:solidFill>
                  <a:srgbClr val="00B050"/>
                </a:solidFill>
              </a:rPr>
              <a:t>Pending on further check on the test feasibility of Rx requirements on </a:t>
            </a:r>
            <a:r>
              <a:rPr lang="en-US" altLang="zh-CN" b="1" dirty="0" err="1">
                <a:solidFill>
                  <a:srgbClr val="00B050"/>
                </a:solidFill>
              </a:rPr>
              <a:t>gNB</a:t>
            </a:r>
            <a:r>
              <a:rPr lang="en-US" altLang="zh-CN" b="1" dirty="0">
                <a:solidFill>
                  <a:srgbClr val="00B050"/>
                </a:solidFill>
              </a:rPr>
              <a:t> side of service link </a:t>
            </a:r>
            <a:r>
              <a:rPr lang="en-US" altLang="zh-CN" dirty="0">
                <a:solidFill>
                  <a:srgbClr val="00B050"/>
                </a:solidFill>
              </a:rPr>
              <a:t>(refer </a:t>
            </a:r>
            <a:r>
              <a:rPr lang="en-US" altLang="zh-CN" dirty="0">
                <a:solidFill>
                  <a:srgbClr val="00B050"/>
                </a:solidFill>
              </a:rPr>
              <a:t>to </a:t>
            </a:r>
            <a:r>
              <a:rPr lang="en-US" dirty="0">
                <a:solidFill>
                  <a:srgbClr val="00B050"/>
                </a:solidFill>
              </a:rPr>
              <a:t>the </a:t>
            </a:r>
            <a:r>
              <a:rPr lang="en-US" dirty="0">
                <a:solidFill>
                  <a:srgbClr val="00B050"/>
                </a:solidFill>
              </a:rPr>
              <a:t>figure in the next slide</a:t>
            </a:r>
            <a:r>
              <a:rPr lang="en-US" altLang="zh-CN" dirty="0">
                <a:solidFill>
                  <a:srgbClr val="00B050"/>
                </a:solidFill>
              </a:rPr>
              <a:t>)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RAN4 </a:t>
            </a:r>
            <a:r>
              <a:rPr lang="en-GB" sz="2400" dirty="0">
                <a:solidFill>
                  <a:srgbClr val="00B050"/>
                </a:solidFill>
              </a:rPr>
              <a:t>to decide if there are any testing concerns for </a:t>
            </a:r>
            <a:r>
              <a:rPr lang="en-GB" sz="2400" b="1" dirty="0">
                <a:solidFill>
                  <a:srgbClr val="00B050"/>
                </a:solidFill>
              </a:rPr>
              <a:t>Satellite + feeder link + NTN-Gateway + </a:t>
            </a:r>
            <a:r>
              <a:rPr lang="en-GB" sz="2400" b="1" dirty="0" err="1">
                <a:solidFill>
                  <a:srgbClr val="00B050"/>
                </a:solidFill>
              </a:rPr>
              <a:t>gNB</a:t>
            </a:r>
            <a:r>
              <a:rPr lang="en-GB" sz="2400" b="1" dirty="0">
                <a:solidFill>
                  <a:srgbClr val="00B050"/>
                </a:solidFill>
              </a:rPr>
              <a:t> as a single entity, </a:t>
            </a:r>
            <a:r>
              <a:rPr lang="en-GB" sz="2400" dirty="0">
                <a:solidFill>
                  <a:srgbClr val="00B050"/>
                </a:solidFill>
              </a:rPr>
              <a:t>and why.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RAN4 </a:t>
            </a:r>
            <a:r>
              <a:rPr lang="en-GB" sz="2400" dirty="0">
                <a:solidFill>
                  <a:srgbClr val="00B050"/>
                </a:solidFill>
              </a:rPr>
              <a:t>shall take into account the inputs from companies to decide if the typical satellite implementation considers wired or non-wired connection with the GW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  <a:endParaRPr lang="en-US" altLang="zh-CN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1 (2/2)</a:t>
            </a:r>
            <a:endParaRPr lang="en-GB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5275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RAN4 </a:t>
            </a:r>
            <a:r>
              <a:rPr lang="en-GB" sz="2400" b="1" dirty="0">
                <a:solidFill>
                  <a:srgbClr val="00B050"/>
                </a:solidFill>
              </a:rPr>
              <a:t>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and </a:t>
            </a:r>
            <a:r>
              <a:rPr lang="en-GB" sz="2400" b="1" dirty="0">
                <a:solidFill>
                  <a:srgbClr val="00B050"/>
                </a:solidFill>
              </a:rPr>
              <a:t>shall allow further potential modifications if </a:t>
            </a:r>
            <a:r>
              <a:rPr lang="en-GB" sz="2400" b="1" dirty="0" smtClean="0">
                <a:solidFill>
                  <a:srgbClr val="00B050"/>
                </a:solidFill>
              </a:rPr>
              <a:t>required pending further check on test feasibility.</a:t>
            </a:r>
            <a:endParaRPr lang="en-GB" sz="2400" b="1" dirty="0">
              <a:solidFill>
                <a:srgbClr val="00B050"/>
              </a:solidFill>
            </a:endParaRPr>
          </a:p>
          <a:p>
            <a:r>
              <a:rPr lang="en-GB" sz="2400" b="1" dirty="0" smtClean="0">
                <a:solidFill>
                  <a:srgbClr val="00B050"/>
                </a:solidFill>
              </a:rPr>
              <a:t>RAN4 </a:t>
            </a:r>
            <a:r>
              <a:rPr lang="en-GB" sz="2400" b="1" dirty="0">
                <a:solidFill>
                  <a:srgbClr val="00B050"/>
                </a:solidFill>
              </a:rPr>
              <a:t>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for test </a:t>
            </a:r>
            <a:r>
              <a:rPr lang="en-GB" sz="2400" dirty="0" smtClean="0">
                <a:solidFill>
                  <a:srgbClr val="00B050"/>
                </a:solidFill>
              </a:rPr>
              <a:t>setup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pending on further check on test feasibility.</a:t>
            </a:r>
            <a:endParaRPr lang="fr-FR" sz="2400" dirty="0">
              <a:solidFill>
                <a:srgbClr val="00B050"/>
              </a:solidFill>
            </a:endParaRPr>
          </a:p>
          <a:p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50" y="3685702"/>
            <a:ext cx="6994727" cy="26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0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3 </a:t>
            </a:r>
            <a:r>
              <a:rPr lang="en-GB" sz="3600" b="1" dirty="0"/>
              <a:t>(1/2)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8004"/>
          </a:xfrm>
        </p:spPr>
        <p:txBody>
          <a:bodyPr/>
          <a:lstStyle/>
          <a:p>
            <a:r>
              <a:rPr lang="en-GB" sz="2400" dirty="0" smtClean="0">
                <a:solidFill>
                  <a:srgbClr val="00B050"/>
                </a:solidFill>
              </a:rPr>
              <a:t>For </a:t>
            </a:r>
            <a:r>
              <a:rPr lang="en-GB" sz="2400" dirty="0">
                <a:solidFill>
                  <a:srgbClr val="00B050"/>
                </a:solidFill>
              </a:rPr>
              <a:t>NTN S-band, RAN4 shall consider 5, 10, 15, 20, 25, 30 MHz channel BW configurations. 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Note1:</a:t>
            </a:r>
            <a:r>
              <a:rPr lang="en-GB" dirty="0">
                <a:solidFill>
                  <a:srgbClr val="00B050"/>
                </a:solidFill>
              </a:rPr>
              <a:t> This current agreement may evolve depending on operator requests.</a:t>
            </a:r>
            <a:endParaRPr lang="fr-FR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Note2:</a:t>
            </a:r>
            <a:r>
              <a:rPr lang="en-GB" dirty="0">
                <a:solidFill>
                  <a:srgbClr val="00B050"/>
                </a:solidFill>
              </a:rPr>
              <a:t> This current agreement considers the possible band configuration for S-band (and can be different from the one used for the coexistence, which might be a subset</a:t>
            </a:r>
            <a:r>
              <a:rPr lang="en-GB" dirty="0" smtClean="0">
                <a:solidFill>
                  <a:srgbClr val="00B050"/>
                </a:solidFill>
              </a:rPr>
              <a:t>).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For </a:t>
            </a:r>
            <a:r>
              <a:rPr lang="en-GB" sz="2400" dirty="0">
                <a:solidFill>
                  <a:srgbClr val="00B050"/>
                </a:solidFill>
              </a:rPr>
              <a:t>NTN S-band, RAN4 shall </a:t>
            </a:r>
            <a:r>
              <a:rPr lang="en-GB" sz="2400" b="1" dirty="0" smtClean="0">
                <a:solidFill>
                  <a:srgbClr val="00B050"/>
                </a:solidFill>
              </a:rPr>
              <a:t>at least consider </a:t>
            </a:r>
            <a:r>
              <a:rPr lang="en-GB" sz="2400" dirty="0">
                <a:solidFill>
                  <a:srgbClr val="00B050"/>
                </a:solidFill>
              </a:rPr>
              <a:t>1 DL spectrum + 1 UL spectrum in the range (1980 - 2010 MHz) and (2170 - 2200 MHz</a:t>
            </a:r>
            <a:r>
              <a:rPr lang="en-GB" sz="2400" dirty="0" smtClean="0">
                <a:solidFill>
                  <a:srgbClr val="00B050"/>
                </a:solidFill>
              </a:rPr>
              <a:t>).</a:t>
            </a:r>
            <a:endParaRPr lang="fr-FR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2481" cy="5333056"/>
          </a:xfrm>
        </p:spPr>
        <p:txBody>
          <a:bodyPr/>
          <a:lstStyle/>
          <a:p>
            <a:r>
              <a:rPr lang="en-GB" sz="2400" dirty="0" smtClean="0">
                <a:solidFill>
                  <a:srgbClr val="00B050"/>
                </a:solidFill>
              </a:rPr>
              <a:t>RAN4 </a:t>
            </a:r>
            <a:r>
              <a:rPr lang="en-GB" sz="2400" dirty="0">
                <a:solidFill>
                  <a:srgbClr val="00B050"/>
                </a:solidFill>
              </a:rPr>
              <a:t>shall continue discussion on NTN channel raster for </a:t>
            </a:r>
            <a:r>
              <a:rPr lang="en-GB" sz="2400" dirty="0" smtClean="0">
                <a:solidFill>
                  <a:srgbClr val="00B050"/>
                </a:solidFill>
              </a:rPr>
              <a:t>S-Band, and L-band.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Option 1: 15 kHz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Option 2:  100 kHz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Other options not precluded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NTN operators’ input are encouraged for channel arrangements 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RAN4 </a:t>
            </a:r>
            <a:r>
              <a:rPr lang="en-GB" sz="2400" dirty="0">
                <a:solidFill>
                  <a:srgbClr val="00B050"/>
                </a:solidFill>
              </a:rPr>
              <a:t>shall continue discussion to clarify L-band frequency range for NTN operation</a:t>
            </a:r>
            <a:r>
              <a:rPr lang="en-GB" sz="2400" dirty="0" smtClean="0">
                <a:solidFill>
                  <a:srgbClr val="00B050"/>
                </a:solidFill>
              </a:rPr>
              <a:t>.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L</a:t>
            </a:r>
            <a:r>
              <a:rPr lang="en-GB" dirty="0">
                <a:solidFill>
                  <a:srgbClr val="00B050"/>
                </a:solidFill>
              </a:rPr>
              <a:t>ist candidate options if any</a:t>
            </a:r>
            <a:r>
              <a:rPr lang="en-GB" dirty="0" smtClean="0">
                <a:solidFill>
                  <a:srgbClr val="00B050"/>
                </a:solidFill>
              </a:rPr>
              <a:t>.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GB" sz="2400" dirty="0" smtClean="0">
                <a:solidFill>
                  <a:srgbClr val="00B050"/>
                </a:solidFill>
              </a:rPr>
              <a:t>RAN4 </a:t>
            </a:r>
            <a:r>
              <a:rPr lang="en-GB" sz="2400" dirty="0">
                <a:solidFill>
                  <a:srgbClr val="00B050"/>
                </a:solidFill>
              </a:rPr>
              <a:t>shall consider inputs from NTN operators for the NTN-NTN coexistence scenarios for MSS S-band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3600" b="1" dirty="0"/>
              <a:t>Topic #</a:t>
            </a:r>
            <a:r>
              <a:rPr lang="en-GB" sz="3600" b="1" dirty="0" smtClean="0"/>
              <a:t>3 (2/2</a:t>
            </a:r>
            <a:r>
              <a:rPr lang="en-GB" sz="3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30013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768</Words>
  <Application>Microsoft Office PowerPoint</Application>
  <PresentationFormat>Grand écran</PresentationFormat>
  <Paragraphs>68</Paragraphs>
  <Slides>13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Times New Roman</vt:lpstr>
      <vt:lpstr>Office Theme</vt:lpstr>
      <vt:lpstr> WF on [307] NTN_Solutions_Part1 (NTN general part)</vt:lpstr>
      <vt:lpstr>Outline</vt:lpstr>
      <vt:lpstr>Content</vt:lpstr>
      <vt:lpstr>Summary</vt:lpstr>
      <vt:lpstr>Présentation PowerPoint</vt:lpstr>
      <vt:lpstr>Topic #1 (1/2)</vt:lpstr>
      <vt:lpstr>Topic #1 (2/2)</vt:lpstr>
      <vt:lpstr>Topic #3 (1/2)</vt:lpstr>
      <vt:lpstr>Topic #3 (2/2)</vt:lpstr>
      <vt:lpstr>Topic #5</vt:lpstr>
      <vt:lpstr>Présentation PowerPoint</vt:lpstr>
      <vt:lpstr>Open Issues - Allocated spectrum type for NTN</vt:lpstr>
      <vt:lpstr>S-band information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Dorin PANAITOPOL</cp:lastModifiedBy>
  <cp:revision>731</cp:revision>
  <dcterms:created xsi:type="dcterms:W3CDTF">2010-02-05T13:52:00Z</dcterms:created>
  <dcterms:modified xsi:type="dcterms:W3CDTF">2021-04-20T00:46:15Z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KSOProductBuildVer">
    <vt:lpwstr>2052-11.8.2.9022</vt:lpwstr>
  </property>
  <property fmtid="{D5CDD505-2E9C-101B-9397-08002B2CF9AE}" pid="4" name="NSCPROP_SA">
    <vt:lpwstr>D:\RAN4 Meeting Doc\RAN4_98bise\RAN4 management\GTW\GTW_April16\Draft_R4-2106103_WF on 307 NTN_Solutions_Part1_v02.pptx</vt:lpwstr>
  </property>
</Properties>
</file>