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1" r:id="rId2"/>
    <p:sldId id="363" r:id="rId3"/>
    <p:sldId id="364" r:id="rId4"/>
    <p:sldId id="365" r:id="rId5"/>
    <p:sldId id="419" r:id="rId6"/>
    <p:sldId id="366" r:id="rId7"/>
    <p:sldId id="446" r:id="rId8"/>
    <p:sldId id="437" r:id="rId9"/>
    <p:sldId id="422" r:id="rId10"/>
    <p:sldId id="438" r:id="rId11"/>
    <p:sldId id="440" r:id="rId12"/>
    <p:sldId id="439" r:id="rId13"/>
    <p:sldId id="441" r:id="rId14"/>
    <p:sldId id="442" r:id="rId15"/>
    <p:sldId id="445" r:id="rId16"/>
    <p:sldId id="444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94647" autoAdjust="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(2/4)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1-5: </a:t>
            </a:r>
            <a:r>
              <a:rPr lang="en-GB" sz="2400" dirty="0"/>
              <a:t>RAN4 RF shall focus on NTN service link as priority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1-6: </a:t>
            </a:r>
            <a:r>
              <a:rPr lang="en-GB" sz="2400" dirty="0"/>
              <a:t>I</a:t>
            </a:r>
            <a:r>
              <a:rPr lang="en-US" sz="2400" dirty="0"/>
              <a:t>s implementation issue whether it is wired connection or wireless connection between the GW and the </a:t>
            </a:r>
            <a:r>
              <a:rPr lang="en-US" sz="2400" dirty="0" err="1"/>
              <a:t>gNB</a:t>
            </a:r>
            <a:r>
              <a:rPr lang="en-US" sz="2400" dirty="0" smtClean="0"/>
              <a:t>.</a:t>
            </a:r>
          </a:p>
          <a:p>
            <a:r>
              <a:rPr lang="en-GB" sz="2400" b="1" dirty="0"/>
              <a:t>Proposal 1-7: </a:t>
            </a:r>
            <a:r>
              <a:rPr lang="en-GB" sz="2400" dirty="0"/>
              <a:t>RAN4 shall prioritize only one </a:t>
            </a:r>
            <a:r>
              <a:rPr lang="en-GB" sz="2400" dirty="0" smtClean="0"/>
              <a:t>potential implementation </a:t>
            </a:r>
            <a:r>
              <a:rPr lang="en-GB" sz="2400" dirty="0"/>
              <a:t>for GW-</a:t>
            </a:r>
            <a:r>
              <a:rPr lang="en-GB" sz="2400" dirty="0" err="1"/>
              <a:t>gNB</a:t>
            </a:r>
            <a:r>
              <a:rPr lang="en-GB" sz="2400" dirty="0"/>
              <a:t> interface in Rel-17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9819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(3/4)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dirty="0" smtClean="0"/>
              <a:t>Proposal </a:t>
            </a:r>
            <a:r>
              <a:rPr lang="en-GB" sz="2400" b="1" dirty="0"/>
              <a:t>1-8: RAN4 shall consider the architecture </a:t>
            </a:r>
            <a:r>
              <a:rPr lang="en-GB" sz="2400" dirty="0"/>
              <a:t>defined by RAN3 </a:t>
            </a:r>
            <a:r>
              <a:rPr lang="en-GB" sz="2400" b="1" dirty="0"/>
              <a:t>as baseline</a:t>
            </a:r>
            <a:r>
              <a:rPr lang="en-GB" sz="2400" dirty="0"/>
              <a:t> and </a:t>
            </a:r>
            <a:r>
              <a:rPr lang="en-GB" sz="2400" b="1" dirty="0"/>
              <a:t>shall allow further potential modifications if required</a:t>
            </a:r>
            <a:r>
              <a:rPr lang="en-GB" sz="2400" b="1" dirty="0" smtClean="0"/>
              <a:t>.</a:t>
            </a:r>
            <a:endParaRPr lang="en-GB" sz="2400" b="1" dirty="0"/>
          </a:p>
          <a:p>
            <a:r>
              <a:rPr lang="en-GB" sz="2400" b="1" dirty="0"/>
              <a:t>Proposal 1-9: RAN4 shall consider the architecture </a:t>
            </a:r>
            <a:r>
              <a:rPr lang="en-GB" sz="2400" dirty="0"/>
              <a:t>defined by RAN3 </a:t>
            </a:r>
            <a:r>
              <a:rPr lang="en-GB" sz="2400" b="1" dirty="0"/>
              <a:t>as baseline</a:t>
            </a:r>
            <a:r>
              <a:rPr lang="en-GB" sz="2400" dirty="0"/>
              <a:t> for test setup</a:t>
            </a:r>
            <a:r>
              <a:rPr lang="en-GB" sz="2400" b="1" dirty="0"/>
              <a:t>.</a:t>
            </a:r>
            <a:endParaRPr lang="fr-FR" sz="2400" dirty="0"/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575" y="330676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1-10: RAN4 shall take into account the inputs from companies to decide if the typical satellite implementation considers wired or non-wired connection with the GW.</a:t>
            </a:r>
          </a:p>
          <a:p>
            <a:r>
              <a:rPr lang="en-GB" sz="2400" b="1" dirty="0"/>
              <a:t>Proposal 1-11: RAN4 shall prioritize </a:t>
            </a:r>
            <a:r>
              <a:rPr lang="en-GB" sz="2400" dirty="0"/>
              <a:t>the </a:t>
            </a:r>
            <a:r>
              <a:rPr lang="en-GB" sz="2400" b="1" dirty="0"/>
              <a:t>wired connection</a:t>
            </a:r>
            <a:r>
              <a:rPr lang="en-GB" sz="2400" dirty="0"/>
              <a:t> between NTN-Gateway and Non-NTN Infrastructure </a:t>
            </a:r>
            <a:r>
              <a:rPr lang="en-GB" sz="2400" dirty="0" err="1"/>
              <a:t>gNB</a:t>
            </a:r>
            <a:r>
              <a:rPr lang="en-GB" sz="2400" dirty="0"/>
              <a:t> functions in Rel-17.</a:t>
            </a:r>
            <a:endParaRPr lang="fr-FR" sz="2400" dirty="0"/>
          </a:p>
          <a:p>
            <a:r>
              <a:rPr lang="en-GB" sz="2400" b="1" dirty="0"/>
              <a:t>Proposal 1-12: RAN4 shall decide if NTN can benefit or not from RAN4 NR Repeater WI in Rel-17.</a:t>
            </a:r>
          </a:p>
          <a:p>
            <a:r>
              <a:rPr lang="en-GB" sz="2400" b="1" dirty="0"/>
              <a:t>Proposal 1-13: The definition of RF requirements for the linkage between NTN-Gateway and </a:t>
            </a:r>
            <a:r>
              <a:rPr lang="en-GB" sz="2400" b="1" dirty="0" err="1"/>
              <a:t>gNB</a:t>
            </a:r>
            <a:r>
              <a:rPr lang="en-GB" sz="2400" b="1" dirty="0"/>
              <a:t> should be optional. RAN4 shall focus on NTN service link from standard perspective.</a:t>
            </a:r>
          </a:p>
          <a:p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(4/4)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17085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2-2: </a:t>
            </a:r>
            <a:r>
              <a:rPr lang="en-GB" sz="2400" dirty="0"/>
              <a:t>NTN GW parameters/requirements (e.g. NTN GW REFSENS) are implementation dependent.</a:t>
            </a:r>
            <a:endParaRPr lang="fr-FR" sz="2400" dirty="0"/>
          </a:p>
          <a:p>
            <a:r>
              <a:rPr lang="en-GB" sz="2400" b="1" dirty="0"/>
              <a:t>Proposal 3-3:</a:t>
            </a:r>
            <a:r>
              <a:rPr lang="en-GB" sz="2400" dirty="0"/>
              <a:t> RAN4 shall continue discussion on NTN channel raster for S-Band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3-4:</a:t>
            </a:r>
            <a:r>
              <a:rPr lang="en-GB" sz="2400" dirty="0"/>
              <a:t> RAN4 shall continue discussion to clarify L-band frequency range for NTN operation.</a:t>
            </a:r>
            <a:endParaRPr lang="fr-FR" sz="2400" dirty="0"/>
          </a:p>
          <a:p>
            <a:r>
              <a:rPr lang="en-GB" sz="2400" b="1" dirty="0"/>
              <a:t>Proposal 3-5: </a:t>
            </a:r>
            <a:r>
              <a:rPr lang="en-GB" sz="2400" dirty="0"/>
              <a:t>RAN4 shall consider inputs from NTN operators for the NTN-NTN coexistence scenarios for MSS S-band.</a:t>
            </a:r>
            <a:endParaRPr lang="fr-FR" sz="2400" dirty="0"/>
          </a:p>
          <a:p>
            <a:r>
              <a:rPr lang="en-GB" sz="2400" b="1" dirty="0"/>
              <a:t>Proposal 3-6: </a:t>
            </a:r>
            <a:r>
              <a:rPr lang="en-GB" sz="2400" dirty="0"/>
              <a:t>RAN4 to select an already defined NR band, which can be repurposed or used as reference for satellite deployment simulations</a:t>
            </a:r>
            <a:r>
              <a:rPr lang="en-GB" sz="2400" dirty="0" smtClean="0"/>
              <a:t>.</a:t>
            </a:r>
            <a:endParaRPr lang="fr-FR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#2 &amp; Topic #3: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4-1</a:t>
            </a:r>
            <a:r>
              <a:rPr lang="en-GB" sz="2400" dirty="0"/>
              <a:t>: RAN4 may continue </a:t>
            </a:r>
            <a:r>
              <a:rPr lang="en-GB" sz="2400" dirty="0" err="1"/>
              <a:t>Ka</a:t>
            </a:r>
            <a:r>
              <a:rPr lang="en-GB" sz="2400" dirty="0"/>
              <a:t>/FR2 NTN coexistence discussion in next RAN4 meetings depending on the NTN S-band coexistence simulations advancements.</a:t>
            </a:r>
            <a:endParaRPr lang="fr-FR" sz="2400" dirty="0"/>
          </a:p>
          <a:p>
            <a:r>
              <a:rPr lang="en-GB" sz="2400" b="1" dirty="0"/>
              <a:t>Proposal 5-1:</a:t>
            </a:r>
            <a:r>
              <a:rPr lang="en-GB" sz="2400" dirty="0"/>
              <a:t> RAN4 shall further refine </a:t>
            </a:r>
            <a:r>
              <a:rPr lang="en-GB" sz="2400" b="1" dirty="0"/>
              <a:t>FR1 NR band description for HAPS deployment at @2GHz</a:t>
            </a:r>
            <a:r>
              <a:rPr lang="en-GB" sz="2400" dirty="0"/>
              <a:t> for use in coexistence studies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5-2:</a:t>
            </a:r>
            <a:r>
              <a:rPr lang="en-GB" sz="2400" dirty="0"/>
              <a:t> NR band n1 </a:t>
            </a:r>
            <a:r>
              <a:rPr lang="en-GB" sz="2400" b="1" dirty="0"/>
              <a:t>as example band</a:t>
            </a:r>
            <a:r>
              <a:rPr lang="en-GB" sz="2400" dirty="0"/>
              <a:t> for HAPS related coexistence studies </a:t>
            </a:r>
            <a:r>
              <a:rPr lang="en-GB" sz="2400" b="1" dirty="0"/>
              <a:t>at 2GHz.</a:t>
            </a:r>
            <a:endParaRPr lang="fr-FR" sz="2400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#4 &amp; Topic #5: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/>
              <a:t>Agreements </a:t>
            </a:r>
            <a:r>
              <a:rPr lang="en-US" sz="6000" b="1" dirty="0" smtClean="0"/>
              <a:t>before GTW session</a:t>
            </a:r>
          </a:p>
          <a:p>
            <a:pPr algn="ctr"/>
            <a:r>
              <a:rPr lang="en-US" sz="6000" b="1" dirty="0" smtClean="0"/>
              <a:t>(and after 1</a:t>
            </a:r>
            <a:r>
              <a:rPr lang="en-US" sz="6000" b="1" baseline="30000" dirty="0" smtClean="0"/>
              <a:t>st</a:t>
            </a:r>
            <a:r>
              <a:rPr lang="en-US" sz="6000" b="1" dirty="0" smtClean="0"/>
              <a:t> Round)</a:t>
            </a:r>
            <a:endParaRPr lang="en-US" sz="6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>
                <a:solidFill>
                  <a:srgbClr val="00B050"/>
                </a:solidFill>
              </a:rPr>
              <a:t>Current </a:t>
            </a:r>
            <a:r>
              <a:rPr lang="en-GB" sz="3600" b="1" dirty="0" smtClean="0">
                <a:solidFill>
                  <a:srgbClr val="00B050"/>
                </a:solidFill>
              </a:rPr>
              <a:t>Agreements </a:t>
            </a:r>
            <a:r>
              <a:rPr lang="en-GB" sz="3600" dirty="0"/>
              <a:t>[98-bis-e][307] </a:t>
            </a:r>
            <a:r>
              <a:rPr lang="en-GB" sz="3600" dirty="0" smtClean="0"/>
              <a:t>NTN_Solutions_Part1 </a:t>
            </a:r>
            <a:r>
              <a:rPr lang="en-GB" sz="3600" b="1" dirty="0" smtClean="0">
                <a:solidFill>
                  <a:srgbClr val="00B050"/>
                </a:solidFill>
              </a:rPr>
              <a:t>– 16/04/2021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3-1:</a:t>
            </a:r>
            <a:r>
              <a:rPr lang="en-GB" sz="2400" dirty="0"/>
              <a:t> For NTN S-band, RAN4 shall consider 5, 10, 15, 20, 25, 30 MHz channel BW configurations. </a:t>
            </a:r>
            <a:endParaRPr lang="fr-FR" sz="2400" dirty="0"/>
          </a:p>
          <a:p>
            <a:pPr lvl="1"/>
            <a:r>
              <a:rPr lang="en-GB" sz="2000" b="1" dirty="0"/>
              <a:t>Note1:</a:t>
            </a:r>
            <a:r>
              <a:rPr lang="en-GB" sz="2000" dirty="0"/>
              <a:t> This current agreement may evolve depending on operator requests.</a:t>
            </a:r>
            <a:endParaRPr lang="fr-FR" sz="2000" dirty="0"/>
          </a:p>
          <a:p>
            <a:pPr lvl="1"/>
            <a:r>
              <a:rPr lang="en-GB" sz="2000" b="1" dirty="0"/>
              <a:t>Note2:</a:t>
            </a:r>
            <a:r>
              <a:rPr lang="en-GB" sz="2000" dirty="0"/>
              <a:t> This current agreement considers the possible band configuration for S-band (and can be different from the one used for the coexistence, which might be a subset</a:t>
            </a:r>
            <a:r>
              <a:rPr lang="en-GB" sz="2000" dirty="0" smtClean="0"/>
              <a:t>).</a:t>
            </a:r>
          </a:p>
          <a:p>
            <a:r>
              <a:rPr lang="en-GB" sz="2400" b="1" dirty="0"/>
              <a:t>Proposal 3-2:</a:t>
            </a:r>
            <a:r>
              <a:rPr lang="en-GB" sz="2400" dirty="0"/>
              <a:t> For NTN S-band, RAN4 shall consider 1 DL spectrum + 1 UL spectrum in the range (1980 - 2010 MHz) and (2170 - 2200 MHz).</a:t>
            </a:r>
            <a:endParaRPr lang="fr-FR" sz="2400" dirty="0"/>
          </a:p>
          <a:p>
            <a:r>
              <a:rPr lang="en-GB" sz="2400" dirty="0" smtClean="0"/>
              <a:t> </a:t>
            </a:r>
            <a:r>
              <a:rPr lang="en-GB" sz="2400" b="1" dirty="0"/>
              <a:t>Proposal 5-3:</a:t>
            </a:r>
            <a:r>
              <a:rPr lang="en-GB" sz="2400" dirty="0"/>
              <a:t> Separate HAPS coexistence scenarios from Satellite coexistence </a:t>
            </a:r>
            <a:r>
              <a:rPr lang="en-GB" sz="2400" dirty="0" smtClean="0"/>
              <a:t>scenarios.</a:t>
            </a:r>
            <a:endParaRPr lang="fr-FR" sz="2400" dirty="0"/>
          </a:p>
          <a:p>
            <a:pPr lvl="1"/>
            <a:r>
              <a:rPr lang="en-GB" sz="2000" b="1" dirty="0"/>
              <a:t>Note:</a:t>
            </a:r>
            <a:r>
              <a:rPr lang="en-GB" sz="2000" dirty="0"/>
              <a:t> the two NTN systems may consider different bands, different simulation parameters, and/or different specifications</a:t>
            </a:r>
            <a:endParaRPr lang="en-GB" sz="2000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68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32596" y="2161309"/>
            <a:ext cx="4991100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9232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Proposals to be discussed during NTN GTW </a:t>
            </a:r>
            <a:r>
              <a:rPr lang="en-US" sz="6000" b="1" dirty="0"/>
              <a:t>session </a:t>
            </a:r>
            <a:r>
              <a:rPr lang="en-US" sz="6000" b="1" dirty="0" smtClean="0"/>
              <a:t>and/or during 2</a:t>
            </a:r>
            <a:r>
              <a:rPr lang="en-US" sz="6000" b="1" baseline="30000" dirty="0" smtClean="0"/>
              <a:t>nd</a:t>
            </a:r>
            <a:r>
              <a:rPr lang="en-US" sz="6000" b="1" dirty="0" smtClean="0"/>
              <a:t> Round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180187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2400" b="1" noProof="0" dirty="0" smtClean="0"/>
              <a:t>Topic #1: </a:t>
            </a:r>
            <a:r>
              <a:rPr lang="en-GB" sz="2400" b="1" dirty="0"/>
              <a:t>Current </a:t>
            </a:r>
            <a:r>
              <a:rPr lang="en-GB" sz="2400" b="1" dirty="0" smtClean="0"/>
              <a:t>Proposals (1/4)</a:t>
            </a:r>
            <a:endParaRPr lang="en-GB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Proposal 1-1:</a:t>
            </a:r>
            <a:r>
              <a:rPr lang="en-GB" sz="2400" dirty="0"/>
              <a:t> RAN4 shall </a:t>
            </a:r>
            <a:r>
              <a:rPr lang="en-GB" sz="2400" b="1" dirty="0"/>
              <a:t>further clarify if there is a real need to specify GW-</a:t>
            </a:r>
            <a:r>
              <a:rPr lang="en-GB" sz="2400" b="1" dirty="0" err="1"/>
              <a:t>gNB</a:t>
            </a:r>
            <a:r>
              <a:rPr lang="en-GB" sz="2400" b="1" dirty="0"/>
              <a:t> interface</a:t>
            </a:r>
            <a:r>
              <a:rPr lang="en-GB" sz="2400" b="1" dirty="0" smtClean="0"/>
              <a:t>.</a:t>
            </a:r>
          </a:p>
          <a:p>
            <a:r>
              <a:rPr lang="en-GB" sz="2400" b="1" dirty="0"/>
              <a:t>Proposal 1-2:</a:t>
            </a:r>
            <a:r>
              <a:rPr lang="en-GB" sz="2400" dirty="0"/>
              <a:t> RAN4 to decide if there are any testing concerns for </a:t>
            </a:r>
            <a:r>
              <a:rPr lang="en-GB" sz="2400" b="1" dirty="0"/>
              <a:t>Satellite + feeder link + NTN-Gateway + </a:t>
            </a:r>
            <a:r>
              <a:rPr lang="en-GB" sz="2400" b="1" dirty="0" err="1"/>
              <a:t>gNB</a:t>
            </a:r>
            <a:r>
              <a:rPr lang="en-GB" sz="2400" b="1" dirty="0"/>
              <a:t> as a single entity, </a:t>
            </a:r>
            <a:r>
              <a:rPr lang="en-GB" sz="2400" dirty="0"/>
              <a:t>and why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1-3:</a:t>
            </a:r>
            <a:r>
              <a:rPr lang="en-GB" sz="2400" dirty="0"/>
              <a:t> RAN4 shall further clarify which one of the Options (</a:t>
            </a:r>
            <a:r>
              <a:rPr lang="en-GB" sz="2400" b="1" dirty="0"/>
              <a:t>Satellite + feeder link + NTN-Gateway </a:t>
            </a:r>
            <a:r>
              <a:rPr lang="en-GB" sz="2400" dirty="0"/>
              <a:t>as a single entity, or </a:t>
            </a:r>
            <a:r>
              <a:rPr lang="en-GB" sz="2400" b="1" dirty="0"/>
              <a:t>Satellite + feeder link + NTN-Gateway + </a:t>
            </a:r>
            <a:r>
              <a:rPr lang="en-GB" sz="2400" b="1" dirty="0" err="1"/>
              <a:t>gNB</a:t>
            </a:r>
            <a:r>
              <a:rPr lang="en-GB" sz="2400" b="1" dirty="0"/>
              <a:t> </a:t>
            </a:r>
            <a:r>
              <a:rPr lang="en-GB" sz="2400" dirty="0"/>
              <a:t>as a single entity) is easier to test in Rel-17 from RAN4 point of view</a:t>
            </a:r>
            <a:r>
              <a:rPr lang="en-GB" sz="2400" dirty="0" smtClean="0"/>
              <a:t>.</a:t>
            </a:r>
          </a:p>
          <a:p>
            <a:r>
              <a:rPr lang="en-GB" sz="2400" b="1" dirty="0"/>
              <a:t>Proposal 1-4:</a:t>
            </a:r>
            <a:r>
              <a:rPr lang="en-GB" sz="2400" dirty="0"/>
              <a:t> RAN4 shall further clarify which one of the Options (</a:t>
            </a:r>
            <a:r>
              <a:rPr lang="en-GB" sz="2400" b="1" dirty="0"/>
              <a:t>Satellite + feeder link + NTN-Gateway </a:t>
            </a:r>
            <a:r>
              <a:rPr lang="en-GB" sz="2400" dirty="0"/>
              <a:t>as a single entity, or </a:t>
            </a:r>
            <a:r>
              <a:rPr lang="en-GB" sz="2400" b="1" dirty="0"/>
              <a:t>Satellite + feeder link + NTN-Gateway + </a:t>
            </a:r>
            <a:r>
              <a:rPr lang="en-GB" sz="2400" b="1" dirty="0" err="1"/>
              <a:t>gNB</a:t>
            </a:r>
            <a:r>
              <a:rPr lang="en-GB" sz="2400" b="1" dirty="0"/>
              <a:t> </a:t>
            </a:r>
            <a:r>
              <a:rPr lang="en-GB" sz="2400" dirty="0"/>
              <a:t>as a single entity) is easier to specify in Rel-17 from RAN4 point of view.</a:t>
            </a:r>
            <a:endParaRPr lang="fr-FR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1062</Words>
  <Application>Microsoft Office PowerPoint</Application>
  <PresentationFormat>Grand écran</PresentationFormat>
  <Paragraphs>69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Présentation PowerPoint</vt:lpstr>
      <vt:lpstr>Current Agreements [98-bis-e][307] NTN_Solutions_Part1 – 16/04/2021</vt:lpstr>
      <vt:lpstr>Présentation PowerPoint</vt:lpstr>
      <vt:lpstr>Présentation PowerPoint</vt:lpstr>
      <vt:lpstr>Topic #1: Current Proposals (1/4)</vt:lpstr>
      <vt:lpstr>Topic #1: Current Proposals (2/4)</vt:lpstr>
      <vt:lpstr>Topic #1: Current Proposals (3/4)</vt:lpstr>
      <vt:lpstr>Topic #1: Current Proposals (4/4)</vt:lpstr>
      <vt:lpstr>Topic #2 &amp; Topic #3: Current Proposals</vt:lpstr>
      <vt:lpstr>Topic #4 &amp; Topic #5: Current Proposals</vt:lpstr>
      <vt:lpstr>Présentation PowerPoint</vt:lpstr>
      <vt:lpstr>Open Issues - Allocated spectrum type for NTN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Dorin PANAITOPOL</cp:lastModifiedBy>
  <cp:revision>710</cp:revision>
  <dcterms:created xsi:type="dcterms:W3CDTF">2010-02-05T13:52:00Z</dcterms:created>
  <dcterms:modified xsi:type="dcterms:W3CDTF">2021-04-16T02:52:18Z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</Properties>
</file>