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41" r:id="rId2"/>
    <p:sldId id="363" r:id="rId3"/>
    <p:sldId id="364" r:id="rId4"/>
    <p:sldId id="365" r:id="rId5"/>
    <p:sldId id="419" r:id="rId6"/>
    <p:sldId id="366" r:id="rId7"/>
    <p:sldId id="437" r:id="rId8"/>
    <p:sldId id="422" r:id="rId9"/>
    <p:sldId id="438" r:id="rId10"/>
    <p:sldId id="440" r:id="rId11"/>
    <p:sldId id="439" r:id="rId12"/>
    <p:sldId id="441" r:id="rId13"/>
    <p:sldId id="442" r:id="rId14"/>
    <p:sldId id="445" r:id="rId15"/>
    <p:sldId id="444" r:id="rId16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. Everaere" initials="DE" lastIdx="4" clrIdx="0"/>
  <p:cmAuthor id="2" name="ZTE" initials="Xuefei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FFFF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2" autoAdjust="0"/>
    <p:restoredTop sz="94647" autoAdjust="0"/>
  </p:normalViewPr>
  <p:slideViewPr>
    <p:cSldViewPr snapToGrid="0">
      <p:cViewPr varScale="1">
        <p:scale>
          <a:sx n="83" d="100"/>
          <a:sy n="83" d="100"/>
        </p:scale>
        <p:origin x="566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5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0" d="100"/>
          <a:sy n="70" d="100"/>
        </p:scale>
        <p:origin x="-3019" y="509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3057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126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2020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t>‹N°›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133350" y="36513"/>
            <a:ext cx="4286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latin typeface="Arial" panose="020B0604020202020204"/>
              </a:rPr>
              <a:t>3GPP TSG-RAN WG4 Meeting # </a:t>
            </a:r>
            <a:r>
              <a:rPr lang="en-US" altLang="en-US" sz="1200" b="1" dirty="0" smtClean="0">
                <a:latin typeface="Arial" panose="020B0604020202020204"/>
              </a:rPr>
              <a:t>98bis-e</a:t>
            </a:r>
            <a:r>
              <a:rPr lang="sv-SE" altLang="en-US" sz="1200" b="1" dirty="0">
                <a:latin typeface="Arial" panose="020B0604020202020204"/>
              </a:rPr>
              <a:t>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" panose="020B0604020202020204"/>
              </a:rPr>
              <a:t>E-meeting, </a:t>
            </a:r>
            <a:r>
              <a:rPr lang="sv-SE" altLang="en-US" sz="1200" b="1" dirty="0" smtClean="0">
                <a:latin typeface="Arial" panose="020B0604020202020204"/>
              </a:rPr>
              <a:t>12th </a:t>
            </a:r>
            <a:r>
              <a:rPr lang="sv-SE" altLang="en-US" sz="1200" b="1" dirty="0" err="1">
                <a:latin typeface="Arial" panose="020B0604020202020204"/>
              </a:rPr>
              <a:t>of</a:t>
            </a:r>
            <a:r>
              <a:rPr lang="sv-SE" altLang="en-US" sz="1200" b="1" dirty="0">
                <a:latin typeface="Arial" panose="020B0604020202020204"/>
              </a:rPr>
              <a:t> </a:t>
            </a:r>
            <a:r>
              <a:rPr lang="sv-SE" altLang="en-US" sz="1200" b="1" dirty="0" smtClean="0">
                <a:latin typeface="Arial" panose="020B0604020202020204"/>
              </a:rPr>
              <a:t>April </a:t>
            </a:r>
            <a:r>
              <a:rPr lang="sv-SE" altLang="en-US" sz="1200" b="1" dirty="0">
                <a:latin typeface="Arial" panose="020B0604020202020204"/>
              </a:rPr>
              <a:t>– </a:t>
            </a:r>
            <a:r>
              <a:rPr lang="sv-SE" altLang="en-US" sz="1200" b="1" dirty="0" smtClean="0">
                <a:latin typeface="Arial" panose="020B0604020202020204"/>
              </a:rPr>
              <a:t>20th </a:t>
            </a:r>
            <a:r>
              <a:rPr lang="sv-SE" altLang="en-US" sz="1200" b="1" dirty="0" err="1">
                <a:latin typeface="Arial" panose="020B0604020202020204"/>
              </a:rPr>
              <a:t>of</a:t>
            </a:r>
            <a:r>
              <a:rPr lang="sv-SE" altLang="en-US" sz="1200" b="1" dirty="0">
                <a:latin typeface="Arial" panose="020B0604020202020204"/>
              </a:rPr>
              <a:t> </a:t>
            </a:r>
            <a:r>
              <a:rPr lang="sv-SE" altLang="en-US" sz="1200" b="1" dirty="0" smtClean="0">
                <a:latin typeface="Arial" panose="020B0604020202020204"/>
              </a:rPr>
              <a:t>April</a:t>
            </a:r>
            <a:r>
              <a:rPr lang="sv-SE" altLang="en-US" sz="1200" b="1" baseline="0" dirty="0" smtClean="0">
                <a:latin typeface="Arial" panose="020B0604020202020204"/>
              </a:rPr>
              <a:t> </a:t>
            </a:r>
            <a:r>
              <a:rPr lang="sv-SE" altLang="en-US" sz="1200" b="1" baseline="0" dirty="0">
                <a:latin typeface="Arial" panose="020B0604020202020204"/>
              </a:rPr>
              <a:t>2021</a:t>
            </a:r>
            <a:endParaRPr lang="sv-SE" altLang="en-US" sz="1200" b="1" dirty="0">
              <a:latin typeface="Arial" panose="020B0604020202020204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sz="1200" b="1" kern="1200" dirty="0" smtClean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R4-2106103</a:t>
            </a:r>
            <a:endParaRPr lang="sv-SE" altLang="en-US" sz="1200" b="1" dirty="0"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4655" y="2819400"/>
            <a:ext cx="11462327" cy="1114425"/>
          </a:xfrm>
        </p:spPr>
        <p:txBody>
          <a:bodyPr/>
          <a:lstStyle/>
          <a:p>
            <a:pPr algn="ctr" eaLnBrk="1" hangingPunct="1"/>
            <a:r>
              <a:rPr lang="en-GB" altLang="en-US" noProof="0" dirty="0" smtClean="0"/>
              <a:t/>
            </a:r>
            <a:br>
              <a:rPr lang="en-GB" altLang="en-US" noProof="0" dirty="0" smtClean="0"/>
            </a:br>
            <a:r>
              <a:rPr lang="en-GB" b="1" dirty="0"/>
              <a:t>WF on [307] </a:t>
            </a:r>
            <a:r>
              <a:rPr lang="en-GB" b="1" dirty="0" smtClean="0"/>
              <a:t>NTN_Solutions_Part1</a:t>
            </a:r>
            <a:br>
              <a:rPr lang="en-GB" b="1" dirty="0" smtClean="0"/>
            </a:br>
            <a:r>
              <a:rPr lang="en-GB" sz="2800" b="1" dirty="0"/>
              <a:t>(</a:t>
            </a:r>
            <a:r>
              <a:rPr lang="en-GB" sz="2800" b="1" noProof="0" dirty="0" smtClean="0"/>
              <a:t>NTN general part)</a:t>
            </a:r>
            <a:endParaRPr lang="en-GB" altLang="en-US" sz="2800" b="1" noProof="0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GB" altLang="en-US" noProof="0" dirty="0" smtClean="0"/>
          </a:p>
          <a:p>
            <a:pPr marL="0" indent="0" eaLnBrk="1" hangingPunct="1">
              <a:buFontTx/>
              <a:buNone/>
            </a:pPr>
            <a:r>
              <a:rPr lang="en-GB" altLang="en-US" noProof="0" dirty="0" smtClean="0"/>
              <a:t>Moderator, THALES</a:t>
            </a:r>
            <a:endParaRPr lang="en-GB" altLang="en-US" noProof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pPr lvl="0"/>
            <a:r>
              <a:rPr lang="en-GB" sz="2400" b="1" noProof="0" dirty="0" smtClean="0"/>
              <a:t>Topic #1: </a:t>
            </a:r>
            <a:r>
              <a:rPr lang="en-GB" sz="2400" b="1" dirty="0"/>
              <a:t>Current </a:t>
            </a:r>
            <a:r>
              <a:rPr lang="en-GB" sz="2400" b="1" dirty="0" smtClean="0"/>
              <a:t>Proposals (3/4)</a:t>
            </a:r>
            <a:endParaRPr lang="en-GB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65275"/>
          </a:xfrm>
        </p:spPr>
        <p:txBody>
          <a:bodyPr/>
          <a:lstStyle/>
          <a:p>
            <a:r>
              <a:rPr lang="en-GB" sz="2400" b="1" dirty="0" smtClean="0"/>
              <a:t>Proposal </a:t>
            </a:r>
            <a:r>
              <a:rPr lang="en-GB" sz="2400" b="1" dirty="0"/>
              <a:t>1-8: RAN4 shall consider the architecture </a:t>
            </a:r>
            <a:r>
              <a:rPr lang="en-GB" sz="2400" dirty="0"/>
              <a:t>defined by RAN3 </a:t>
            </a:r>
            <a:r>
              <a:rPr lang="en-GB" sz="2400" b="1" dirty="0"/>
              <a:t>as baseline</a:t>
            </a:r>
            <a:r>
              <a:rPr lang="en-GB" sz="2400" dirty="0"/>
              <a:t> and </a:t>
            </a:r>
            <a:r>
              <a:rPr lang="en-GB" sz="2400" b="1" dirty="0"/>
              <a:t>shall allow further potential modifications if required</a:t>
            </a:r>
            <a:r>
              <a:rPr lang="en-GB" sz="2400" b="1" dirty="0" smtClean="0"/>
              <a:t>.</a:t>
            </a:r>
            <a:endParaRPr lang="en-GB" sz="2400" b="1" dirty="0"/>
          </a:p>
          <a:p>
            <a:r>
              <a:rPr lang="en-GB" sz="2400" b="1" dirty="0"/>
              <a:t>Proposal 1-9: RAN4 shall consider the architecture </a:t>
            </a:r>
            <a:r>
              <a:rPr lang="en-GB" sz="2400" dirty="0"/>
              <a:t>defined by RAN3 </a:t>
            </a:r>
            <a:r>
              <a:rPr lang="en-GB" sz="2400" b="1" dirty="0"/>
              <a:t>as baseline</a:t>
            </a:r>
            <a:r>
              <a:rPr lang="en-GB" sz="2400" dirty="0"/>
              <a:t> for test setup</a:t>
            </a:r>
            <a:r>
              <a:rPr lang="en-GB" sz="2400" b="1" dirty="0"/>
              <a:t>.</a:t>
            </a:r>
            <a:endParaRPr lang="fr-FR" sz="2400" dirty="0"/>
          </a:p>
          <a:p>
            <a:endParaRPr lang="fr-FR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575" y="3306762"/>
            <a:ext cx="6994727" cy="263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3903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/>
              <a:t>Proposal 1-10: RAN4 shall take into account the inputs from companies to decide if the typical satellite implementation considers wired or non-wired connection with the GW.</a:t>
            </a:r>
          </a:p>
          <a:p>
            <a:r>
              <a:rPr lang="en-GB" sz="2400" b="1" dirty="0"/>
              <a:t>Proposal 1-11: RAN4 shall prioritize </a:t>
            </a:r>
            <a:r>
              <a:rPr lang="en-GB" sz="2400" dirty="0"/>
              <a:t>the </a:t>
            </a:r>
            <a:r>
              <a:rPr lang="en-GB" sz="2400" b="1" dirty="0"/>
              <a:t>wired connection</a:t>
            </a:r>
            <a:r>
              <a:rPr lang="en-GB" sz="2400" dirty="0"/>
              <a:t> between NTN-Gateway and Non-NTN Infrastructure </a:t>
            </a:r>
            <a:r>
              <a:rPr lang="en-GB" sz="2400" dirty="0" err="1"/>
              <a:t>gNB</a:t>
            </a:r>
            <a:r>
              <a:rPr lang="en-GB" sz="2400" dirty="0"/>
              <a:t> functions in Rel-17.</a:t>
            </a:r>
            <a:endParaRPr lang="fr-FR" sz="2400" dirty="0"/>
          </a:p>
          <a:p>
            <a:r>
              <a:rPr lang="en-GB" sz="2400" b="1" dirty="0"/>
              <a:t>Proposal 1-12: RAN4 shall decide if NTN can benefit or not from RAN4 NR Repeater WI in Rel-17.</a:t>
            </a:r>
          </a:p>
          <a:p>
            <a:r>
              <a:rPr lang="en-GB" sz="2400" b="1" dirty="0"/>
              <a:t>Proposal 1-13: The definition of RF requirements for the linkage between NTN-Gateway and </a:t>
            </a:r>
            <a:r>
              <a:rPr lang="en-GB" sz="2400" b="1" dirty="0" err="1"/>
              <a:t>gNB</a:t>
            </a:r>
            <a:r>
              <a:rPr lang="en-GB" sz="2400" b="1" dirty="0"/>
              <a:t> should be optional. RAN4 shall focus on NTN service link from standard perspective.</a:t>
            </a:r>
          </a:p>
          <a:p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pPr lvl="0"/>
            <a:r>
              <a:rPr lang="en-GB" sz="2400" b="1" noProof="0" dirty="0" smtClean="0"/>
              <a:t>Topic #1: </a:t>
            </a:r>
            <a:r>
              <a:rPr lang="en-GB" sz="2400" b="1" dirty="0"/>
              <a:t>Current </a:t>
            </a:r>
            <a:r>
              <a:rPr lang="en-GB" sz="2400" b="1" dirty="0" smtClean="0"/>
              <a:t>Proposals (4/4)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8170853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/>
              <a:t>Proposal 2-2: </a:t>
            </a:r>
            <a:r>
              <a:rPr lang="en-GB" sz="2400" dirty="0"/>
              <a:t>NTN GW parameters/requirements (e.g. NTN GW REFSENS) are implementation dependent.</a:t>
            </a:r>
            <a:endParaRPr lang="fr-FR" sz="2400" dirty="0"/>
          </a:p>
          <a:p>
            <a:r>
              <a:rPr lang="en-GB" sz="2400" b="1" dirty="0"/>
              <a:t>Proposal 3-3:</a:t>
            </a:r>
            <a:r>
              <a:rPr lang="en-GB" sz="2400" dirty="0"/>
              <a:t> RAN4 shall continue discussion on NTN channel raster for S-Band</a:t>
            </a:r>
            <a:r>
              <a:rPr lang="en-GB" sz="2400" dirty="0" smtClean="0"/>
              <a:t>.</a:t>
            </a:r>
          </a:p>
          <a:p>
            <a:r>
              <a:rPr lang="en-GB" sz="2400" b="1" dirty="0"/>
              <a:t>Proposal 3-4:</a:t>
            </a:r>
            <a:r>
              <a:rPr lang="en-GB" sz="2400" dirty="0"/>
              <a:t> RAN4 shall continue discussion to clarify L-band frequency range for NTN operation.</a:t>
            </a:r>
            <a:endParaRPr lang="fr-FR" sz="2400" dirty="0"/>
          </a:p>
          <a:p>
            <a:r>
              <a:rPr lang="en-GB" sz="2400" b="1" dirty="0"/>
              <a:t>Proposal 3-5: </a:t>
            </a:r>
            <a:r>
              <a:rPr lang="en-GB" sz="2400" dirty="0"/>
              <a:t>RAN4 shall consider inputs from NTN operators for the NTN-NTN coexistence scenarios for MSS S-band.</a:t>
            </a:r>
            <a:endParaRPr lang="fr-FR" sz="2400" dirty="0"/>
          </a:p>
          <a:p>
            <a:r>
              <a:rPr lang="en-GB" sz="2400" b="1" dirty="0"/>
              <a:t>Proposal 3-6: </a:t>
            </a:r>
            <a:r>
              <a:rPr lang="en-GB" sz="2400" dirty="0"/>
              <a:t>RAN4 to select an already defined NR band, which can be repurposed or used as reference for satellite deployment simulations</a:t>
            </a:r>
            <a:r>
              <a:rPr lang="en-GB" sz="2400" dirty="0" smtClean="0"/>
              <a:t>.</a:t>
            </a:r>
            <a:endParaRPr lang="fr-FR" sz="2400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pPr lvl="0"/>
            <a:r>
              <a:rPr lang="en-GB" sz="2400" b="1" noProof="0" dirty="0" smtClean="0"/>
              <a:t>Topic #2 &amp; Topic #3: </a:t>
            </a:r>
            <a:r>
              <a:rPr lang="en-GB" sz="2400" b="1" dirty="0"/>
              <a:t>Current </a:t>
            </a:r>
            <a:r>
              <a:rPr lang="en-GB" sz="2400" b="1" dirty="0" smtClean="0"/>
              <a:t>Proposals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0630013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/>
              <a:t>Proposal 4-1</a:t>
            </a:r>
            <a:r>
              <a:rPr lang="en-GB" sz="2400" dirty="0"/>
              <a:t>: RAN4 may continue </a:t>
            </a:r>
            <a:r>
              <a:rPr lang="en-GB" sz="2400" dirty="0" err="1"/>
              <a:t>Ka</a:t>
            </a:r>
            <a:r>
              <a:rPr lang="en-GB" sz="2400" dirty="0"/>
              <a:t>/FR2 NTN coexistence discussion in next RAN4 meetings depending on the NTN S-band coexistence simulations advancements.</a:t>
            </a:r>
            <a:endParaRPr lang="fr-FR" sz="2400" dirty="0"/>
          </a:p>
          <a:p>
            <a:r>
              <a:rPr lang="en-GB" sz="2400" b="1" dirty="0"/>
              <a:t>Proposal 5-1:</a:t>
            </a:r>
            <a:r>
              <a:rPr lang="en-GB" sz="2400" dirty="0"/>
              <a:t> RAN4 shall further refine </a:t>
            </a:r>
            <a:r>
              <a:rPr lang="en-GB" sz="2400" b="1" dirty="0"/>
              <a:t>FR1 NR band description for HAPS deployment at @2GHz</a:t>
            </a:r>
            <a:r>
              <a:rPr lang="en-GB" sz="2400" dirty="0"/>
              <a:t> for use in coexistence studies</a:t>
            </a:r>
            <a:r>
              <a:rPr lang="en-GB" sz="2400" dirty="0" smtClean="0"/>
              <a:t>.</a:t>
            </a:r>
          </a:p>
          <a:p>
            <a:r>
              <a:rPr lang="en-GB" sz="2400" b="1" dirty="0"/>
              <a:t>Proposal 5-2:</a:t>
            </a:r>
            <a:r>
              <a:rPr lang="en-GB" sz="2400" dirty="0"/>
              <a:t> NR band n1 </a:t>
            </a:r>
            <a:r>
              <a:rPr lang="en-GB" sz="2400" b="1" dirty="0"/>
              <a:t>as example band</a:t>
            </a:r>
            <a:r>
              <a:rPr lang="en-GB" sz="2400" dirty="0"/>
              <a:t> for HAPS related coexistence studies </a:t>
            </a:r>
            <a:r>
              <a:rPr lang="en-GB" sz="2400" b="1" dirty="0"/>
              <a:t>at 2GHz.</a:t>
            </a:r>
            <a:endParaRPr lang="fr-FR" sz="2400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pPr lvl="0"/>
            <a:r>
              <a:rPr lang="en-GB" sz="2400" b="1" noProof="0" dirty="0" smtClean="0"/>
              <a:t>Topic #4 &amp; Topic #5: </a:t>
            </a:r>
            <a:r>
              <a:rPr lang="en-GB" sz="2400" b="1" dirty="0"/>
              <a:t>Current </a:t>
            </a:r>
            <a:r>
              <a:rPr lang="en-GB" sz="2400" b="1" dirty="0" smtClean="0"/>
              <a:t>Proposals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8550584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/>
          <p:nvPr/>
        </p:nvSpPr>
        <p:spPr bwMode="auto">
          <a:xfrm>
            <a:off x="203200" y="3302000"/>
            <a:ext cx="11591636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en-US" sz="6000" b="1" dirty="0" smtClean="0"/>
              <a:t>Open Issues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6040568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Open Issues - </a:t>
            </a:r>
            <a:r>
              <a:rPr lang="en-GB" sz="3600" dirty="0"/>
              <a:t>Allocated spectrum type for NTN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dirty="0"/>
              <a:t>S</a:t>
            </a:r>
            <a:r>
              <a:rPr lang="en-GB" sz="2000" b="1" dirty="0" smtClean="0"/>
              <a:t>atellite </a:t>
            </a:r>
            <a:r>
              <a:rPr lang="en-GB" sz="2000" b="1" dirty="0"/>
              <a:t>broadband communications</a:t>
            </a:r>
            <a:r>
              <a:rPr lang="en-GB" sz="2000" dirty="0"/>
              <a:t> is very important in Rel-17, and many NTN operators already showed interest.</a:t>
            </a:r>
            <a:endParaRPr lang="en-US" sz="2000" b="1" dirty="0" smtClean="0"/>
          </a:p>
          <a:p>
            <a:r>
              <a:rPr lang="en-US" sz="2000" b="1" dirty="0" smtClean="0"/>
              <a:t>Moderator </a:t>
            </a:r>
            <a:r>
              <a:rPr lang="en-US" sz="2000" b="1" dirty="0"/>
              <a:t>note1:</a:t>
            </a:r>
            <a:r>
              <a:rPr lang="en-US" sz="2000" dirty="0"/>
              <a:t> It seems that there is a disagreement on </a:t>
            </a:r>
            <a:r>
              <a:rPr lang="en-US" sz="2000" dirty="0" err="1"/>
              <a:t>Ka</a:t>
            </a:r>
            <a:r>
              <a:rPr lang="en-US" sz="2000" dirty="0"/>
              <a:t> ITU-R definition and operational purpose, but the argument by some companies is not supported by references. </a:t>
            </a:r>
            <a:endParaRPr lang="fr-FR" sz="2000" dirty="0"/>
          </a:p>
          <a:p>
            <a:r>
              <a:rPr lang="en-US" sz="2000" b="1" dirty="0"/>
              <a:t>Moderator note2:</a:t>
            </a:r>
            <a:r>
              <a:rPr lang="en-US" sz="2000" dirty="0"/>
              <a:t> Companies are further encouraged to verify the provided references.</a:t>
            </a:r>
            <a:endParaRPr lang="fr-FR" sz="2000" dirty="0"/>
          </a:p>
          <a:p>
            <a:r>
              <a:rPr lang="en-US" sz="2000" b="1" dirty="0"/>
              <a:t>Moderator note3:</a:t>
            </a:r>
            <a:r>
              <a:rPr lang="en-US" sz="2000" dirty="0"/>
              <a:t> A unanimous agreement is unlikely be reached in this RAN4 for the time being. </a:t>
            </a:r>
            <a:endParaRPr lang="fr-FR" sz="2000" dirty="0"/>
          </a:p>
          <a:p>
            <a:r>
              <a:rPr lang="en-US" sz="2000" b="1" dirty="0"/>
              <a:t>Moderator note4:</a:t>
            </a:r>
            <a:r>
              <a:rPr lang="en-US" sz="2000" dirty="0"/>
              <a:t> Note that RAN-P decisions from RP-210791 can be used in RAN4:</a:t>
            </a:r>
            <a:endParaRPr lang="fr-FR" sz="2000" dirty="0"/>
          </a:p>
          <a:p>
            <a:pPr lvl="1"/>
            <a:r>
              <a:rPr lang="en-US" sz="2000" dirty="0" smtClean="0"/>
              <a:t>Agreed </a:t>
            </a:r>
            <a:r>
              <a:rPr lang="en-US" sz="2000" dirty="0"/>
              <a:t>Proposal NTN-1.1: “For frequencies above 10 GHz, any work can be limited to VSAT, ESIM service and terminals.”</a:t>
            </a:r>
            <a:endParaRPr lang="fr-FR" sz="2000" dirty="0"/>
          </a:p>
          <a:p>
            <a:pPr lvl="1"/>
            <a:r>
              <a:rPr lang="en-US" sz="2000" dirty="0" smtClean="0"/>
              <a:t>Agreed </a:t>
            </a:r>
            <a:r>
              <a:rPr lang="en-US" sz="2000" dirty="0"/>
              <a:t>Proposal NTN-1.2: “The Satellite </a:t>
            </a:r>
            <a:r>
              <a:rPr lang="en-US" sz="2000" dirty="0" err="1"/>
              <a:t>Ka</a:t>
            </a:r>
            <a:r>
              <a:rPr lang="en-US" sz="2000" dirty="0"/>
              <a:t> band refers to [17.3 – 20.2 GHz] on the downlink and [27.0 – 30.0 GHz] on the uplink as allocated by ITU-R to satellite services. Some of this range is designated as FSS and some as MSS.”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2585321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noProof="0" dirty="0" smtClean="0"/>
              <a:t>Outline</a:t>
            </a:r>
            <a:endParaRPr lang="en-GB" altLang="en-US" sz="3600" noProof="0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noProof="0" dirty="0" smtClean="0"/>
              <a:t>Proposed way forward based on the outcomes of “</a:t>
            </a:r>
            <a:r>
              <a:rPr lang="en-GB" dirty="0"/>
              <a:t>Email discussion summary for [98-bis-e][307] NTN_Solutions_Part1</a:t>
            </a:r>
            <a:r>
              <a:rPr lang="en-GB" noProof="0" dirty="0" smtClean="0"/>
              <a:t>”</a:t>
            </a:r>
          </a:p>
          <a:p>
            <a:r>
              <a:rPr lang="en-GB" altLang="en-US" noProof="0" dirty="0" smtClean="0"/>
              <a:t>See </a:t>
            </a:r>
            <a:r>
              <a:rPr lang="en-GB" b="1" u="heavy" dirty="0" smtClean="0"/>
              <a:t>R4-2106147</a:t>
            </a:r>
            <a:r>
              <a:rPr lang="en-GB" dirty="0" smtClean="0"/>
              <a:t> </a:t>
            </a:r>
            <a:r>
              <a:rPr lang="en-GB" dirty="0"/>
              <a:t>(revision of R4-2105978)</a:t>
            </a:r>
            <a:endParaRPr lang="en-GB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noProof="0" dirty="0" smtClean="0"/>
              <a:t>Content</a:t>
            </a:r>
            <a:endParaRPr lang="en-GB" altLang="en-US" sz="3600" noProof="0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 smtClean="0"/>
              <a:t>Topic #1: </a:t>
            </a:r>
            <a:r>
              <a:rPr lang="en-GB" dirty="0"/>
              <a:t>NTN Architecture </a:t>
            </a:r>
            <a:r>
              <a:rPr lang="en-GB" dirty="0" smtClean="0"/>
              <a:t>Aspects</a:t>
            </a:r>
          </a:p>
          <a:p>
            <a:pPr lvl="0"/>
            <a:r>
              <a:rPr lang="en-GB" noProof="0" dirty="0" smtClean="0"/>
              <a:t>Topic #2: </a:t>
            </a:r>
            <a:r>
              <a:rPr lang="en-GB" dirty="0"/>
              <a:t>Generic </a:t>
            </a:r>
            <a:r>
              <a:rPr lang="en-GB" dirty="0" smtClean="0"/>
              <a:t>Parameters</a:t>
            </a:r>
          </a:p>
          <a:p>
            <a:pPr lvl="0"/>
            <a:r>
              <a:rPr lang="en-GB" noProof="0" dirty="0" smtClean="0"/>
              <a:t>Topic #3: </a:t>
            </a:r>
            <a:r>
              <a:rPr lang="en-GB" dirty="0"/>
              <a:t>FR1 </a:t>
            </a:r>
            <a:r>
              <a:rPr lang="en-GB" dirty="0" smtClean="0"/>
              <a:t>Generalities</a:t>
            </a:r>
          </a:p>
          <a:p>
            <a:pPr lvl="0"/>
            <a:r>
              <a:rPr lang="en-GB" noProof="0" dirty="0" smtClean="0"/>
              <a:t>Topic #4: </a:t>
            </a:r>
            <a:r>
              <a:rPr lang="en-GB" dirty="0"/>
              <a:t>FR2 </a:t>
            </a:r>
            <a:r>
              <a:rPr lang="en-GB" dirty="0" smtClean="0"/>
              <a:t>Generalities</a:t>
            </a:r>
          </a:p>
          <a:p>
            <a:pPr lvl="0"/>
            <a:r>
              <a:rPr lang="en-GB" noProof="0" dirty="0" smtClean="0"/>
              <a:t>Topic #5: </a:t>
            </a:r>
            <a:r>
              <a:rPr lang="en-GB" dirty="0"/>
              <a:t>HAPS </a:t>
            </a:r>
            <a:r>
              <a:rPr lang="en-GB" dirty="0" smtClean="0"/>
              <a:t>Aspects</a:t>
            </a:r>
          </a:p>
          <a:p>
            <a:pPr marL="0" indent="0">
              <a:buNone/>
            </a:pPr>
            <a:r>
              <a:rPr lang="en-GB" noProof="0" dirty="0" smtClean="0"/>
              <a:t>	</a:t>
            </a:r>
          </a:p>
          <a:p>
            <a:endParaRPr lang="en-GB" altLang="en-US" noProof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noProof="0" dirty="0" smtClean="0"/>
              <a:t>Summary</a:t>
            </a:r>
            <a:endParaRPr lang="en-GB" altLang="en-US" noProof="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noProof="0" dirty="0" smtClean="0"/>
              <a:t>List of proposals for each topics discussed</a:t>
            </a:r>
            <a:endParaRPr lang="en-GB" noProof="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noProof="0" dirty="0" smtClean="0"/>
              <a:t>In “agreements” part</a:t>
            </a:r>
          </a:p>
          <a:p>
            <a:pPr lvl="1"/>
            <a:r>
              <a:rPr lang="en-GB" noProof="0" dirty="0" smtClean="0">
                <a:solidFill>
                  <a:schemeClr val="accent6">
                    <a:lumMod val="75000"/>
                  </a:schemeClr>
                </a:solidFill>
              </a:rPr>
              <a:t>Proposals with “green” comments are agreeable.</a:t>
            </a:r>
            <a:endParaRPr lang="en-GB" sz="2800" noProof="0" dirty="0" smtClean="0"/>
          </a:p>
          <a:p>
            <a:r>
              <a:rPr lang="en-GB" noProof="0" dirty="0" smtClean="0"/>
              <a:t>In “open issues” part</a:t>
            </a:r>
          </a:p>
          <a:p>
            <a:pPr lvl="1"/>
            <a:r>
              <a:rPr lang="en-GB" noProof="0" dirty="0" smtClean="0">
                <a:solidFill>
                  <a:srgbClr val="7030A0"/>
                </a:solidFill>
              </a:rPr>
              <a:t>Proposals with “purple” comments not agreeable.</a:t>
            </a:r>
          </a:p>
          <a:p>
            <a:pPr lvl="1"/>
            <a:r>
              <a:rPr lang="en-GB" noProof="0" dirty="0" smtClean="0">
                <a:solidFill>
                  <a:schemeClr val="accent2">
                    <a:lumMod val="75000"/>
                  </a:schemeClr>
                </a:solidFill>
              </a:rPr>
              <a:t>Proposals with “orange” comments not agreeable: </a:t>
            </a:r>
            <a:endParaRPr lang="en-GB" noProof="0" dirty="0" smtClean="0"/>
          </a:p>
          <a:p>
            <a:pPr lvl="2"/>
            <a:r>
              <a:rPr lang="en-GB" noProof="0" dirty="0" smtClean="0"/>
              <a:t>If there is a GTW session and we could agree on some of them, this WF will be revised anyway;</a:t>
            </a:r>
          </a:p>
          <a:p>
            <a:pPr lvl="2"/>
            <a:r>
              <a:rPr lang="en-GB" noProof="0" dirty="0" smtClean="0"/>
              <a:t>Please also note that the </a:t>
            </a:r>
            <a:r>
              <a:rPr lang="en-GB" noProof="0" dirty="0" smtClean="0">
                <a:solidFill>
                  <a:schemeClr val="accent2">
                    <a:lumMod val="75000"/>
                  </a:schemeClr>
                </a:solidFill>
              </a:rPr>
              <a:t>“orange” </a:t>
            </a:r>
            <a:r>
              <a:rPr lang="en-GB" noProof="0" dirty="0" smtClean="0"/>
              <a:t>proposals were the results of “agreed with changes” comments.</a:t>
            </a:r>
          </a:p>
          <a:p>
            <a:pPr lvl="1"/>
            <a:r>
              <a:rPr lang="en-GB" noProof="0" dirty="0" smtClean="0"/>
              <a:t>Proposals without any comment were not discussed.</a:t>
            </a:r>
          </a:p>
          <a:p>
            <a:pPr lvl="1"/>
            <a:endParaRPr lang="en-GB" altLang="en-US" noProof="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/>
          <p:nvPr/>
        </p:nvSpPr>
        <p:spPr bwMode="auto">
          <a:xfrm>
            <a:off x="673100" y="2992582"/>
            <a:ext cx="10744199" cy="1634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en-US" sz="6000" b="1" dirty="0"/>
              <a:t>Agreements </a:t>
            </a:r>
            <a:r>
              <a:rPr lang="en-US" sz="6000" b="1" dirty="0" smtClean="0"/>
              <a:t>before GTW session</a:t>
            </a:r>
          </a:p>
          <a:p>
            <a:pPr algn="ctr"/>
            <a:r>
              <a:rPr lang="en-US" sz="6000" b="1" dirty="0" smtClean="0"/>
              <a:t>(and after 1</a:t>
            </a:r>
            <a:r>
              <a:rPr lang="en-US" sz="6000" b="1" baseline="30000" dirty="0" smtClean="0"/>
              <a:t>st</a:t>
            </a:r>
            <a:r>
              <a:rPr lang="en-US" sz="6000" b="1" dirty="0" smtClean="0"/>
              <a:t> Round)</a:t>
            </a:r>
            <a:endParaRPr lang="en-US" sz="60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r>
              <a:rPr lang="en-GB" sz="3600" b="1" dirty="0">
                <a:solidFill>
                  <a:srgbClr val="00B050"/>
                </a:solidFill>
              </a:rPr>
              <a:t>Current </a:t>
            </a:r>
            <a:r>
              <a:rPr lang="en-GB" sz="3600" b="1" dirty="0" smtClean="0">
                <a:solidFill>
                  <a:srgbClr val="00B050"/>
                </a:solidFill>
              </a:rPr>
              <a:t>Agreements </a:t>
            </a:r>
            <a:r>
              <a:rPr lang="en-GB" sz="3600" dirty="0"/>
              <a:t>[98-bis-e][307] </a:t>
            </a:r>
            <a:r>
              <a:rPr lang="en-GB" sz="3600" dirty="0" smtClean="0"/>
              <a:t>NTN_Solutions_Part1 </a:t>
            </a:r>
            <a:r>
              <a:rPr lang="en-GB" sz="3600" b="1" dirty="0" smtClean="0">
                <a:solidFill>
                  <a:srgbClr val="00B050"/>
                </a:solidFill>
              </a:rPr>
              <a:t>– 16/04/2021</a:t>
            </a:r>
            <a:endParaRPr lang="en-GB" sz="36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/>
              <a:t>Proposal 3-1:</a:t>
            </a:r>
            <a:r>
              <a:rPr lang="en-GB" sz="2400" dirty="0"/>
              <a:t> For NTN S-band, RAN4 shall consider 5, 10, 15, 20, 25, 30 MHz channel BW configurations. </a:t>
            </a:r>
            <a:endParaRPr lang="fr-FR" sz="2400" dirty="0"/>
          </a:p>
          <a:p>
            <a:pPr lvl="1"/>
            <a:r>
              <a:rPr lang="en-GB" sz="2000" b="1" dirty="0"/>
              <a:t>Note1:</a:t>
            </a:r>
            <a:r>
              <a:rPr lang="en-GB" sz="2000" dirty="0"/>
              <a:t> This current agreement may evolve depending on operator requests.</a:t>
            </a:r>
            <a:endParaRPr lang="fr-FR" sz="2000" dirty="0"/>
          </a:p>
          <a:p>
            <a:pPr lvl="1"/>
            <a:r>
              <a:rPr lang="en-GB" sz="2000" b="1" dirty="0"/>
              <a:t>Note2:</a:t>
            </a:r>
            <a:r>
              <a:rPr lang="en-GB" sz="2000" dirty="0"/>
              <a:t> This current agreement considers the possible band configuration for S-band (and can be different from the one used for the coexistence, which might be a subset</a:t>
            </a:r>
            <a:r>
              <a:rPr lang="en-GB" sz="2000" dirty="0" smtClean="0"/>
              <a:t>).</a:t>
            </a:r>
          </a:p>
          <a:p>
            <a:r>
              <a:rPr lang="en-GB" sz="2400" b="1" dirty="0"/>
              <a:t>Proposal 3-2:</a:t>
            </a:r>
            <a:r>
              <a:rPr lang="en-GB" sz="2400" dirty="0"/>
              <a:t> For NTN S-band, RAN4 shall consider 1 DL spectrum + 1 UL spectrum in the range (1980 - 2010 MHz) and (2170 - 2200 MHz).</a:t>
            </a:r>
            <a:endParaRPr lang="fr-FR" sz="2400" dirty="0"/>
          </a:p>
          <a:p>
            <a:r>
              <a:rPr lang="en-GB" sz="2400" dirty="0" smtClean="0"/>
              <a:t> </a:t>
            </a:r>
            <a:r>
              <a:rPr lang="en-GB" sz="2400" b="1" dirty="0"/>
              <a:t>Proposal 5-3:</a:t>
            </a:r>
            <a:r>
              <a:rPr lang="en-GB" sz="2400" dirty="0"/>
              <a:t> Separate HAPS coexistence scenarios from Satellite coexistence </a:t>
            </a:r>
            <a:r>
              <a:rPr lang="en-GB" sz="2400" dirty="0" smtClean="0"/>
              <a:t>scenarios.</a:t>
            </a:r>
            <a:endParaRPr lang="fr-FR" sz="2400" dirty="0"/>
          </a:p>
          <a:p>
            <a:pPr lvl="1"/>
            <a:r>
              <a:rPr lang="en-GB" sz="2000" b="1" dirty="0"/>
              <a:t>Note:</a:t>
            </a:r>
            <a:r>
              <a:rPr lang="en-GB" sz="2000" dirty="0"/>
              <a:t> the two NTN systems may consider different bands, different simulation parameters, and/or different specifications</a:t>
            </a:r>
            <a:endParaRPr lang="en-GB" sz="2000" noProof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/>
          <p:nvPr/>
        </p:nvSpPr>
        <p:spPr bwMode="auto">
          <a:xfrm>
            <a:off x="203200" y="3302000"/>
            <a:ext cx="11591636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en-US" sz="6000" b="1" dirty="0" smtClean="0"/>
              <a:t>Proposals to be discussed during NTN GTW </a:t>
            </a:r>
            <a:r>
              <a:rPr lang="en-US" sz="6000" b="1" dirty="0"/>
              <a:t>session </a:t>
            </a:r>
            <a:r>
              <a:rPr lang="en-US" sz="6000" b="1" dirty="0" smtClean="0"/>
              <a:t>and/or during 2</a:t>
            </a:r>
            <a:r>
              <a:rPr lang="en-US" sz="6000" b="1" baseline="30000" dirty="0" smtClean="0"/>
              <a:t>nd</a:t>
            </a:r>
            <a:r>
              <a:rPr lang="en-US" sz="6000" b="1" dirty="0" smtClean="0"/>
              <a:t> Round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6180187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pPr lvl="0"/>
            <a:r>
              <a:rPr lang="en-GB" sz="2400" b="1" noProof="0" dirty="0" smtClean="0"/>
              <a:t>Topic #1: </a:t>
            </a:r>
            <a:r>
              <a:rPr lang="en-GB" sz="2400" b="1" dirty="0"/>
              <a:t>Current </a:t>
            </a:r>
            <a:r>
              <a:rPr lang="en-GB" sz="2400" b="1" dirty="0" smtClean="0"/>
              <a:t>Proposals (1/4)</a:t>
            </a:r>
            <a:endParaRPr lang="en-GB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/>
              <a:t>Proposal 1-1:</a:t>
            </a:r>
            <a:r>
              <a:rPr lang="en-GB" sz="2400" dirty="0"/>
              <a:t> RAN4 shall </a:t>
            </a:r>
            <a:r>
              <a:rPr lang="en-GB" sz="2400" b="1" dirty="0"/>
              <a:t>further clarify if there is a real need to specify GW-</a:t>
            </a:r>
            <a:r>
              <a:rPr lang="en-GB" sz="2400" b="1" dirty="0" err="1"/>
              <a:t>gNB</a:t>
            </a:r>
            <a:r>
              <a:rPr lang="en-GB" sz="2400" b="1" dirty="0"/>
              <a:t> interface</a:t>
            </a:r>
            <a:r>
              <a:rPr lang="en-GB" sz="2400" b="1" dirty="0" smtClean="0"/>
              <a:t>.</a:t>
            </a:r>
          </a:p>
          <a:p>
            <a:r>
              <a:rPr lang="en-GB" sz="2400" b="1" dirty="0"/>
              <a:t>Proposal 1-2:</a:t>
            </a:r>
            <a:r>
              <a:rPr lang="en-GB" sz="2400" dirty="0"/>
              <a:t> RAN4 to decide if there are any testing concerns for </a:t>
            </a:r>
            <a:r>
              <a:rPr lang="en-GB" sz="2400" b="1" dirty="0"/>
              <a:t>Satellite + feeder link + NTN-Gateway + </a:t>
            </a:r>
            <a:r>
              <a:rPr lang="en-GB" sz="2400" b="1" dirty="0" err="1"/>
              <a:t>gNB</a:t>
            </a:r>
            <a:r>
              <a:rPr lang="en-GB" sz="2400" b="1" dirty="0"/>
              <a:t> as a single entity, </a:t>
            </a:r>
            <a:r>
              <a:rPr lang="en-GB" sz="2400" dirty="0"/>
              <a:t>and why</a:t>
            </a:r>
            <a:r>
              <a:rPr lang="en-GB" sz="2400" dirty="0" smtClean="0"/>
              <a:t>.</a:t>
            </a:r>
          </a:p>
          <a:p>
            <a:r>
              <a:rPr lang="en-GB" sz="2400" b="1" dirty="0"/>
              <a:t>Proposal 1-3:</a:t>
            </a:r>
            <a:r>
              <a:rPr lang="en-GB" sz="2400" dirty="0"/>
              <a:t> RAN4 shall further clarify which one of the Options (</a:t>
            </a:r>
            <a:r>
              <a:rPr lang="en-GB" sz="2400" b="1" dirty="0"/>
              <a:t>Satellite + feeder link + NTN-Gateway </a:t>
            </a:r>
            <a:r>
              <a:rPr lang="en-GB" sz="2400" dirty="0"/>
              <a:t>as a single entity, or </a:t>
            </a:r>
            <a:r>
              <a:rPr lang="en-GB" sz="2400" b="1" dirty="0"/>
              <a:t>Satellite + feeder link + NTN-Gateway + </a:t>
            </a:r>
            <a:r>
              <a:rPr lang="en-GB" sz="2400" b="1" dirty="0" err="1"/>
              <a:t>gNB</a:t>
            </a:r>
            <a:r>
              <a:rPr lang="en-GB" sz="2400" b="1" dirty="0"/>
              <a:t> </a:t>
            </a:r>
            <a:r>
              <a:rPr lang="en-GB" sz="2400" dirty="0"/>
              <a:t>as a single entity) is easier to test in Rel-17 from RAN4 point of view</a:t>
            </a:r>
            <a:r>
              <a:rPr lang="en-GB" sz="2400" dirty="0" smtClean="0"/>
              <a:t>.</a:t>
            </a:r>
          </a:p>
          <a:p>
            <a:r>
              <a:rPr lang="en-GB" sz="2400" b="1" dirty="0"/>
              <a:t>Proposal 1-4:</a:t>
            </a:r>
            <a:r>
              <a:rPr lang="en-GB" sz="2400" dirty="0"/>
              <a:t> RAN4 shall further clarify which one of the Options (</a:t>
            </a:r>
            <a:r>
              <a:rPr lang="en-GB" sz="2400" b="1" dirty="0"/>
              <a:t>Satellite + feeder link + NTN-Gateway </a:t>
            </a:r>
            <a:r>
              <a:rPr lang="en-GB" sz="2400" dirty="0"/>
              <a:t>as a single entity, or </a:t>
            </a:r>
            <a:r>
              <a:rPr lang="en-GB" sz="2400" b="1" dirty="0"/>
              <a:t>Satellite + feeder link + NTN-Gateway + </a:t>
            </a:r>
            <a:r>
              <a:rPr lang="en-GB" sz="2400" b="1" dirty="0" err="1"/>
              <a:t>gNB</a:t>
            </a:r>
            <a:r>
              <a:rPr lang="en-GB" sz="2400" b="1" dirty="0"/>
              <a:t> </a:t>
            </a:r>
            <a:r>
              <a:rPr lang="en-GB" sz="2400" dirty="0"/>
              <a:t>as a single entity) is easier to specify in Rel-17 from RAN4 point of view.</a:t>
            </a:r>
            <a:endParaRPr lang="fr-FR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pPr lvl="0"/>
            <a:r>
              <a:rPr lang="en-GB" sz="2400" b="1" noProof="0" dirty="0" smtClean="0"/>
              <a:t>Topic #1: </a:t>
            </a:r>
            <a:r>
              <a:rPr lang="en-GB" sz="2400" b="1" dirty="0"/>
              <a:t>Current </a:t>
            </a:r>
            <a:r>
              <a:rPr lang="en-GB" sz="2400" b="1" dirty="0" smtClean="0"/>
              <a:t>Proposals (2/4)</a:t>
            </a:r>
            <a:endParaRPr lang="en-GB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/>
              <a:t>Proposal 1-5: </a:t>
            </a:r>
            <a:r>
              <a:rPr lang="en-GB" sz="2400" dirty="0"/>
              <a:t>RAN4 RF shall focus on NTN service link as priority</a:t>
            </a:r>
            <a:r>
              <a:rPr lang="en-GB" sz="2400" dirty="0" smtClean="0"/>
              <a:t>.</a:t>
            </a:r>
          </a:p>
          <a:p>
            <a:r>
              <a:rPr lang="en-GB" sz="2400" b="1" dirty="0"/>
              <a:t>Proposal 1-6: </a:t>
            </a:r>
            <a:r>
              <a:rPr lang="en-GB" sz="2400" dirty="0"/>
              <a:t>I</a:t>
            </a:r>
            <a:r>
              <a:rPr lang="en-US" sz="2400" dirty="0"/>
              <a:t>s implementation issue whether it is wired connection or wireless connection between the GW and the </a:t>
            </a:r>
            <a:r>
              <a:rPr lang="en-US" sz="2400" dirty="0" err="1"/>
              <a:t>gNB</a:t>
            </a:r>
            <a:r>
              <a:rPr lang="en-US" sz="2400" dirty="0" smtClean="0"/>
              <a:t>.</a:t>
            </a:r>
          </a:p>
          <a:p>
            <a:r>
              <a:rPr lang="en-GB" sz="2400" b="1" dirty="0"/>
              <a:t>Proposal 1-7: </a:t>
            </a:r>
            <a:r>
              <a:rPr lang="en-GB" sz="2400" dirty="0"/>
              <a:t>RAN4 shall prioritize only one </a:t>
            </a:r>
            <a:r>
              <a:rPr lang="en-GB" sz="2400" dirty="0" smtClean="0"/>
              <a:t>potential implementation </a:t>
            </a:r>
            <a:r>
              <a:rPr lang="en-GB" sz="2400" dirty="0"/>
              <a:t>for GW-</a:t>
            </a:r>
            <a:r>
              <a:rPr lang="en-GB" sz="2400" dirty="0" err="1"/>
              <a:t>gNB</a:t>
            </a:r>
            <a:r>
              <a:rPr lang="en-GB" sz="2400" dirty="0"/>
              <a:t> interface in Rel-17</a:t>
            </a:r>
            <a:r>
              <a:rPr lang="en-GB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69819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1062</Words>
  <Application>Microsoft Office PowerPoint</Application>
  <PresentationFormat>Grand écran</PresentationFormat>
  <Paragraphs>69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 WF on [307] NTN_Solutions_Part1 (NTN general part)</vt:lpstr>
      <vt:lpstr>Outline</vt:lpstr>
      <vt:lpstr>Content</vt:lpstr>
      <vt:lpstr>Summary</vt:lpstr>
      <vt:lpstr>Présentation PowerPoint</vt:lpstr>
      <vt:lpstr>Current Agreements [98-bis-e][307] NTN_Solutions_Part1 – 16/04/2021</vt:lpstr>
      <vt:lpstr>Présentation PowerPoint</vt:lpstr>
      <vt:lpstr>Topic #1: Current Proposals (1/4)</vt:lpstr>
      <vt:lpstr>Topic #1: Current Proposals (2/4)</vt:lpstr>
      <vt:lpstr>Topic #1: Current Proposals (3/4)</vt:lpstr>
      <vt:lpstr>Topic #1: Current Proposals (4/4)</vt:lpstr>
      <vt:lpstr>Topic #2 &amp; Topic #3: Current Proposals</vt:lpstr>
      <vt:lpstr>Topic #4 &amp; Topic #5: Current Proposals</vt:lpstr>
      <vt:lpstr>Présentation PowerPoint</vt:lpstr>
      <vt:lpstr>Open Issues - Allocated spectrum type for NTN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Dorin PANAITOPOL</cp:lastModifiedBy>
  <cp:revision>709</cp:revision>
  <dcterms:created xsi:type="dcterms:W3CDTF">2010-02-05T13:52:00Z</dcterms:created>
  <dcterms:modified xsi:type="dcterms:W3CDTF">2021-04-15T23:14:59Z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KSOProductBuildVer">
    <vt:lpwstr>2052-11.8.2.9022</vt:lpwstr>
  </property>
</Properties>
</file>