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9"/>
  </p:notesMasterIdLst>
  <p:sldIdLst>
    <p:sldId id="256" r:id="rId7"/>
    <p:sldId id="368" r:id="rId8"/>
    <p:sldId id="440" r:id="rId9"/>
    <p:sldId id="442" r:id="rId10"/>
    <p:sldId id="443" r:id="rId11"/>
    <p:sldId id="445" r:id="rId12"/>
    <p:sldId id="446" r:id="rId13"/>
    <p:sldId id="447" r:id="rId14"/>
    <p:sldId id="448" r:id="rId15"/>
    <p:sldId id="449" r:id="rId16"/>
    <p:sldId id="450" r:id="rId17"/>
    <p:sldId id="451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Moderator" initials="AM" lastIdx="1" clrIdx="1"/>
  <p:cmAuthor id="3" name="Mueller, Axel (Nokia - FR/Paris-Saclay)" initials="MA(-F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6224" autoAdjust="0"/>
  </p:normalViewPr>
  <p:slideViewPr>
    <p:cSldViewPr>
      <p:cViewPr varScale="1">
        <p:scale>
          <a:sx n="157" d="100"/>
          <a:sy n="157" d="100"/>
        </p:scale>
        <p:origin x="204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eller, Axel (Nokia - FR/Paris-Saclay)" userId="6b065ed8-40bf-4bd7-b1e4-242bb2fb76f9" providerId="ADAL" clId="{C4058B5F-D032-4D0E-8881-B54D2DFC8022}"/>
    <pc:docChg chg="undo custSel modSld">
      <pc:chgData name="Mueller, Axel (Nokia - FR/Paris-Saclay)" userId="6b065ed8-40bf-4bd7-b1e4-242bb2fb76f9" providerId="ADAL" clId="{C4058B5F-D032-4D0E-8881-B54D2DFC8022}" dt="2021-04-19T21:06:09.537" v="32" actId="13926"/>
      <pc:docMkLst>
        <pc:docMk/>
      </pc:docMkLst>
      <pc:sldChg chg="modSp mod">
        <pc:chgData name="Mueller, Axel (Nokia - FR/Paris-Saclay)" userId="6b065ed8-40bf-4bd7-b1e4-242bb2fb76f9" providerId="ADAL" clId="{C4058B5F-D032-4D0E-8881-B54D2DFC8022}" dt="2021-04-19T21:04:04.555" v="0" actId="13926"/>
        <pc:sldMkLst>
          <pc:docMk/>
          <pc:sldMk cId="1638213447" sldId="440"/>
        </pc:sldMkLst>
        <pc:spChg chg="mod">
          <ac:chgData name="Mueller, Axel (Nokia - FR/Paris-Saclay)" userId="6b065ed8-40bf-4bd7-b1e4-242bb2fb76f9" providerId="ADAL" clId="{C4058B5F-D032-4D0E-8881-B54D2DFC8022}" dt="2021-04-19T21:04:04.555" v="0" actId="13926"/>
          <ac:spMkLst>
            <pc:docMk/>
            <pc:sldMk cId="1638213447" sldId="440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C4058B5F-D032-4D0E-8881-B54D2DFC8022}" dt="2021-04-19T21:04:08.992" v="1" actId="13926"/>
        <pc:sldMkLst>
          <pc:docMk/>
          <pc:sldMk cId="414533486" sldId="442"/>
        </pc:sldMkLst>
        <pc:spChg chg="mod">
          <ac:chgData name="Mueller, Axel (Nokia - FR/Paris-Saclay)" userId="6b065ed8-40bf-4bd7-b1e4-242bb2fb76f9" providerId="ADAL" clId="{C4058B5F-D032-4D0E-8881-B54D2DFC8022}" dt="2021-04-19T21:04:08.992" v="1" actId="13926"/>
          <ac:spMkLst>
            <pc:docMk/>
            <pc:sldMk cId="414533486" sldId="442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C4058B5F-D032-4D0E-8881-B54D2DFC8022}" dt="2021-04-19T21:04:17.221" v="2" actId="13926"/>
        <pc:sldMkLst>
          <pc:docMk/>
          <pc:sldMk cId="586803113" sldId="443"/>
        </pc:sldMkLst>
        <pc:spChg chg="mod">
          <ac:chgData name="Mueller, Axel (Nokia - FR/Paris-Saclay)" userId="6b065ed8-40bf-4bd7-b1e4-242bb2fb76f9" providerId="ADAL" clId="{C4058B5F-D032-4D0E-8881-B54D2DFC8022}" dt="2021-04-19T21:04:17.221" v="2" actId="13926"/>
          <ac:spMkLst>
            <pc:docMk/>
            <pc:sldMk cId="586803113" sldId="443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C4058B5F-D032-4D0E-8881-B54D2DFC8022}" dt="2021-04-19T21:04:47.561" v="13" actId="13926"/>
        <pc:sldMkLst>
          <pc:docMk/>
          <pc:sldMk cId="1425641210" sldId="445"/>
        </pc:sldMkLst>
        <pc:spChg chg="mod">
          <ac:chgData name="Mueller, Axel (Nokia - FR/Paris-Saclay)" userId="6b065ed8-40bf-4bd7-b1e4-242bb2fb76f9" providerId="ADAL" clId="{C4058B5F-D032-4D0E-8881-B54D2DFC8022}" dt="2021-04-19T21:04:47.561" v="13" actId="13926"/>
          <ac:spMkLst>
            <pc:docMk/>
            <pc:sldMk cId="1425641210" sldId="445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C4058B5F-D032-4D0E-8881-B54D2DFC8022}" dt="2021-04-19T21:04:56.941" v="14" actId="13926"/>
        <pc:sldMkLst>
          <pc:docMk/>
          <pc:sldMk cId="3008108255" sldId="446"/>
        </pc:sldMkLst>
        <pc:spChg chg="mod">
          <ac:chgData name="Mueller, Axel (Nokia - FR/Paris-Saclay)" userId="6b065ed8-40bf-4bd7-b1e4-242bb2fb76f9" providerId="ADAL" clId="{C4058B5F-D032-4D0E-8881-B54D2DFC8022}" dt="2021-04-19T21:04:56.941" v="14" actId="13926"/>
          <ac:spMkLst>
            <pc:docMk/>
            <pc:sldMk cId="3008108255" sldId="446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C4058B5F-D032-4D0E-8881-B54D2DFC8022}" dt="2021-04-19T21:05:12.232" v="19" actId="13926"/>
        <pc:sldMkLst>
          <pc:docMk/>
          <pc:sldMk cId="45010188" sldId="447"/>
        </pc:sldMkLst>
        <pc:spChg chg="mod">
          <ac:chgData name="Mueller, Axel (Nokia - FR/Paris-Saclay)" userId="6b065ed8-40bf-4bd7-b1e4-242bb2fb76f9" providerId="ADAL" clId="{C4058B5F-D032-4D0E-8881-B54D2DFC8022}" dt="2021-04-19T21:05:12.232" v="19" actId="13926"/>
          <ac:spMkLst>
            <pc:docMk/>
            <pc:sldMk cId="45010188" sldId="447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C4058B5F-D032-4D0E-8881-B54D2DFC8022}" dt="2021-04-19T21:05:25.182" v="24" actId="13926"/>
        <pc:sldMkLst>
          <pc:docMk/>
          <pc:sldMk cId="3351735770" sldId="448"/>
        </pc:sldMkLst>
        <pc:spChg chg="mod">
          <ac:chgData name="Mueller, Axel (Nokia - FR/Paris-Saclay)" userId="6b065ed8-40bf-4bd7-b1e4-242bb2fb76f9" providerId="ADAL" clId="{C4058B5F-D032-4D0E-8881-B54D2DFC8022}" dt="2021-04-19T21:05:25.182" v="24" actId="13926"/>
          <ac:spMkLst>
            <pc:docMk/>
            <pc:sldMk cId="3351735770" sldId="448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C4058B5F-D032-4D0E-8881-B54D2DFC8022}" dt="2021-04-19T21:05:29.302" v="25" actId="13926"/>
        <pc:sldMkLst>
          <pc:docMk/>
          <pc:sldMk cId="3946577575" sldId="449"/>
        </pc:sldMkLst>
        <pc:spChg chg="mod">
          <ac:chgData name="Mueller, Axel (Nokia - FR/Paris-Saclay)" userId="6b065ed8-40bf-4bd7-b1e4-242bb2fb76f9" providerId="ADAL" clId="{C4058B5F-D032-4D0E-8881-B54D2DFC8022}" dt="2021-04-19T21:05:29.302" v="25" actId="13926"/>
          <ac:spMkLst>
            <pc:docMk/>
            <pc:sldMk cId="3946577575" sldId="449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C4058B5F-D032-4D0E-8881-B54D2DFC8022}" dt="2021-04-19T21:05:45.282" v="26" actId="13926"/>
        <pc:sldMkLst>
          <pc:docMk/>
          <pc:sldMk cId="4227736627" sldId="450"/>
        </pc:sldMkLst>
        <pc:spChg chg="mod">
          <ac:chgData name="Mueller, Axel (Nokia - FR/Paris-Saclay)" userId="6b065ed8-40bf-4bd7-b1e4-242bb2fb76f9" providerId="ADAL" clId="{C4058B5F-D032-4D0E-8881-B54D2DFC8022}" dt="2021-04-19T21:05:45.282" v="26" actId="13926"/>
          <ac:spMkLst>
            <pc:docMk/>
            <pc:sldMk cId="4227736627" sldId="450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C4058B5F-D032-4D0E-8881-B54D2DFC8022}" dt="2021-04-19T21:06:09.537" v="32" actId="13926"/>
        <pc:sldMkLst>
          <pc:docMk/>
          <pc:sldMk cId="1649581766" sldId="451"/>
        </pc:sldMkLst>
        <pc:spChg chg="mod">
          <ac:chgData name="Mueller, Axel (Nokia - FR/Paris-Saclay)" userId="6b065ed8-40bf-4bd7-b1e4-242bb2fb76f9" providerId="ADAL" clId="{C4058B5F-D032-4D0E-8881-B54D2DFC8022}" dt="2021-04-19T21:06:09.537" v="32" actId="13926"/>
          <ac:spMkLst>
            <pc:docMk/>
            <pc:sldMk cId="1649581766" sldId="451"/>
            <ac:spMk id="3" creationId="{E0D5C83E-AC75-456B-AE25-F0A31D4C863F}"/>
          </ac:spMkLst>
        </pc:spChg>
      </pc:sldChg>
    </pc:docChg>
  </pc:docChgLst>
  <pc:docChgLst>
    <pc:chgData name="Mueller, Axel (Nokia - FR/Paris-Saclay)" userId="6b065ed8-40bf-4bd7-b1e4-242bb2fb76f9" providerId="ADAL" clId="{8A625CF4-9747-4EAC-A86A-13ED45A708A1}"/>
    <pc:docChg chg="custSel modSld">
      <pc:chgData name="Mueller, Axel (Nokia - FR/Paris-Saclay)" userId="6b065ed8-40bf-4bd7-b1e4-242bb2fb76f9" providerId="ADAL" clId="{8A625CF4-9747-4EAC-A86A-13ED45A708A1}" dt="2021-04-19T21:12:29.177" v="18" actId="27636"/>
      <pc:docMkLst>
        <pc:docMk/>
      </pc:docMkLst>
      <pc:sldChg chg="modSp mod">
        <pc:chgData name="Mueller, Axel (Nokia - FR/Paris-Saclay)" userId="6b065ed8-40bf-4bd7-b1e4-242bb2fb76f9" providerId="ADAL" clId="{8A625CF4-9747-4EAC-A86A-13ED45A708A1}" dt="2021-04-19T21:11:20.387" v="14" actId="20577"/>
        <pc:sldMkLst>
          <pc:docMk/>
          <pc:sldMk cId="1425641210" sldId="445"/>
        </pc:sldMkLst>
        <pc:spChg chg="mod">
          <ac:chgData name="Mueller, Axel (Nokia - FR/Paris-Saclay)" userId="6b065ed8-40bf-4bd7-b1e4-242bb2fb76f9" providerId="ADAL" clId="{8A625CF4-9747-4EAC-A86A-13ED45A708A1}" dt="2021-04-19T21:11:20.387" v="14" actId="20577"/>
          <ac:spMkLst>
            <pc:docMk/>
            <pc:sldMk cId="1425641210" sldId="445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8A625CF4-9747-4EAC-A86A-13ED45A708A1}" dt="2021-04-19T21:12:29.177" v="18" actId="27636"/>
        <pc:sldMkLst>
          <pc:docMk/>
          <pc:sldMk cId="3008108255" sldId="446"/>
        </pc:sldMkLst>
        <pc:spChg chg="mod">
          <ac:chgData name="Mueller, Axel (Nokia - FR/Paris-Saclay)" userId="6b065ed8-40bf-4bd7-b1e4-242bb2fb76f9" providerId="ADAL" clId="{8A625CF4-9747-4EAC-A86A-13ED45A708A1}" dt="2021-04-19T21:12:29.177" v="18" actId="27636"/>
          <ac:spMkLst>
            <pc:docMk/>
            <pc:sldMk cId="3008108255" sldId="446"/>
            <ac:spMk id="3" creationId="{E0D5C83E-AC75-456B-AE25-F0A31D4C86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270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61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WF on Rel-16 NR IAB demodulation requirements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#98-bis-e	</a:t>
            </a:r>
          </a:p>
          <a:p>
            <a:r>
              <a:rPr lang="en-GB" altLang="zh-CN" sz="2000" dirty="0"/>
              <a:t>Electronic Meeting, 12th – 20th April, 2021</a:t>
            </a:r>
            <a:endParaRPr lang="en-US" altLang="zh-CN" sz="2000" dirty="0"/>
          </a:p>
          <a:p>
            <a:r>
              <a:rPr lang="en-US" altLang="ja-JP" sz="2000" dirty="0"/>
              <a:t>Agenda: </a:t>
            </a:r>
            <a:r>
              <a:rPr lang="en-GB" altLang="ja-JP" sz="2000" dirty="0"/>
              <a:t>5.3.5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/>
              <a:t>R4-2106088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PDCCH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Simulation alignment</a:t>
            </a:r>
          </a:p>
          <a:p>
            <a:pPr lvl="1"/>
            <a:r>
              <a:rPr lang="en-GB" dirty="0"/>
              <a:t>Option 1: Discuss if reported PDCCH results can be agreed to be consistent.</a:t>
            </a:r>
          </a:p>
          <a:p>
            <a:pPr lvl="1"/>
            <a:r>
              <a:rPr lang="en-GB" dirty="0"/>
              <a:t>Option 2: Other options not precluded.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Proposed WF: Come back in next meeting.</a:t>
            </a:r>
          </a:p>
          <a:p>
            <a:pPr lvl="1"/>
            <a:endParaRPr lang="en-GB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577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CSI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PMI inclusion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Option 1: Include PMI requirements, and a declaration of PMI support</a:t>
            </a:r>
            <a:r>
              <a:rPr lang="en-GB" dirty="0"/>
              <a:t>.</a:t>
            </a:r>
          </a:p>
          <a:p>
            <a:pPr lvl="1"/>
            <a:r>
              <a:rPr lang="en-GB" strike="sngStrike" dirty="0"/>
              <a:t>Option 1a: Include PMI requirements, and test them if PMI usage is declared.</a:t>
            </a:r>
          </a:p>
          <a:p>
            <a:pPr lvl="1"/>
            <a:r>
              <a:rPr lang="en-GB" strike="sngStrike" dirty="0"/>
              <a:t>Option 2: Do not introduce PMI requirements.</a:t>
            </a:r>
            <a:endParaRPr lang="en-GB" strike="sngStrike" dirty="0">
              <a:highlight>
                <a:srgbClr val="00FF00"/>
              </a:highlight>
            </a:endParaRPr>
          </a:p>
          <a:p>
            <a:endParaRPr lang="en-GB" dirty="0"/>
          </a:p>
          <a:p>
            <a:r>
              <a:rPr lang="en-GB" dirty="0"/>
              <a:t>PMI CSI-RS Resource type and report config</a:t>
            </a:r>
          </a:p>
          <a:p>
            <a:pPr lvl="1"/>
            <a:r>
              <a:rPr lang="en-GB" dirty="0"/>
              <a:t>“Adopt PMI reporting requirements as they exist in 38.101-4”, means to take the same gamma values from 38.101-4. </a:t>
            </a:r>
          </a:p>
          <a:p>
            <a:pPr lvl="1"/>
            <a:r>
              <a:rPr lang="en-GB" dirty="0"/>
              <a:t>FFS</a:t>
            </a:r>
          </a:p>
          <a:p>
            <a:pPr lvl="2"/>
            <a:r>
              <a:rPr lang="en-GB" strike="sngStrike" dirty="0"/>
              <a:t>Option 1: Adopt PMI reporting requirements as they exist in 38.101-4.</a:t>
            </a:r>
          </a:p>
          <a:p>
            <a:pPr lvl="2"/>
            <a:r>
              <a:rPr lang="en-GB" dirty="0"/>
              <a:t>Option 2: Test parameters should be still updated to be compliant with the BS testing approach. Periodic CSI-RS resource and reporting type is preferred.</a:t>
            </a:r>
          </a:p>
          <a:p>
            <a:pPr lvl="3"/>
            <a:r>
              <a:rPr lang="en-GB" altLang="zh-CN" dirty="0"/>
              <a:t>Option 2a: Change report configuration and CSI-RS resource type from aperiodic to periodic</a:t>
            </a:r>
          </a:p>
          <a:p>
            <a:pPr lvl="3"/>
            <a:r>
              <a:rPr lang="en-GB" altLang="zh-CN" dirty="0"/>
              <a:t>Option 2b: Limit requirements to only include periodic NZP CSI-RS and reporting.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736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CSI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/>
              <a:t>RI inclusion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Option 1: Include RI requirements, and a declaration of RI support.</a:t>
            </a:r>
          </a:p>
          <a:p>
            <a:pPr lvl="1"/>
            <a:r>
              <a:rPr lang="en-GB" strike="sngStrike" dirty="0"/>
              <a:t>Option 2: Do not introduce RI requirements.</a:t>
            </a:r>
          </a:p>
          <a:p>
            <a:endParaRPr lang="en-GB" dirty="0"/>
          </a:p>
          <a:p>
            <a:r>
              <a:rPr lang="en-GB" dirty="0"/>
              <a:t>RI CSI-RS Resource type and report </a:t>
            </a:r>
            <a:r>
              <a:rPr lang="en-GB" dirty="0" err="1"/>
              <a:t>config</a:t>
            </a:r>
            <a:endParaRPr lang="en-GB" dirty="0"/>
          </a:p>
          <a:p>
            <a:pPr lvl="1"/>
            <a:r>
              <a:rPr lang="en-GB" altLang="zh-CN" dirty="0"/>
              <a:t>“Adopt RI reporting requirements as they exist in 38.101-4”, means to take the same gamma values from 38.101-4. </a:t>
            </a:r>
          </a:p>
          <a:p>
            <a:pPr lvl="1"/>
            <a:r>
              <a:rPr lang="en-GB" strike="sngStrike" dirty="0"/>
              <a:t>FFS</a:t>
            </a:r>
          </a:p>
          <a:p>
            <a:pPr lvl="2"/>
            <a:r>
              <a:rPr lang="en-GB" strike="sngStrike" dirty="0"/>
              <a:t>Option 1: Adopt RI reporting requirements as they exist in 38.101-4.</a:t>
            </a:r>
          </a:p>
          <a:p>
            <a:pPr lvl="2"/>
            <a:r>
              <a:rPr lang="en-GB" altLang="zh-CN" dirty="0"/>
              <a:t>Option 2: Test parameters should be still updated to be compliant with the BS testing approach. Periodic CSI-RS resource and reporting type is preferred.</a:t>
            </a:r>
          </a:p>
          <a:p>
            <a:pPr lvl="3"/>
            <a:r>
              <a:rPr lang="en-GB" altLang="zh-CN" dirty="0"/>
              <a:t>Option 2a: Change report configuration and CSI-RS resource type from aperiodic to periodic</a:t>
            </a:r>
          </a:p>
          <a:p>
            <a:pPr lvl="3"/>
            <a:r>
              <a:rPr lang="en-GB" altLang="zh-CN" dirty="0"/>
              <a:t>Option 2b: Limit requirements to only include periodic NZP CSI-RS and reporting.</a:t>
            </a:r>
          </a:p>
          <a:p>
            <a:endParaRPr lang="en-GB" dirty="0"/>
          </a:p>
          <a:p>
            <a:r>
              <a:rPr lang="en-GB" dirty="0"/>
              <a:t>CSI configurations</a:t>
            </a:r>
          </a:p>
          <a:p>
            <a:pPr lvl="1"/>
            <a:r>
              <a:rPr lang="en-GB" dirty="0"/>
              <a:t>Define CSI-RS configurations for IAB-MT CSI reporting tests. Follow configurations from UE testing.</a:t>
            </a:r>
          </a:p>
          <a:p>
            <a:endParaRPr lang="en-GB" dirty="0"/>
          </a:p>
          <a:p>
            <a:r>
              <a:rPr lang="en-GB" dirty="0"/>
              <a:t>PDCCH configuration</a:t>
            </a:r>
          </a:p>
          <a:p>
            <a:pPr lvl="1"/>
            <a:r>
              <a:rPr lang="en-GB" dirty="0"/>
              <a:t>Not define PDCCH configuration for CSI reporting tests.</a:t>
            </a:r>
          </a:p>
          <a:p>
            <a:endParaRPr lang="en-GB" dirty="0"/>
          </a:p>
          <a:p>
            <a:r>
              <a:rPr lang="en-GB" dirty="0"/>
              <a:t>Reporting channel</a:t>
            </a:r>
          </a:p>
          <a:p>
            <a:pPr lvl="1"/>
            <a:r>
              <a:rPr lang="en-GB" dirty="0"/>
              <a:t>Do not define the physical channel for the CSI report and leave it up to the implementation.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8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following WFs were approved previously</a:t>
            </a:r>
          </a:p>
          <a:p>
            <a:pPr lvl="1"/>
            <a:r>
              <a:rPr lang="en-GB" dirty="0"/>
              <a:t>R4-2012644, WF on Rel-16 NR IAB demodulation requirements, </a:t>
            </a:r>
            <a:r>
              <a:rPr lang="en-GB" altLang="zh-CN" dirty="0"/>
              <a:t>RAN4#96-e.</a:t>
            </a:r>
          </a:p>
          <a:p>
            <a:pPr lvl="1"/>
            <a:r>
              <a:rPr lang="en-US" altLang="zh-CN" dirty="0"/>
              <a:t>R4-2017673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RAN4#97-e.</a:t>
            </a:r>
          </a:p>
          <a:p>
            <a:pPr lvl="1"/>
            <a:r>
              <a:rPr lang="en-US" altLang="zh-CN" dirty="0"/>
              <a:t>R4-2103994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RAN4#98-e.</a:t>
            </a:r>
            <a:endParaRPr lang="en-GB" dirty="0"/>
          </a:p>
          <a:p>
            <a:pPr lvl="1"/>
            <a:endParaRPr lang="en-GB" dirty="0"/>
          </a:p>
          <a:p>
            <a:r>
              <a:rPr lang="en-GB" altLang="zh-CN" dirty="0"/>
              <a:t>Corresponding Email summary in RAN4#98-bis-e</a:t>
            </a:r>
          </a:p>
          <a:p>
            <a:pPr lvl="1"/>
            <a:r>
              <a:rPr lang="en-GB" altLang="zh-CN" dirty="0"/>
              <a:t>R4-2106141, Email discussion summary for [98-bis-e][319] </a:t>
            </a:r>
            <a:r>
              <a:rPr lang="en-GB" altLang="zh-CN" dirty="0" err="1"/>
              <a:t>NR_IAB_Demod</a:t>
            </a:r>
            <a:r>
              <a:rPr lang="en-GB" altLang="zh-CN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PUSCH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MCS/SCS applicability rule clarification</a:t>
            </a:r>
          </a:p>
          <a:p>
            <a:pPr lvl="1"/>
            <a:r>
              <a:rPr lang="en-GB" dirty="0"/>
              <a:t>Clarify PUSCH MCS/SCS applicability rule: </a:t>
            </a:r>
            <a:br>
              <a:rPr lang="en-GB" dirty="0"/>
            </a:br>
            <a:r>
              <a:rPr lang="en-GB" dirty="0"/>
              <a:t>If IAB-DU supports more than 1 SCS then highest modulation order is tested only with lowest supported SCS and other modulation orders only with highest supported SCS. Otherwise all modulation orders are tested on supported SCS.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21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PUCCH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Multi-slot inclusion</a:t>
            </a:r>
          </a:p>
          <a:p>
            <a:pPr lvl="1"/>
            <a:r>
              <a:rPr lang="en-GB" dirty="0"/>
              <a:t>Option 1: Include multi-slot </a:t>
            </a:r>
            <a:r>
              <a:rPr lang="en-GB" dirty="0" err="1"/>
              <a:t>PUCCH</a:t>
            </a:r>
            <a:r>
              <a:rPr lang="en-GB" dirty="0"/>
              <a:t> </a:t>
            </a:r>
            <a:r>
              <a:rPr lang="en-GB" dirty="0" smtClean="0"/>
              <a:t>cases  </a:t>
            </a:r>
            <a:r>
              <a:rPr lang="en-GB" dirty="0"/>
              <a:t>and keep existing BS demodulation-based test applicability rule (“multi-slot PUCCH requirement tests shall apply only if the </a:t>
            </a:r>
            <a:r>
              <a:rPr lang="en-GB" dirty="0" err="1" smtClean="0"/>
              <a:t>IAB</a:t>
            </a:r>
            <a:r>
              <a:rPr lang="en-GB" dirty="0" smtClean="0"/>
              <a:t>-DU </a:t>
            </a:r>
            <a:r>
              <a:rPr lang="en-GB" dirty="0"/>
              <a:t>supports it”).</a:t>
            </a:r>
          </a:p>
          <a:p>
            <a:pPr lvl="1"/>
            <a:r>
              <a:rPr lang="en-GB" strike="sngStrike" dirty="0"/>
              <a:t>Option 2: Skip cases for multi-slot PUCCH.</a:t>
            </a:r>
          </a:p>
          <a:p>
            <a:endParaRPr lang="en-GB" dirty="0"/>
          </a:p>
          <a:p>
            <a:r>
              <a:rPr lang="en-GB" dirty="0"/>
              <a:t>Applicability rule on number of test cases and formats</a:t>
            </a:r>
          </a:p>
          <a:p>
            <a:pPr lvl="1"/>
            <a:r>
              <a:rPr lang="en-GB" dirty="0"/>
              <a:t>For each supported PUCCH format, only choose one SCS to be tested if multiple SCSs supported.</a:t>
            </a:r>
          </a:p>
          <a:p>
            <a:pPr lvl="1"/>
            <a:r>
              <a:rPr lang="en-GB" dirty="0"/>
              <a:t>Keep all (Rel-15) PUCCH formats’ requirements in the specification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53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PRACH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Formats to be included in IAB-DU specification</a:t>
            </a:r>
          </a:p>
          <a:p>
            <a:pPr lvl="1"/>
            <a:r>
              <a:rPr lang="en-GB" dirty="0"/>
              <a:t>Include all PRACH formats.</a:t>
            </a:r>
            <a:br>
              <a:rPr lang="en-GB" dirty="0"/>
            </a:br>
            <a:r>
              <a:rPr lang="en-GB" dirty="0"/>
              <a:t>Copy all requirements for all PRACH formats (excluding high speed configurations</a:t>
            </a:r>
          </a:p>
          <a:p>
            <a:endParaRPr lang="en-GB" dirty="0"/>
          </a:p>
          <a:p>
            <a:r>
              <a:rPr lang="en-GB" dirty="0"/>
              <a:t>Test applicability</a:t>
            </a:r>
          </a:p>
          <a:p>
            <a:pPr lvl="1"/>
            <a:r>
              <a:rPr lang="en-GB" dirty="0"/>
              <a:t>All existing requirements and applicability rules for PRACH should be re-used for IAB-DU and corresponding declaration on supporting of this feature should be defined. The following new one applicability rule should be added: </a:t>
            </a:r>
            <a:br>
              <a:rPr lang="en-GB" dirty="0"/>
            </a:br>
            <a:r>
              <a:rPr lang="en-GB" dirty="0"/>
              <a:t>“For IAB-DU declares to support more than one PRACH formats, limit the number of tests to any two cases chosen by the manufacturer. If IAB-DU declares to support more than one PRACH formats where formats for both long and short PRACH sequences are presented, require choosing formats with different sequences.</a:t>
            </a:r>
          </a:p>
          <a:p>
            <a:pPr lvl="1"/>
            <a:r>
              <a:rPr lang="en-GB" dirty="0"/>
              <a:t>Note: This approach only applicable for IAB-DU PRACH test cases introduced in Rel-16, and this approach should not be considered as a generic approach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80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Reference signals in test parameters and reference channels</a:t>
            </a:r>
          </a:p>
          <a:p>
            <a:pPr lvl="1" hangingPunct="0"/>
            <a:r>
              <a:rPr lang="en-GB" dirty="0"/>
              <a:t>Do not define SSB, TRS, CSI-RS configurations as a part of demodulation performance test parameters or FRC. CSI reporting is exempt from the CSI-RS configuration omission.</a:t>
            </a:r>
          </a:p>
          <a:p>
            <a:pPr lvl="1" hangingPunct="0"/>
            <a:r>
              <a:rPr lang="en-GB" dirty="0"/>
              <a:t>Add the following notes to the FRCs:</a:t>
            </a:r>
          </a:p>
          <a:p>
            <a:pPr lvl="2" hangingPunct="0"/>
            <a:r>
              <a:rPr lang="en-GB" dirty="0"/>
              <a:t>Note 1: PDSCH/PDCCH is transmitted only in D slots that do not contain CSI-RS, SSB and TRS. </a:t>
            </a:r>
          </a:p>
          <a:p>
            <a:pPr lvl="1" hangingPunct="0"/>
            <a:r>
              <a:rPr lang="en-GB" dirty="0"/>
              <a:t>Remove SSB, TRS, CSI-RS configurations rows from demodulation performance test parameters and the following note in test parameter table(s):</a:t>
            </a:r>
          </a:p>
          <a:p>
            <a:pPr lvl="2" hangingPunct="0"/>
            <a:r>
              <a:rPr lang="en-GB" dirty="0"/>
              <a:t>Note X: SSB, TRS, CSI-RS, and/or other unspecified test parameters with respect to TS 38.101-4 are left up to test implementation, if transmitted or </a:t>
            </a:r>
            <a:r>
              <a:rPr lang="en-GB" altLang="zh-CN" dirty="0"/>
              <a:t>needed</a:t>
            </a:r>
            <a:r>
              <a:rPr lang="en-GB" dirty="0"/>
              <a:t>. </a:t>
            </a:r>
            <a:endParaRPr lang="en-GB" sz="3100" dirty="0"/>
          </a:p>
          <a:p>
            <a:pPr lvl="3" hangingPunct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564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Down scoping and changing of propagation conditions</a:t>
            </a:r>
          </a:p>
          <a:p>
            <a:pPr lvl="1"/>
            <a:r>
              <a:rPr lang="en-GB" dirty="0"/>
              <a:t>Replace propagation conditions (FR1: TDLC300-100 -&gt; TDLA30-10; FR2: TDLA30-300 -&gt; TDLA30-75) and provide simulation results for alignment.</a:t>
            </a:r>
          </a:p>
          <a:p>
            <a:pPr lvl="1"/>
            <a:r>
              <a:rPr lang="en-GB" dirty="0"/>
              <a:t>If less than 3 companies provide results within a span of 2.5 dB the results are considered to be misaligned.</a:t>
            </a:r>
            <a:br>
              <a:rPr lang="en-GB" dirty="0"/>
            </a:br>
            <a:r>
              <a:rPr lang="en-GB" dirty="0"/>
              <a:t>FFS: Consequences of misalignment are: </a:t>
            </a:r>
          </a:p>
          <a:p>
            <a:pPr lvl="2"/>
            <a:r>
              <a:rPr lang="en-GB" dirty="0"/>
              <a:t>Option 6a): Requirements remain in square brackets.</a:t>
            </a:r>
          </a:p>
          <a:p>
            <a:pPr lvl="2"/>
            <a:r>
              <a:rPr lang="en-GB" dirty="0"/>
              <a:t>Option 6b): Add extra margin.</a:t>
            </a:r>
          </a:p>
          <a:p>
            <a:pPr lvl="2"/>
            <a:r>
              <a:rPr lang="en-GB" dirty="0"/>
              <a:t>Option 6c): Copy-paste requirements from UE specification (including the channel model of the UE specification).</a:t>
            </a:r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10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OCNS model for unused REs </a:t>
            </a:r>
          </a:p>
          <a:p>
            <a:pPr lvl="1"/>
            <a:r>
              <a:rPr lang="en-GB" dirty="0"/>
              <a:t>FRC</a:t>
            </a:r>
          </a:p>
          <a:p>
            <a:pPr lvl="2"/>
            <a:r>
              <a:rPr lang="en-GB" dirty="0"/>
              <a:t>Define single slot PDSCH FRC so that symbols containing PDSCH contain only PDSCH and DM-RS and with all REs allocated.</a:t>
            </a:r>
          </a:p>
          <a:p>
            <a:pPr lvl="1"/>
            <a:r>
              <a:rPr lang="en-GB" dirty="0"/>
              <a:t>PDSCH</a:t>
            </a:r>
          </a:p>
          <a:p>
            <a:pPr lvl="2"/>
            <a:r>
              <a:rPr lang="en-GB" dirty="0"/>
              <a:t>No need for OCNS for PDSCH.</a:t>
            </a:r>
          </a:p>
          <a:p>
            <a:pPr lvl="1"/>
            <a:r>
              <a:rPr lang="en-GB" dirty="0"/>
              <a:t>PDCCH</a:t>
            </a:r>
          </a:p>
          <a:p>
            <a:pPr lvl="2"/>
            <a:r>
              <a:rPr lang="en-GB" dirty="0"/>
              <a:t>Do not specify OCNS/OCNG for PDCCH.</a:t>
            </a:r>
          </a:p>
          <a:p>
            <a:endParaRPr lang="en-GB" dirty="0"/>
          </a:p>
          <a:p>
            <a:r>
              <a:rPr lang="en-GB" dirty="0"/>
              <a:t>Test tolerances</a:t>
            </a:r>
          </a:p>
          <a:p>
            <a:pPr lvl="1"/>
            <a:r>
              <a:rPr lang="en-GB" dirty="0"/>
              <a:t>Option 1: TT=0.3dB for static channel, TT=0.6dB for fading channel for both conducted and radiated testing.</a:t>
            </a:r>
          </a:p>
          <a:p>
            <a:pPr lvl="1"/>
            <a:r>
              <a:rPr lang="en-GB" dirty="0"/>
              <a:t>Option 2: Reuse UE TT values from TS 38.521-4.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1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PDSCH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PRB bundling size</a:t>
            </a:r>
          </a:p>
          <a:p>
            <a:pPr lvl="1"/>
            <a:r>
              <a:rPr lang="en-GB" dirty="0"/>
              <a:t>Keep prior agreements that only keep requirements with PRB bundling size 2. For rank 3 case, change PRB bundling size from wideband to 2 and re-simulate that case.</a:t>
            </a:r>
          </a:p>
          <a:p>
            <a:endParaRPr lang="en-GB" dirty="0"/>
          </a:p>
          <a:p>
            <a:r>
              <a:rPr lang="en-GB" dirty="0"/>
              <a:t>PDCCH resources</a:t>
            </a:r>
          </a:p>
          <a:p>
            <a:pPr lvl="1"/>
            <a:r>
              <a:rPr lang="en-GB" dirty="0"/>
              <a:t>Do not to define PDCCH configuration in PDSCH test parameters.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735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1879893FE30B4793122FCA8F4D6B50" ma:contentTypeVersion="13" ma:contentTypeDescription="Create a new document." ma:contentTypeScope="" ma:versionID="7885393964e1b9b893c9ec92d5e32bb5">
  <xsd:schema xmlns:xsd="http://www.w3.org/2001/XMLSchema" xmlns:xs="http://www.w3.org/2001/XMLSchema" xmlns:p="http://schemas.microsoft.com/office/2006/metadata/properties" xmlns:ns3="71c5aaf6-e6ce-465b-b873-5148d2a4c105" xmlns:ns4="000459d3-9bdf-4161-9c93-492473c3995e" xmlns:ns5="5d90a6a8-9e9e-4ef5-9829-7373fb615be0" targetNamespace="http://schemas.microsoft.com/office/2006/metadata/properties" ma:root="true" ma:fieldsID="36de3d1e9c0c1f02a1322ba69b75a93f" ns3:_="" ns4:_="" ns5:_="">
    <xsd:import namespace="71c5aaf6-e6ce-465b-b873-5148d2a4c105"/>
    <xsd:import namespace="000459d3-9bdf-4161-9c93-492473c3995e"/>
    <xsd:import namespace="5d90a6a8-9e9e-4ef5-9829-7373fb615be0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459d3-9bdf-4161-9c93-492473c399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0a6a8-9e9e-4ef5-9829-7373fb615be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0DA5F6A8-6904-4B7F-A421-2E18D0E8594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9FE0A6-A20A-477E-92FA-14D143281CE5}">
  <ds:schemaRefs>
    <ds:schemaRef ds:uri="71c5aaf6-e6ce-465b-b873-5148d2a4c105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5d90a6a8-9e9e-4ef5-9829-7373fb615be0"/>
    <ds:schemaRef ds:uri="http://schemas.microsoft.com/office/2006/documentManagement/types"/>
    <ds:schemaRef ds:uri="http://schemas.microsoft.com/office/infopath/2007/PartnerControls"/>
    <ds:schemaRef ds:uri="000459d3-9bdf-4161-9c93-492473c3995e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DD512FE-C155-4E0D-AE02-E978DB490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000459d3-9bdf-4161-9c93-492473c3995e"/>
    <ds:schemaRef ds:uri="5d90a6a8-9e9e-4ef5-9829-7373fb615b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7570</TotalTime>
  <Words>1092</Words>
  <Application>Microsoft Office PowerPoint</Application>
  <PresentationFormat>全屏显示(4:3)</PresentationFormat>
  <Paragraphs>119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ＭＳ Ｐゴシック</vt:lpstr>
      <vt:lpstr>宋体</vt:lpstr>
      <vt:lpstr>Arial</vt:lpstr>
      <vt:lpstr>Calibri</vt:lpstr>
      <vt:lpstr>Office 主题</vt:lpstr>
      <vt:lpstr>WF on Rel-16 NR IAB demodulation requirements</vt:lpstr>
      <vt:lpstr>Background</vt:lpstr>
      <vt:lpstr>IAB-DU - PUSCH</vt:lpstr>
      <vt:lpstr>IAB-DU - PUCCH</vt:lpstr>
      <vt:lpstr>IAB-DU - PRACH</vt:lpstr>
      <vt:lpstr>IAB-MT - General</vt:lpstr>
      <vt:lpstr>IAB-MT - General</vt:lpstr>
      <vt:lpstr>IAB-MT - General</vt:lpstr>
      <vt:lpstr>IAB-MT - PDSCH</vt:lpstr>
      <vt:lpstr>IAB-MT - PDCCH</vt:lpstr>
      <vt:lpstr>IAB-MT - CSI reporting</vt:lpstr>
      <vt:lpstr>IAB-MT - CSI reporting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Haijie Qiu_Samsung</cp:lastModifiedBy>
  <cp:revision>474</cp:revision>
  <dcterms:created xsi:type="dcterms:W3CDTF">2019-09-05T02:26:38Z</dcterms:created>
  <dcterms:modified xsi:type="dcterms:W3CDTF">2021-04-20T12:56:13Z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(3)c3loN63Ucuvawenle21ysfLr/enafyfHI3raarWR7E+pHvOTjhL7loE7bURw8guTn+9xdM7r
UEK2YmmH7UmRcBokvqZVfjDuuVqqEaz+DsjyvRlF8rQGtiC6p1FqYZ4CLPeK9eoW+HOOD/8t
1+HLsus60158nHiacHx7rRHWURT3kujaeLD0K4K0C3NHFNyfqQDojmqEmmIQFJYi5pbw96rU
0jCYSKMtXa4jnYi9HX</vt:lpwstr>
  </property>
  <property fmtid="{D5CDD505-2E9C-101B-9397-08002B2CF9AE}" pid="3" name="_2015_ms_pID_7253431">
    <vt:lpwstr>zDmanmlaLeKhZMmGym/PN3lPDc9oBISjgh3QW+1Keias9jT9cn9mDf
V/liszC3aC6tBMYOC21DhQxq0jROZ5Tvym+LoqwQdWipfhcQkr7bcBmS0jq7ogpQn3gI7LxJ
C9FNeAbeUIKkLwcFrna4cmecyKoOVeFw/vwbUK6tRKxVeYrdzQ7C+LqIkIXJgr2/RtdwQHjs
3k/GRO7nEJVzNCioOIixm85I6uWEYT1NWL+k</vt:lpwstr>
  </property>
  <property fmtid="{D5CDD505-2E9C-101B-9397-08002B2CF9AE}" pid="4" name="ContentTypeId">
    <vt:lpwstr>0x010100971879893FE30B4793122FCA8F4D6B50</vt:lpwstr>
  </property>
  <property fmtid="{D5CDD505-2E9C-101B-9397-08002B2CF9AE}" pid="5" name="NSCPROP_SA">
    <vt:lpwstr>C:\Users\ADMINI~1\AppData\Local\Temp\BNZ.5fad3b3e3056b3d\R4-2017492 WF on Rel-16 NR IAB demodulation requirements V3.pptx</vt:lpwstr>
  </property>
  <property fmtid="{D5CDD505-2E9C-101B-9397-08002B2CF9AE}" pid="6" name="_2015_ms_pID_7253432">
    <vt:lpwstr>oQ==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1617967587</vt:lpwstr>
  </property>
</Properties>
</file>