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9"/>
  </p:notesMasterIdLst>
  <p:sldIdLst>
    <p:sldId id="256" r:id="rId5"/>
    <p:sldId id="310" r:id="rId6"/>
    <p:sldId id="311" r:id="rId7"/>
    <p:sldId id="313" r:id="rId8"/>
    <p:sldId id="318" r:id="rId9"/>
    <p:sldId id="309" r:id="rId10"/>
    <p:sldId id="314" r:id="rId11"/>
    <p:sldId id="315" r:id="rId12"/>
    <p:sldId id="319" r:id="rId13"/>
    <p:sldId id="305" r:id="rId14"/>
    <p:sldId id="307" r:id="rId15"/>
    <p:sldId id="316" r:id="rId16"/>
    <p:sldId id="317" r:id="rId17"/>
    <p:sldId id="306" r:id="rId18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ritsu" initials="AC" lastIdx="3" clrIdx="0"/>
  <p:cmAuthor id="1" name="Thorsten Hertel" initials="TH" lastIdx="3" clrIdx="1">
    <p:extLst/>
  </p:cmAuthor>
  <p:cmAuthor id="2" name="Ruixin Wang" initials="RW" lastIdx="4" clrIdx="2">
    <p:extLst/>
  </p:cmAuthor>
  <p:cmAuthor id="3" name="Thorsten Hertel (KEYS)" initials="TWH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6" autoAdjust="0"/>
    <p:restoredTop sz="84729" autoAdjust="0"/>
  </p:normalViewPr>
  <p:slideViewPr>
    <p:cSldViewPr>
      <p:cViewPr varScale="1">
        <p:scale>
          <a:sx n="138" d="100"/>
          <a:sy n="138" d="100"/>
        </p:scale>
        <p:origin x="275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2A44C0-4679-45EA-917A-5A42CCD58AE5}" type="datetimeFigureOut">
              <a:rPr lang="en-US"/>
              <a:pPr>
                <a:defRPr/>
              </a:pPr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05257B-5D90-4E7F-8BDE-EB245DF1B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0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7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  <a:p>
            <a:r>
              <a:rPr kumimoji="1" lang="en-US" altLang="ja-JP" baseline="0" dirty="0" smtClean="0"/>
              <a:t>QC: Achievable SNR in Huawei paper is not valid considering the impact of fading. </a:t>
            </a:r>
            <a:r>
              <a:rPr kumimoji="1" lang="en-US" altLang="ja-JP" baseline="0" dirty="0" err="1" smtClean="0"/>
              <a:t>200MHz</a:t>
            </a:r>
            <a:r>
              <a:rPr kumimoji="1" lang="en-US" altLang="ja-JP" baseline="0" dirty="0" smtClean="0"/>
              <a:t> is mandatory, but not means we need to follow the largest </a:t>
            </a:r>
            <a:r>
              <a:rPr kumimoji="1" lang="en-US" altLang="ja-JP" baseline="0" dirty="0" err="1" smtClean="0"/>
              <a:t>CHBW</a:t>
            </a:r>
            <a:r>
              <a:rPr kumimoji="1" lang="en-US" altLang="ja-JP" baseline="0" dirty="0" smtClean="0"/>
              <a:t>, i.e. for </a:t>
            </a:r>
            <a:r>
              <a:rPr kumimoji="1" lang="en-US" altLang="ja-JP" baseline="0" dirty="0" err="1" smtClean="0"/>
              <a:t>FR1</a:t>
            </a:r>
            <a:r>
              <a:rPr kumimoji="1" lang="en-US" altLang="ja-JP" baseline="0" dirty="0" smtClean="0"/>
              <a:t>, largest </a:t>
            </a:r>
            <a:r>
              <a:rPr kumimoji="1" lang="en-US" altLang="ja-JP" baseline="0" dirty="0" err="1" smtClean="0"/>
              <a:t>100MHz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err="1" smtClean="0"/>
              <a:t>CHBW</a:t>
            </a:r>
            <a:r>
              <a:rPr kumimoji="1" lang="en-US" altLang="ja-JP" baseline="0" dirty="0" smtClean="0"/>
              <a:t> is mandatory ,but we only focus on </a:t>
            </a:r>
            <a:r>
              <a:rPr kumimoji="1" lang="en-US" altLang="ja-JP" baseline="0" dirty="0" err="1" smtClean="0"/>
              <a:t>40MHz</a:t>
            </a:r>
            <a:r>
              <a:rPr kumimoji="1" lang="en-US" altLang="ja-JP" baseline="0" dirty="0" smtClean="0"/>
              <a:t>, and </a:t>
            </a:r>
            <a:r>
              <a:rPr kumimoji="1" lang="en-US" altLang="ja-JP" baseline="0" dirty="0" err="1" smtClean="0"/>
              <a:t>10MHz</a:t>
            </a:r>
            <a:r>
              <a:rPr kumimoji="1" lang="en-US" altLang="ja-JP" baseline="0" dirty="0" smtClean="0"/>
              <a:t> in </a:t>
            </a:r>
            <a:r>
              <a:rPr kumimoji="1" lang="en-US" altLang="ja-JP" baseline="0" dirty="0" err="1" smtClean="0"/>
              <a:t>FR1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And </a:t>
            </a:r>
            <a:r>
              <a:rPr kumimoji="1" lang="en-US" altLang="ja-JP" baseline="0" dirty="0" err="1" smtClean="0"/>
              <a:t>200MHz</a:t>
            </a:r>
            <a:r>
              <a:rPr kumimoji="1" lang="en-US" altLang="ja-JP" baseline="0" dirty="0" smtClean="0"/>
              <a:t> will bring test split for different bands.</a:t>
            </a:r>
          </a:p>
          <a:p>
            <a:r>
              <a:rPr kumimoji="1" lang="en-US" altLang="ja-JP" baseline="0" dirty="0" smtClean="0"/>
              <a:t>Samsung: We already discussed several meetings and technical analysis already provided.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85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98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64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43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97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18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32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59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5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err="1" smtClean="0"/>
              <a:t>O</a:t>
            </a:r>
            <a:r>
              <a:rPr kumimoji="1" lang="en-US" altLang="zh-CN" baseline="0" dirty="0" err="1" smtClean="0"/>
              <a:t>PPO</a:t>
            </a:r>
            <a:r>
              <a:rPr kumimoji="1" lang="en-US" altLang="ja-JP" baseline="0" dirty="0" smtClean="0"/>
              <a:t>: option 2 aligned with actual test set-up.</a:t>
            </a:r>
          </a:p>
          <a:p>
            <a:r>
              <a:rPr kumimoji="1" lang="en-US" altLang="zh-CN" baseline="0" dirty="0" smtClean="0"/>
              <a:t>v</a:t>
            </a:r>
            <a:r>
              <a:rPr kumimoji="1" lang="en-US" altLang="ja-JP" baseline="0" dirty="0" smtClean="0"/>
              <a:t>ivo:  </a:t>
            </a:r>
            <a:r>
              <a:rPr kumimoji="1" lang="en-US" altLang="zh-CN" baseline="0" dirty="0" smtClean="0"/>
              <a:t>All CE vendors already provide data for option 1 which be helpful for proceeding the work. Option 2 not aligned with actual test set-up.  CE vendors’ </a:t>
            </a:r>
            <a:r>
              <a:rPr kumimoji="1" lang="en-US" altLang="zh-CN" baseline="0" dirty="0" err="1" smtClean="0"/>
              <a:t>feeback</a:t>
            </a:r>
            <a:r>
              <a:rPr kumimoji="1" lang="en-US" altLang="zh-CN" baseline="0" dirty="0" smtClean="0"/>
              <a:t> on implementation required..</a:t>
            </a:r>
          </a:p>
          <a:p>
            <a:r>
              <a:rPr kumimoji="1" lang="en-US" altLang="ja-JP" baseline="0" dirty="0" err="1" smtClean="0"/>
              <a:t>Sprient</a:t>
            </a:r>
            <a:r>
              <a:rPr kumimoji="1" lang="en-US" altLang="ja-JP" baseline="0" dirty="0" smtClean="0"/>
              <a:t>:  Option 1 aligned with our assumption.</a:t>
            </a:r>
          </a:p>
          <a:p>
            <a:r>
              <a:rPr kumimoji="1" lang="en-US" altLang="ja-JP" baseline="0" dirty="0" err="1" smtClean="0"/>
              <a:t>Keysight</a:t>
            </a:r>
            <a:r>
              <a:rPr kumimoji="1" lang="en-US" altLang="ja-JP" baseline="0" dirty="0" smtClean="0"/>
              <a:t>: option 2 more favor. </a:t>
            </a:r>
          </a:p>
          <a:p>
            <a:r>
              <a:rPr kumimoji="1" lang="en-US" altLang="ja-JP" baseline="0" dirty="0" err="1" smtClean="0"/>
              <a:t>Sprient</a:t>
            </a:r>
            <a:r>
              <a:rPr kumimoji="1" lang="en-US" altLang="ja-JP" baseline="0" dirty="0" smtClean="0"/>
              <a:t>: </a:t>
            </a:r>
            <a:r>
              <a:rPr kumimoji="1" lang="en-US" altLang="zh-CN" baseline="0" dirty="0" smtClean="0"/>
              <a:t>With option 2, additional work load expected. 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42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23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9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2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A152-21A8-4B23-8938-264CDDD209BB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845F-6455-484F-A297-7811B5B1A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31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C953-3DEB-4085-8B36-F394993EF815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6AFB-B1EC-468C-A3E4-7207DD142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16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0821-8D2E-4737-903C-74EFEFAAA750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C46B-869B-447D-94FD-CADEB08E28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1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3A3E-58EA-44D2-8968-B8B5B3FFFA99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F5B9-6568-49B3-8312-0AD424538F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05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2667-A61F-4AAF-BFDD-198583104BFC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5271-7825-4D56-8FD0-E41A073676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50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A9641-AAE3-4BF4-9ACB-29BF3E0989AA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1753-0D64-42F1-B138-ABE891DAE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6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C25-E921-4EDA-ABD4-DC774CDC6C8D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488A-459D-4167-99E3-2F034CE9C3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2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7461-D668-47BB-9E39-1448001554E4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33DE8-CD03-407E-96DB-47547C6FD8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82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C1A7-97FB-4A11-A61D-B1FAD2AD8D05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8EE0-006D-405F-818A-D203B959CA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9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14A9-B979-4990-B8AC-694E305C1A35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D65A-7CA3-4A39-9AF9-0B09F2872B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21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34E9-F91C-4D0B-B850-E0D2F4973DBB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C276-F2AF-41B0-A424-2ABBEAB3B4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C626EF-4B5C-44C8-BAFF-AE4552E9086C}" type="datetimeFigureOut">
              <a:rPr lang="zh-CN" altLang="en-US"/>
              <a:pPr>
                <a:defRPr/>
              </a:pPr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B7C9E5-CC9D-4C93-944E-66B9C58CC2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78813" cy="1470025"/>
          </a:xfrm>
        </p:spPr>
        <p:txBody>
          <a:bodyPr/>
          <a:lstStyle/>
          <a:p>
            <a:pPr eaLnBrk="1" hangingPunct="1"/>
            <a:r>
              <a:rPr lang="en-US" altLang="zh-CN" sz="4000" b="1" dirty="0"/>
              <a:t>WF on NR MIMO OTA</a:t>
            </a:r>
            <a:endParaRPr lang="zh-CN" altLang="en-US" sz="4000" b="1" dirty="0"/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1438598" y="3746897"/>
            <a:ext cx="6336704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vivo, CAICT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0825" y="333375"/>
            <a:ext cx="87136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3GPP TSG-RAN WG4 Meeting #98-bis-e</a:t>
            </a:r>
            <a:r>
              <a:rPr lang="en-GB" altLang="zh-CN" sz="1800" b="1" dirty="0"/>
              <a:t>                                                                      R4-2106092</a:t>
            </a:r>
            <a:endParaRPr lang="zh-CN" altLang="zh-CN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Electronic Meeting, Apr. 12-20, 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Agenda item: 8.1.1</a:t>
            </a:r>
            <a:endParaRPr lang="zh-CN" altLang="zh-CN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1800" b="1" dirty="0"/>
              <a:t>Document for: Approval</a:t>
            </a:r>
            <a:endParaRPr lang="zh-CN" altLang="zh-CN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3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sz="4000" dirty="0">
                <a:solidFill>
                  <a:srgbClr val="FF0000"/>
                </a:solidFill>
              </a:rPr>
              <a:t>Test Parameters for requirements(2) 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82543" cy="6336704"/>
          </a:xfrm>
          <a:noFill/>
        </p:spPr>
        <p:txBody>
          <a:bodyPr>
            <a:normAutofit/>
          </a:bodyPr>
          <a:lstStyle/>
          <a:p>
            <a:r>
              <a:rPr lang="en-US" altLang="zh-CN" sz="2400" b="1" dirty="0"/>
              <a:t>Test Parameters for FR2 requirements</a:t>
            </a:r>
          </a:p>
          <a:p>
            <a:pPr lvl="1"/>
            <a:r>
              <a:rPr lang="en-US" altLang="zh-CN" sz="2400" dirty="0"/>
              <a:t>RMC for FR2 MIMO OTA: (Background)</a:t>
            </a:r>
          </a:p>
          <a:p>
            <a:pPr lvl="2"/>
            <a:r>
              <a:rPr lang="en-US" altLang="zh-CN" sz="1800" dirty="0"/>
              <a:t>100MHz CHBW with corresponding RMC parameters was selected for FR2 MIMO OTA requirements, which had been captured in the TR 38.827 and TS 38.151 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New proposal was raised last meeting, suggest 200MHz for FR2 Bands, not agreed. Re-discuss this meeting.</a:t>
            </a:r>
          </a:p>
          <a:p>
            <a:pPr marL="457200" lvl="1" indent="0">
              <a:buNone/>
            </a:pPr>
            <a:endParaRPr lang="en-US" altLang="zh-CN" sz="20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F3B8583-13A4-4037-88CF-59AB118258EE}"/>
              </a:ext>
            </a:extLst>
          </p:cNvPr>
          <p:cNvSpPr/>
          <p:nvPr/>
        </p:nvSpPr>
        <p:spPr>
          <a:xfrm>
            <a:off x="107504" y="3996211"/>
            <a:ext cx="871296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-Recommendation: 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strike="sngStrike" dirty="0"/>
              <a:t>Stick to previous agreement, keep 100MHz RMC for FR2 MIMO OTA requirements and conclude this topic</a:t>
            </a:r>
            <a:r>
              <a:rPr lang="en-US" altLang="zh-CN" strike="sngStrike" dirty="0" smtClean="0"/>
              <a:t>.</a:t>
            </a:r>
          </a:p>
          <a:p>
            <a:pPr lvl="2" fontAlgn="auto" hangingPunct="1"/>
            <a:r>
              <a:rPr lang="en-US" altLang="zh-CN" dirty="0" smtClean="0">
                <a:solidFill>
                  <a:srgbClr val="00B050"/>
                </a:solidFill>
              </a:rPr>
              <a:t>NO further discussion on </a:t>
            </a:r>
            <a:r>
              <a:rPr lang="en-US" altLang="zh-CN" dirty="0" err="1" smtClean="0">
                <a:solidFill>
                  <a:srgbClr val="00B050"/>
                </a:solidFill>
              </a:rPr>
              <a:t>CHBW</a:t>
            </a:r>
            <a:r>
              <a:rPr lang="en-US" altLang="zh-CN" dirty="0" smtClean="0">
                <a:solidFill>
                  <a:srgbClr val="00B050"/>
                </a:solidFill>
              </a:rPr>
              <a:t> parameter for </a:t>
            </a:r>
            <a:r>
              <a:rPr lang="en-US" altLang="zh-CN" dirty="0" err="1" smtClean="0">
                <a:solidFill>
                  <a:srgbClr val="00B050"/>
                </a:solidFill>
              </a:rPr>
              <a:t>FR2</a:t>
            </a:r>
            <a:r>
              <a:rPr lang="en-US" altLang="zh-CN" dirty="0" smtClean="0">
                <a:solidFill>
                  <a:srgbClr val="00B050"/>
                </a:solidFill>
              </a:rPr>
              <a:t> requirements in </a:t>
            </a:r>
            <a:r>
              <a:rPr lang="en-US" altLang="zh-CN" dirty="0" err="1" smtClean="0">
                <a:solidFill>
                  <a:srgbClr val="00B050"/>
                </a:solidFill>
              </a:rPr>
              <a:t>RAN4</a:t>
            </a:r>
            <a:r>
              <a:rPr lang="en-US" altLang="zh-CN" dirty="0">
                <a:solidFill>
                  <a:srgbClr val="00B050"/>
                </a:solidFill>
              </a:rPr>
              <a:t> </a:t>
            </a:r>
            <a:r>
              <a:rPr lang="en-US" altLang="zh-CN" dirty="0" smtClean="0">
                <a:solidFill>
                  <a:srgbClr val="00B050"/>
                </a:solidFill>
              </a:rPr>
              <a:t>unless critical issues identified for existing agreements or consensus reached in offline. </a:t>
            </a:r>
            <a:endParaRPr lang="en-US" altLang="zh-CN" dirty="0">
              <a:solidFill>
                <a:srgbClr val="00B050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F04BA7-A0D2-4C67-8F1D-4ACA4F2FE332}"/>
              </a:ext>
            </a:extLst>
          </p:cNvPr>
          <p:cNvSpPr/>
          <p:nvPr/>
        </p:nvSpPr>
        <p:spPr>
          <a:xfrm>
            <a:off x="237394" y="1490367"/>
            <a:ext cx="8856013" cy="2068213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8287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FR1 MIMO OTA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56542"/>
            <a:ext cx="8882543" cy="5904656"/>
          </a:xfrm>
          <a:noFill/>
        </p:spPr>
        <p:txBody>
          <a:bodyPr>
            <a:normAutofit/>
          </a:bodyPr>
          <a:lstStyle/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FR1 </a:t>
            </a:r>
            <a:r>
              <a:rPr lang="en-US" altLang="zh-CN" sz="2400" dirty="0" err="1">
                <a:solidFill>
                  <a:srgbClr val="00B050"/>
                </a:solidFill>
              </a:rPr>
              <a:t>FoM</a:t>
            </a:r>
            <a:r>
              <a:rPr lang="en-US" altLang="zh-CN" sz="2400" dirty="0">
                <a:solidFill>
                  <a:srgbClr val="00B050"/>
                </a:solidFill>
              </a:rPr>
              <a:t>:</a:t>
            </a:r>
          </a:p>
          <a:p>
            <a:pPr lvl="2" fontAlgn="auto" hangingPunct="1"/>
            <a:r>
              <a:rPr lang="en-US" altLang="zh-CN" sz="2000" dirty="0">
                <a:solidFill>
                  <a:srgbClr val="00B050"/>
                </a:solidFill>
              </a:rPr>
              <a:t>Restriction of </a:t>
            </a:r>
            <a:r>
              <a:rPr lang="en-US" altLang="zh-CN" sz="2000" dirty="0" err="1">
                <a:solidFill>
                  <a:srgbClr val="00B050"/>
                </a:solidFill>
              </a:rPr>
              <a:t>P</a:t>
            </a:r>
            <a:r>
              <a:rPr lang="en-US" altLang="zh-CN" sz="2000" baseline="-25000" dirty="0" err="1">
                <a:solidFill>
                  <a:srgbClr val="00B050"/>
                </a:solidFill>
              </a:rPr>
              <a:t>mode</a:t>
            </a:r>
            <a:r>
              <a:rPr lang="en-US" altLang="zh-CN" sz="2000" dirty="0">
                <a:solidFill>
                  <a:srgbClr val="00B050"/>
                </a:solidFill>
              </a:rPr>
              <a:t> at 90%TP for 10MHz and 40MHz CHBW. </a:t>
            </a:r>
          </a:p>
          <a:p>
            <a:pPr lvl="3" fontAlgn="auto" hangingPunct="1"/>
            <a:r>
              <a:rPr lang="en-US" altLang="zh-CN" sz="1800" dirty="0">
                <a:solidFill>
                  <a:srgbClr val="00B050"/>
                </a:solidFill>
              </a:rPr>
              <a:t>For 10MHz and 40MHz CHBW, the [10] of total 12 P</a:t>
            </a:r>
            <a:r>
              <a:rPr lang="en-US" altLang="zh-CN" sz="1800" baseline="-25000" dirty="0">
                <a:solidFill>
                  <a:srgbClr val="00B050"/>
                </a:solidFill>
              </a:rPr>
              <a:t>MODE</a:t>
            </a:r>
            <a:r>
              <a:rPr lang="en-US" altLang="zh-CN" sz="1800" dirty="0">
                <a:solidFill>
                  <a:srgbClr val="00B050"/>
                </a:solidFill>
              </a:rPr>
              <a:t> should reach 90%TP based on the current  assumption of </a:t>
            </a:r>
            <a:r>
              <a:rPr lang="en-GB" altLang="zh-CN" sz="1800" b="1" dirty="0">
                <a:solidFill>
                  <a:srgbClr val="00B050"/>
                </a:solidFill>
              </a:rPr>
              <a:t>P</a:t>
            </a:r>
            <a:r>
              <a:rPr lang="en-GB" altLang="zh-CN" sz="1800" b="1" baseline="-25000" dirty="0">
                <a:solidFill>
                  <a:srgbClr val="00B050"/>
                </a:solidFill>
              </a:rPr>
              <a:t>RS-EPRE-MAX</a:t>
            </a:r>
            <a:r>
              <a:rPr lang="en-GB" altLang="zh-CN" sz="1800" dirty="0">
                <a:solidFill>
                  <a:srgbClr val="00B050"/>
                </a:solidFill>
              </a:rPr>
              <a:t> value</a:t>
            </a:r>
          </a:p>
          <a:p>
            <a:pPr lvl="3" fontAlgn="auto" hangingPunct="1"/>
            <a:r>
              <a:rPr lang="en-GB" altLang="zh-CN" sz="1800" dirty="0">
                <a:solidFill>
                  <a:srgbClr val="00B050"/>
                </a:solidFill>
              </a:rPr>
              <a:t>The final decision will be concluded during requirement discussion stage</a:t>
            </a:r>
            <a:endParaRPr lang="en-US" altLang="zh-CN" sz="1800" dirty="0">
              <a:solidFill>
                <a:srgbClr val="00B050"/>
              </a:solidFill>
            </a:endParaRP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317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FR2 MIMO OTA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56542"/>
            <a:ext cx="8882543" cy="5904656"/>
          </a:xfrm>
          <a:noFill/>
        </p:spPr>
        <p:txBody>
          <a:bodyPr>
            <a:normAutofit/>
          </a:bodyPr>
          <a:lstStyle/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FR2 </a:t>
            </a:r>
            <a:r>
              <a:rPr lang="en-US" altLang="zh-CN" sz="2400" dirty="0" err="1">
                <a:solidFill>
                  <a:srgbClr val="00B050"/>
                </a:solidFill>
              </a:rPr>
              <a:t>FoM</a:t>
            </a:r>
            <a:r>
              <a:rPr lang="en-US" altLang="zh-CN" sz="2400" dirty="0">
                <a:solidFill>
                  <a:srgbClr val="00B050"/>
                </a:solidFill>
              </a:rPr>
              <a:t>:</a:t>
            </a:r>
          </a:p>
          <a:p>
            <a:pPr lvl="2" fontAlgn="auto" hangingPunct="1"/>
            <a:r>
              <a:rPr lang="en-US" altLang="zh-CN" sz="2000" dirty="0">
                <a:solidFill>
                  <a:srgbClr val="00B050"/>
                </a:solidFill>
              </a:rPr>
              <a:t>Refinement of MASC calculation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B050"/>
                </a:solidFill>
              </a:rPr>
              <a:t>FR2 MASC is the average of “top N points” instead of “all the values better than 50% percentile of CCDF”. </a:t>
            </a:r>
          </a:p>
          <a:p>
            <a:pPr lvl="4" fontAlgn="auto" hangingPunct="1">
              <a:buFont typeface="Arial" panose="020B0604020202020204" pitchFamily="34" charset="0"/>
              <a:buChar char="•"/>
            </a:pPr>
            <a:r>
              <a:rPr lang="en-US" altLang="zh-CN" sz="1800" strike="sngStrike" dirty="0">
                <a:solidFill>
                  <a:srgbClr val="00B050"/>
                </a:solidFill>
              </a:rPr>
              <a:t>Option 1: </a:t>
            </a:r>
            <a:r>
              <a:rPr lang="en-US" altLang="zh-CN" sz="1800" dirty="0">
                <a:solidFill>
                  <a:srgbClr val="00B050"/>
                </a:solidFill>
              </a:rPr>
              <a:t>only consider PC3, N is specified clearly as 18; (in the WID, Smartphone is the first priority</a:t>
            </a:r>
            <a:r>
              <a:rPr lang="en-US" altLang="zh-CN" sz="1800" dirty="0" smtClean="0">
                <a:solidFill>
                  <a:srgbClr val="00B050"/>
                </a:solidFill>
              </a:rPr>
              <a:t>); </a:t>
            </a:r>
            <a:r>
              <a:rPr lang="en-US" altLang="zh-CN" sz="1800" dirty="0" err="1" smtClean="0">
                <a:solidFill>
                  <a:srgbClr val="00B050"/>
                </a:solidFill>
              </a:rPr>
              <a:t>FFS</a:t>
            </a:r>
            <a:r>
              <a:rPr lang="en-US" altLang="zh-CN" sz="1800" dirty="0">
                <a:solidFill>
                  <a:srgbClr val="00B050"/>
                </a:solidFill>
              </a:rPr>
              <a:t> </a:t>
            </a:r>
            <a:r>
              <a:rPr lang="en-US" altLang="zh-CN" sz="1800" dirty="0" smtClean="0">
                <a:solidFill>
                  <a:srgbClr val="00B050"/>
                </a:solidFill>
              </a:rPr>
              <a:t>how to handle other PCs</a:t>
            </a:r>
            <a:endParaRPr lang="en-US" altLang="zh-CN" sz="1800" dirty="0">
              <a:solidFill>
                <a:srgbClr val="00B050"/>
              </a:solidFill>
            </a:endParaRPr>
          </a:p>
          <a:p>
            <a:pPr lvl="4" fontAlgn="auto" hangingPunct="1">
              <a:buFont typeface="Arial" panose="020B0604020202020204" pitchFamily="34" charset="0"/>
              <a:buChar char="•"/>
            </a:pPr>
            <a:r>
              <a:rPr lang="en-US" altLang="zh-CN" sz="1800" strike="sngStrike" dirty="0"/>
              <a:t>Option 2: consider all the PCs, specify several N values for each PC; For PC3, N=18, other PCs </a:t>
            </a:r>
            <a:r>
              <a:rPr lang="en-US" altLang="zh-CN" sz="1800" strike="sngStrike" dirty="0" err="1"/>
              <a:t>FFS</a:t>
            </a:r>
            <a:r>
              <a:rPr lang="en-US" altLang="zh-CN" sz="1800" strike="sngStrike" dirty="0" smtClean="0"/>
              <a:t>; </a:t>
            </a:r>
            <a:endParaRPr lang="en-US" altLang="zh-CN" sz="1800" strike="sngStrike" dirty="0"/>
          </a:p>
          <a:p>
            <a:pPr lvl="2" fontAlgn="auto" hangingPunct="1"/>
            <a:r>
              <a:rPr lang="en-US" altLang="zh-CN" sz="2200" dirty="0">
                <a:solidFill>
                  <a:srgbClr val="00B050"/>
                </a:solidFill>
              </a:rPr>
              <a:t>Additional criterion of FR2 </a:t>
            </a:r>
            <a:r>
              <a:rPr lang="en-US" altLang="zh-CN" sz="2200" dirty="0" err="1">
                <a:solidFill>
                  <a:srgbClr val="00B050"/>
                </a:solidFill>
              </a:rPr>
              <a:t>FoM</a:t>
            </a:r>
            <a:endParaRPr lang="en-US" altLang="zh-CN" sz="2200" dirty="0">
              <a:solidFill>
                <a:srgbClr val="00B050"/>
              </a:solidFill>
            </a:endParaRP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B050"/>
                </a:solidFill>
              </a:rPr>
              <a:t>The EUT must meet 70% throughput in X points of total 36 3D orientations. If the EUT fails to meet this criterion even under maximum downlink power condition [TBD], the EUT shall fail the FR2 MIMO OTA test.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B050"/>
                </a:solidFill>
              </a:rPr>
              <a:t>If X&lt;18, how to calculate the MASC FFS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B050"/>
                </a:solidFill>
              </a:rPr>
              <a:t>Additional criterion (on other TP outage level) is FFS.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A92156E-5082-42D1-8B29-24A12105B9E5}"/>
              </a:ext>
            </a:extLst>
          </p:cNvPr>
          <p:cNvSpPr/>
          <p:nvPr/>
        </p:nvSpPr>
        <p:spPr>
          <a:xfrm>
            <a:off x="245496" y="5718190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-Recommendation for MASC calculation: 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strike="sngStrike" dirty="0"/>
              <a:t>Select Option1 or Option 2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strike="sngStrike" dirty="0"/>
              <a:t>Stabilize the TP R4-2106093, if consensus reached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3122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FR2 simulation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56542"/>
            <a:ext cx="8882543" cy="5904656"/>
          </a:xfrm>
          <a:noFill/>
        </p:spPr>
        <p:txBody>
          <a:bodyPr>
            <a:normAutofit/>
          </a:bodyPr>
          <a:lstStyle/>
          <a:p>
            <a:pPr lvl="1" fontAlgn="auto" hangingPunct="1"/>
            <a:r>
              <a:rPr lang="en-US" altLang="zh-CN" sz="2400" dirty="0"/>
              <a:t>FR2 simulation to ease the gap:</a:t>
            </a:r>
          </a:p>
          <a:p>
            <a:pPr lvl="2" fontAlgn="auto" hangingPunct="1"/>
            <a:r>
              <a:rPr lang="en-US" altLang="zh-CN" sz="2000" dirty="0"/>
              <a:t>The gap between simulation vs measurement should be minimized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Option 1: Companies should </a:t>
            </a:r>
            <a:r>
              <a:rPr lang="en-US" altLang="zh-CN" sz="1800" dirty="0" err="1"/>
              <a:t>analyse</a:t>
            </a:r>
            <a:r>
              <a:rPr lang="en-US" altLang="zh-CN" sz="1800" dirty="0"/>
              <a:t> the impact induced by the unaligned channel model parameters between simulation and chamber, i.e. how to reflect the characteristic more close to the condition in a FR2 chamber. 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Option 2:TE vendors to provide a reference probe weights for the 6 probes to facilitate the gap between measurement and simulation</a:t>
            </a:r>
          </a:p>
          <a:p>
            <a:pPr lvl="1" fontAlgn="auto" hangingPunct="1"/>
            <a:r>
              <a:rPr lang="en-US" altLang="zh-CN" sz="2600" dirty="0"/>
              <a:t>Specific FR2 simulation parameters for platform alignment between each company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UE antenna: </a:t>
            </a:r>
            <a:r>
              <a:rPr lang="en-US" altLang="zh-CN" sz="1800" dirty="0">
                <a:solidFill>
                  <a:srgbClr val="FF0000"/>
                </a:solidFill>
              </a:rPr>
              <a:t>all options in R4-2103915 can be used? Or only select one </a:t>
            </a:r>
            <a:r>
              <a:rPr lang="zh-CN" altLang="en-US" sz="1800" dirty="0">
                <a:solidFill>
                  <a:srgbClr val="FF0000"/>
                </a:solidFill>
              </a:rPr>
              <a:t>？</a:t>
            </a:r>
            <a:endParaRPr lang="en-US" altLang="zh-CN" sz="1800" dirty="0">
              <a:solidFill>
                <a:srgbClr val="FF0000"/>
              </a:solidFill>
            </a:endParaRP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UE beamforming: </a:t>
            </a:r>
            <a:r>
              <a:rPr lang="en-US" altLang="zh-CN" sz="1800" dirty="0">
                <a:solidFill>
                  <a:srgbClr val="FF0000"/>
                </a:solidFill>
              </a:rPr>
              <a:t>need to align this parameter for FR2 simulation or not?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Polarization alignment: </a:t>
            </a:r>
            <a:r>
              <a:rPr lang="en-US" altLang="zh-CN" sz="1800" dirty="0">
                <a:solidFill>
                  <a:srgbClr val="FF0000"/>
                </a:solidFill>
              </a:rPr>
              <a:t>need to specify?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A92156E-5082-42D1-8B29-24A12105B9E5}"/>
              </a:ext>
            </a:extLst>
          </p:cNvPr>
          <p:cNvSpPr/>
          <p:nvPr/>
        </p:nvSpPr>
        <p:spPr>
          <a:xfrm>
            <a:off x="277079" y="5406146"/>
            <a:ext cx="871296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-Recommendation: 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/>
              <a:t>TBD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4165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2543" cy="5760640"/>
          </a:xfrm>
          <a:noFill/>
        </p:spPr>
        <p:txBody>
          <a:bodyPr>
            <a:normAutofit/>
          </a:bodyPr>
          <a:lstStyle/>
          <a:p>
            <a:endParaRPr lang="zh-CN" altLang="zh-CN" sz="2400" dirty="0"/>
          </a:p>
          <a:p>
            <a:pPr lvl="1" fontAlgn="auto" hangingPunct="1"/>
            <a:r>
              <a:rPr lang="en-US" altLang="zh-CN" sz="2200" dirty="0"/>
              <a:t>Further study the proper Channel model for FR1 2x2 MIMO OTA requirements </a:t>
            </a:r>
          </a:p>
          <a:p>
            <a:pPr lvl="1" fontAlgn="auto" hangingPunct="1"/>
            <a:r>
              <a:rPr lang="en-US" altLang="zh-CN" sz="2200" dirty="0"/>
              <a:t>Further discuss the pass/fail limit and reference figure of channel model validation</a:t>
            </a:r>
          </a:p>
          <a:p>
            <a:pPr lvl="1" fontAlgn="auto" hangingPunct="1"/>
            <a:r>
              <a:rPr lang="en-US" altLang="zh-CN" sz="2200" dirty="0"/>
              <a:t>Further discuss the DL </a:t>
            </a:r>
            <a:r>
              <a:rPr lang="en-US" altLang="zh-CN" sz="2200" dirty="0" err="1"/>
              <a:t>Pmax</a:t>
            </a:r>
            <a:r>
              <a:rPr lang="en-US" altLang="zh-CN" sz="2200" dirty="0"/>
              <a:t> for FR1 and FR2</a:t>
            </a:r>
          </a:p>
          <a:p>
            <a:pPr lvl="1" fontAlgn="auto" hangingPunct="1"/>
            <a:r>
              <a:rPr lang="en-US" altLang="zh-CN" sz="2200" dirty="0"/>
              <a:t>Measurement results of FR1 or FR2 UEs are encouraged for discussion</a:t>
            </a:r>
          </a:p>
          <a:p>
            <a:pPr lvl="1" fontAlgn="auto" hangingPunct="1"/>
            <a:r>
              <a:rPr lang="en-US" altLang="zh-CN" sz="2200" dirty="0"/>
              <a:t>Channel model validation results for FR2 channel models are encourages</a:t>
            </a:r>
          </a:p>
          <a:p>
            <a:pPr lvl="1" fontAlgn="auto" hangingPunct="1"/>
            <a:r>
              <a:rPr lang="en-US" altLang="zh-CN" sz="2200" dirty="0"/>
              <a:t>Further discuss how to handle FR2 blocking issue</a:t>
            </a:r>
          </a:p>
          <a:p>
            <a:pPr lvl="1" fontAlgn="auto" hangingPunct="1"/>
            <a:r>
              <a:rPr lang="en-US" altLang="zh-CN" sz="2200" dirty="0"/>
              <a:t>Further discuss FR2 simulation</a:t>
            </a:r>
          </a:p>
          <a:p>
            <a:pPr lvl="1" fontAlgn="auto" hangingPunct="1"/>
            <a:endParaRPr lang="en-US" altLang="zh-CN" sz="2200" dirty="0"/>
          </a:p>
          <a:p>
            <a:pPr lvl="1" fontAlgn="auto" hangingPunct="1"/>
            <a:endParaRPr lang="en-US" altLang="zh-CN" sz="2200" dirty="0"/>
          </a:p>
          <a:p>
            <a:pPr lvl="1" fontAlgn="auto" hangingPunct="1"/>
            <a:endParaRPr lang="en-US" altLang="zh-CN" sz="22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61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G</a:t>
            </a:r>
            <a:r>
              <a:rPr lang="en-US" altLang="zh-CN" dirty="0"/>
              <a:t>eneral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Updated Workplan for MIMO OTA WI</a:t>
            </a:r>
            <a:endParaRPr lang="zh-CN" altLang="zh-CN" sz="2400" dirty="0"/>
          </a:p>
          <a:p>
            <a:pPr lvl="1" fontAlgn="auto" hangingPunct="1"/>
            <a:r>
              <a:rPr lang="en-US" altLang="zh-CN" sz="2400" dirty="0"/>
              <a:t>The updated workplan of NR MIMO OTA WI based on the Rel-17 timeline and RAN4 meeting plan is approved [R4-2106096]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632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Channel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000" b="1" dirty="0">
                <a:solidFill>
                  <a:srgbClr val="00B050"/>
                </a:solidFill>
              </a:rPr>
              <a:t>FR1 BS antenna element polarization</a:t>
            </a:r>
            <a:endParaRPr lang="zh-CN" altLang="zh-CN" sz="2000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GB" sz="2000" dirty="0">
                <a:solidFill>
                  <a:srgbClr val="00B050"/>
                </a:solidFill>
              </a:rPr>
              <a:t>Apply </a:t>
            </a:r>
            <a:r>
              <a:rPr lang="en-GB" sz="2000" dirty="0">
                <a:solidFill>
                  <a:srgbClr val="00B050"/>
                </a:solidFill>
                <a:latin typeface="Wingdings 2" panose="050201020105070707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Ò</a:t>
            </a:r>
            <a:r>
              <a:rPr lang="en-GB" sz="2000" dirty="0">
                <a:solidFill>
                  <a:srgbClr val="00B050"/>
                </a:solidFill>
              </a:rPr>
              <a:t> polarized antenna model with 45˚ slant angle for FR1 MIMO OTA.</a:t>
            </a:r>
          </a:p>
          <a:p>
            <a:pPr lvl="1" fontAlgn="auto" hangingPunct="1"/>
            <a:r>
              <a:rPr lang="en-GB" sz="2000" dirty="0">
                <a:solidFill>
                  <a:srgbClr val="00B050"/>
                </a:solidFill>
              </a:rPr>
              <a:t>Use polarization model-2 of section 7.3.2 of TR 38.901 for implementing the +/-45˚ slant angle for FR1 antenna model.</a:t>
            </a:r>
            <a:endParaRPr lang="en-US" altLang="zh-CN" sz="2000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US" altLang="zh-CN" sz="2000" dirty="0">
                <a:solidFill>
                  <a:srgbClr val="00B050"/>
                </a:solidFill>
              </a:rPr>
              <a:t>A TP is needed to add above information into spec next meeting</a:t>
            </a:r>
          </a:p>
          <a:p>
            <a:r>
              <a:rPr lang="en-GB" altLang="zh-CN" sz="2000" b="1" dirty="0">
                <a:solidFill>
                  <a:srgbClr val="00B050"/>
                </a:solidFill>
              </a:rPr>
              <a:t>FR2 BS antenna element polarization</a:t>
            </a:r>
            <a:endParaRPr lang="zh-CN" altLang="zh-CN" sz="2000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US" sz="2000" dirty="0">
                <a:solidFill>
                  <a:srgbClr val="00B050"/>
                </a:solidFill>
              </a:rPr>
              <a:t>To provide impact analysis on FR2 BS antenna element polarization type</a:t>
            </a:r>
          </a:p>
          <a:p>
            <a:pPr lvl="1" fontAlgn="auto" hangingPunct="1"/>
            <a:r>
              <a:rPr lang="en-US" sz="2000" dirty="0">
                <a:solidFill>
                  <a:srgbClr val="00B050"/>
                </a:solidFill>
              </a:rPr>
              <a:t>Use polarization model-2 of section 7.3.2 of TR 38.901</a:t>
            </a:r>
          </a:p>
          <a:p>
            <a:pPr lvl="1" fontAlgn="auto" hangingPunct="1"/>
            <a:r>
              <a:rPr lang="en-GB" sz="2000" dirty="0" err="1" smtClean="0">
                <a:solidFill>
                  <a:srgbClr val="00B050"/>
                </a:solidFill>
              </a:rPr>
              <a:t>FFS</a:t>
            </a:r>
            <a:r>
              <a:rPr lang="en-GB" sz="2000" dirty="0" smtClean="0">
                <a:solidFill>
                  <a:srgbClr val="00B050"/>
                </a:solidFill>
              </a:rPr>
              <a:t> for the polarized antenna mode for </a:t>
            </a:r>
            <a:r>
              <a:rPr lang="en-GB" sz="2000" dirty="0" err="1" smtClean="0">
                <a:solidFill>
                  <a:srgbClr val="00B050"/>
                </a:solidFill>
              </a:rPr>
              <a:t>FR2</a:t>
            </a:r>
            <a:r>
              <a:rPr lang="en-GB" sz="2000" dirty="0" smtClean="0">
                <a:solidFill>
                  <a:srgbClr val="00B050"/>
                </a:solidFill>
              </a:rPr>
              <a:t> </a:t>
            </a:r>
            <a:r>
              <a:rPr lang="en-GB" sz="2000" dirty="0" err="1" smtClean="0">
                <a:solidFill>
                  <a:srgbClr val="00B050"/>
                </a:solidFill>
              </a:rPr>
              <a:t>MIMO</a:t>
            </a:r>
            <a:r>
              <a:rPr lang="en-GB" sz="2000" dirty="0" smtClean="0">
                <a:solidFill>
                  <a:srgbClr val="00B050"/>
                </a:solidFill>
              </a:rPr>
              <a:t> OTA</a:t>
            </a:r>
            <a:endParaRPr lang="en-GB" sz="2000" dirty="0">
              <a:solidFill>
                <a:srgbClr val="00B050"/>
              </a:solidFill>
            </a:endParaRPr>
          </a:p>
          <a:p>
            <a:pPr lvl="2" fontAlgn="auto" hangingPunct="1"/>
            <a:r>
              <a:rPr lang="en-GB" sz="1600" dirty="0" smtClean="0">
                <a:solidFill>
                  <a:srgbClr val="00B050"/>
                </a:solidFill>
                <a:latin typeface="Wingdings 2" panose="050201020105070707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Ë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>
                <a:solidFill>
                  <a:srgbClr val="00B050"/>
                </a:solidFill>
              </a:rPr>
              <a:t>polarized antenna model </a:t>
            </a:r>
            <a:r>
              <a:rPr lang="en-GB" sz="1600" dirty="0" smtClean="0">
                <a:solidFill>
                  <a:srgbClr val="00B050"/>
                </a:solidFill>
              </a:rPr>
              <a:t>(option 1) </a:t>
            </a:r>
          </a:p>
          <a:p>
            <a:pPr lvl="2" fontAlgn="auto" hangingPunct="1"/>
            <a:r>
              <a:rPr lang="en-GB" altLang="zh-CN" sz="1600" dirty="0" smtClean="0">
                <a:solidFill>
                  <a:srgbClr val="00B050"/>
                </a:solidFill>
                <a:latin typeface="Wingdings 2" panose="050201020105070707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Ò</a:t>
            </a:r>
            <a:r>
              <a:rPr lang="en-GB" altLang="zh-CN" sz="1600" dirty="0" smtClean="0">
                <a:solidFill>
                  <a:srgbClr val="00B050"/>
                </a:solidFill>
              </a:rPr>
              <a:t> </a:t>
            </a:r>
            <a:r>
              <a:rPr lang="en-GB" altLang="zh-CN" sz="1600" dirty="0">
                <a:solidFill>
                  <a:srgbClr val="00B050"/>
                </a:solidFill>
              </a:rPr>
              <a:t>polarized antenna model with 45˚ slant </a:t>
            </a:r>
            <a:r>
              <a:rPr lang="en-GB" altLang="zh-CN" sz="1600" dirty="0" smtClean="0">
                <a:solidFill>
                  <a:srgbClr val="00B050"/>
                </a:solidFill>
              </a:rPr>
              <a:t>angle (option 2)</a:t>
            </a:r>
            <a:endParaRPr lang="en-US" altLang="zh-CN" sz="1600" dirty="0" smtClean="0">
              <a:solidFill>
                <a:srgbClr val="00B050"/>
              </a:solidFill>
            </a:endParaRPr>
          </a:p>
          <a:p>
            <a:pPr lvl="1" fontAlgn="auto" hangingPunct="1"/>
            <a:r>
              <a:rPr lang="en-US" sz="2000" dirty="0" smtClean="0">
                <a:solidFill>
                  <a:srgbClr val="00B050"/>
                </a:solidFill>
              </a:rPr>
              <a:t>Infra-vendors are encouraged to provide the feedback on the actual implementation on </a:t>
            </a:r>
            <a:r>
              <a:rPr lang="en-US" sz="2000" dirty="0" err="1" smtClean="0">
                <a:solidFill>
                  <a:srgbClr val="00B050"/>
                </a:solidFill>
              </a:rPr>
              <a:t>FR2</a:t>
            </a:r>
            <a:r>
              <a:rPr lang="en-US" sz="2000" dirty="0" smtClean="0">
                <a:solidFill>
                  <a:srgbClr val="00B050"/>
                </a:solidFill>
              </a:rPr>
              <a:t> BS antenna element polarization </a:t>
            </a:r>
          </a:p>
          <a:p>
            <a:pPr lvl="1" fontAlgn="auto" hangingPunct="1"/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A4458B7-75D4-4AFA-A8EB-FEC917F78D9C}"/>
              </a:ext>
            </a:extLst>
          </p:cNvPr>
          <p:cNvSpPr/>
          <p:nvPr/>
        </p:nvSpPr>
        <p:spPr>
          <a:xfrm>
            <a:off x="26314" y="5487358"/>
            <a:ext cx="9023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/>
              <a:t>- </a:t>
            </a:r>
            <a:r>
              <a:rPr lang="en-US" altLang="zh-CN" sz="2000" dirty="0">
                <a:highlight>
                  <a:srgbClr val="00FF00"/>
                </a:highlight>
              </a:rPr>
              <a:t>Recommendation for FR2 part: </a:t>
            </a:r>
            <a:r>
              <a:rPr lang="en-US" altLang="zh-CN" sz="2000" dirty="0"/>
              <a:t>keep above proposals as starting point, confirm next meeting.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2481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Test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>
                <a:solidFill>
                  <a:srgbClr val="00B050"/>
                </a:solidFill>
              </a:rPr>
              <a:t>FR2 blocking issue</a:t>
            </a:r>
            <a:endParaRPr lang="zh-CN" altLang="zh-CN" sz="2400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Further study how to address the FR2 blocking issue</a:t>
            </a:r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The approach provided by Keysight could be a starting point,</a:t>
            </a:r>
          </a:p>
          <a:p>
            <a:pPr lvl="2" fontAlgn="auto" hangingPunct="1"/>
            <a:r>
              <a:rPr lang="en-US" altLang="zh-CN" sz="2000" dirty="0">
                <a:solidFill>
                  <a:srgbClr val="00B050"/>
                </a:solidFill>
              </a:rPr>
              <a:t>Three-step simulation/measurement approach to quantify the blocking issue </a:t>
            </a:r>
          </a:p>
          <a:p>
            <a:pPr lvl="2" fontAlgn="auto" hangingPunct="1"/>
            <a:endParaRPr lang="en-US" altLang="zh-CN" sz="20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91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Power validation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GB" altLang="zh-CN" sz="2400" b="1" dirty="0"/>
              <a:t>Update the power validation procedure</a:t>
            </a:r>
            <a:endParaRPr lang="zh-CN" altLang="zh-CN" sz="2400" dirty="0"/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If a horizontally polarized sleeve dipole is used for H component power validation, the horizontal positions should be at least 4. </a:t>
            </a:r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A note is needed in the power validation Measurement Procedure: “Note: in step 4, if horizontally polarized sleeve dipole is used, the reference gain correction should be the average of the theta gain pattern cut of the dipole.”</a:t>
            </a:r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Correct the mistake of power validation procedure</a:t>
            </a:r>
          </a:p>
          <a:p>
            <a:pPr lvl="2" fontAlgn="auto" hangingPunct="1"/>
            <a:r>
              <a:rPr lang="en-US" altLang="zh-CN" sz="2000" dirty="0">
                <a:solidFill>
                  <a:srgbClr val="00B050"/>
                </a:solidFill>
              </a:rPr>
              <a:t>For PDP, Doppler, Spatial correlation, and XPR, keep using the sub-bands grouping approach, i.e. same as quality of quite zone</a:t>
            </a:r>
          </a:p>
          <a:p>
            <a:pPr lvl="2" fontAlgn="auto" hangingPunct="1"/>
            <a:r>
              <a:rPr lang="en-US" altLang="zh-CN" sz="2000" dirty="0">
                <a:solidFill>
                  <a:srgbClr val="00B050"/>
                </a:solidFill>
              </a:rPr>
              <a:t>For power validation, some sub-bands grouping frequencies are not valid, FFS the measurement should be done per-band </a:t>
            </a:r>
          </a:p>
          <a:p>
            <a:pPr lvl="3" fontAlgn="auto" hangingPunct="1"/>
            <a:r>
              <a:rPr lang="en-US" altLang="zh-CN" sz="1600" dirty="0">
                <a:solidFill>
                  <a:srgbClr val="00B050"/>
                </a:solidFill>
              </a:rPr>
              <a:t>Option 1: Stick to sub-bands grouping approach, redefine some frequencies for power validation only</a:t>
            </a:r>
          </a:p>
          <a:p>
            <a:pPr lvl="3" fontAlgn="auto" hangingPunct="1"/>
            <a:r>
              <a:rPr lang="en-US" altLang="zh-CN" sz="1600" dirty="0">
                <a:solidFill>
                  <a:srgbClr val="00B050"/>
                </a:solidFill>
              </a:rPr>
              <a:t>Option 2: Change power validation to per-band approach</a:t>
            </a:r>
          </a:p>
          <a:p>
            <a:pPr lvl="1" fontAlgn="auto" hangingPunct="1"/>
            <a:r>
              <a:rPr lang="en-GB" sz="2200" dirty="0">
                <a:solidFill>
                  <a:srgbClr val="00B050"/>
                </a:solidFill>
              </a:rPr>
              <a:t>The power validation results should be considered as systematic offset, which needs to be used to correct on the final sensitivity value to further reduce measurement uncertainty</a:t>
            </a:r>
            <a:r>
              <a:rPr lang="en-US" altLang="zh-CN" sz="2200" dirty="0">
                <a:solidFill>
                  <a:srgbClr val="00B050"/>
                </a:solidFill>
              </a:rPr>
              <a:t> </a:t>
            </a:r>
          </a:p>
          <a:p>
            <a:pPr fontAlgn="auto" hangingPunct="1"/>
            <a:r>
              <a:rPr lang="en-GB" altLang="zh-CN" sz="2400" dirty="0">
                <a:solidFill>
                  <a:srgbClr val="00B050"/>
                </a:solidFill>
              </a:rPr>
              <a:t>Further check the H component measure time with more than 4 averaging (e.g., 8 or 16) is encouraged</a:t>
            </a:r>
          </a:p>
          <a:p>
            <a:pPr fontAlgn="auto" hangingPunct="1"/>
            <a:endParaRPr lang="zh-CN" altLang="zh-CN" sz="2400" b="1" dirty="0"/>
          </a:p>
          <a:p>
            <a:pPr fontAlgn="auto" hangingPunct="1"/>
            <a:endParaRPr lang="en-US" altLang="zh-CN" sz="28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705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System validation(1)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US" altLang="zh-CN" sz="2800" b="1" dirty="0" err="1"/>
              <a:t>gNB</a:t>
            </a:r>
            <a:r>
              <a:rPr lang="en-US" altLang="zh-CN" sz="2800" b="1" dirty="0"/>
              <a:t> Beams for </a:t>
            </a:r>
            <a:r>
              <a:rPr lang="en-GB" altLang="zh-CN" sz="2800" b="1" dirty="0"/>
              <a:t>Channel model validation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 err="1">
                <a:solidFill>
                  <a:srgbClr val="00B050"/>
                </a:solidFill>
              </a:rPr>
              <a:t>gNB</a:t>
            </a:r>
            <a:r>
              <a:rPr lang="en-US" altLang="zh-CN" sz="2400" dirty="0">
                <a:solidFill>
                  <a:srgbClr val="00B050"/>
                </a:solidFill>
              </a:rPr>
              <a:t> Beams Usage Criteria for FR1 MIMO OTA Channel Model Validation</a:t>
            </a:r>
          </a:p>
          <a:p>
            <a:pPr lvl="2" fontAlgn="auto" hangingPunct="1"/>
            <a:r>
              <a:rPr lang="en-US" altLang="zh-CN" sz="2000" dirty="0">
                <a:solidFill>
                  <a:srgbClr val="00B050"/>
                </a:solidFill>
              </a:rPr>
              <a:t>Option 1: Beam specific</a:t>
            </a:r>
            <a:r>
              <a:rPr lang="en-US" altLang="zh-CN" sz="2000" strike="sngStrike" dirty="0">
                <a:solidFill>
                  <a:srgbClr val="00B050"/>
                </a:solidFill>
              </a:rPr>
              <a:t>: (agreed as baseline, to define limits) </a:t>
            </a:r>
          </a:p>
          <a:p>
            <a:pPr lvl="2" fontAlgn="auto" hangingPunct="1"/>
            <a:r>
              <a:rPr lang="en-US" altLang="zh-CN" sz="2000" dirty="0">
                <a:solidFill>
                  <a:srgbClr val="00B050"/>
                </a:solidFill>
              </a:rPr>
              <a:t>Option 2: Combined beams</a:t>
            </a:r>
            <a:r>
              <a:rPr lang="en-US" altLang="zh-CN" sz="2000" strike="sngStrike" dirty="0">
                <a:solidFill>
                  <a:srgbClr val="00B050"/>
                </a:solidFill>
              </a:rPr>
              <a:t>:</a:t>
            </a:r>
          </a:p>
          <a:p>
            <a:pPr fontAlgn="auto" hangingPunct="1"/>
            <a:r>
              <a:rPr lang="en-US" altLang="zh-CN" sz="2000" dirty="0"/>
              <a:t>Previous agreements: in WF </a:t>
            </a:r>
            <a:r>
              <a:rPr lang="en-GB" altLang="zh-CN" sz="2000" b="1" dirty="0"/>
              <a:t>R4-2103913</a:t>
            </a:r>
            <a:r>
              <a:rPr lang="en-GB" altLang="zh-CN" sz="2000" dirty="0"/>
              <a:t> RAN4#98e meeting:</a:t>
            </a:r>
          </a:p>
          <a:p>
            <a:pPr lvl="1" fontAlgn="auto" hangingPunct="1"/>
            <a:r>
              <a:rPr lang="en-US" altLang="zh-CN" sz="2000" dirty="0" err="1"/>
              <a:t>gNB</a:t>
            </a:r>
            <a:r>
              <a:rPr lang="en-US" altLang="zh-CN" sz="2000" dirty="0"/>
              <a:t> Beams Usage Criteria for FR1 MIMO OTA Channel Model Validation</a:t>
            </a:r>
          </a:p>
          <a:p>
            <a:pPr lvl="2" fontAlgn="auto" hangingPunct="1"/>
            <a:r>
              <a:rPr lang="en-US" altLang="zh-CN" sz="1800" dirty="0"/>
              <a:t>Option 1: Beam specific: The two strongest beams are measured separately applied for all channel model validation factors (agreed as baseline, further define validation pass/fail limit based on this approach) </a:t>
            </a:r>
          </a:p>
          <a:p>
            <a:pPr lvl="2" fontAlgn="auto" hangingPunct="1"/>
            <a:r>
              <a:rPr lang="en-US" altLang="zh-CN" sz="1800" dirty="0"/>
              <a:t>Option 2: Combined beams: The two strongest beams are combined at the input of the channel emulator for validation of spatial correlation. The PDP validation is done separately for each beam in this case.</a:t>
            </a:r>
          </a:p>
          <a:p>
            <a:pPr lvl="1" fontAlgn="auto" hangingPunct="1"/>
            <a:endParaRPr lang="en-US" altLang="zh-CN" sz="2000" dirty="0"/>
          </a:p>
          <a:p>
            <a:pPr lvl="1" fontAlgn="auto" hangingPunct="1"/>
            <a:r>
              <a:rPr lang="en-US" altLang="zh-CN" sz="2000" strike="sngStrike" dirty="0">
                <a:highlight>
                  <a:srgbClr val="00FF00"/>
                </a:highlight>
              </a:rPr>
              <a:t>Recommendation: </a:t>
            </a:r>
            <a:r>
              <a:rPr lang="en-US" altLang="zh-CN" sz="2000" strike="sngStrike" dirty="0"/>
              <a:t>stick to previous agreements</a:t>
            </a:r>
            <a:r>
              <a:rPr lang="en-US" altLang="zh-CN" sz="2000" strike="sngStrike" dirty="0" smtClean="0"/>
              <a:t>.</a:t>
            </a:r>
          </a:p>
          <a:p>
            <a:pPr marL="457200" lvl="1" indent="0" fontAlgn="auto" hangingPunct="1">
              <a:buNone/>
            </a:pPr>
            <a:endParaRPr lang="en-US" altLang="zh-CN" sz="2000" strike="sngStrike" dirty="0"/>
          </a:p>
          <a:p>
            <a:pPr fontAlgn="auto" hangingPunct="1"/>
            <a:endParaRPr lang="en-US" altLang="zh-CN" sz="24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40AC361-DB24-40A5-9E7F-99E21F1E7551}"/>
              </a:ext>
            </a:extLst>
          </p:cNvPr>
          <p:cNvSpPr/>
          <p:nvPr/>
        </p:nvSpPr>
        <p:spPr>
          <a:xfrm>
            <a:off x="134034" y="3068960"/>
            <a:ext cx="8856013" cy="252028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1419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System validation(2)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68" y="836712"/>
            <a:ext cx="8882543" cy="5760640"/>
          </a:xfrm>
          <a:noFill/>
        </p:spPr>
        <p:txBody>
          <a:bodyPr>
            <a:normAutofit lnSpcReduction="10000"/>
          </a:bodyPr>
          <a:lstStyle/>
          <a:p>
            <a:r>
              <a:rPr lang="en-GB" altLang="zh-CN" sz="2800" b="1" dirty="0"/>
              <a:t>Reference curve for Channel model validation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Reference figure for FR1 spatial correlation validation</a:t>
            </a:r>
          </a:p>
          <a:p>
            <a:pPr lvl="2" fontAlgn="auto" hangingPunct="1"/>
            <a:r>
              <a:rPr lang="en-US" altLang="zh-CN" sz="2000" strike="sngStrike" dirty="0">
                <a:solidFill>
                  <a:srgbClr val="00B050"/>
                </a:solidFill>
              </a:rPr>
              <a:t>Option 1: </a:t>
            </a:r>
            <a:r>
              <a:rPr lang="en-US" altLang="zh-CN" sz="2000" dirty="0">
                <a:solidFill>
                  <a:srgbClr val="00B050"/>
                </a:solidFill>
              </a:rPr>
              <a:t>Choose simulation curve as reference </a:t>
            </a:r>
            <a:r>
              <a:rPr lang="en-US" altLang="zh-CN" sz="2000" strike="sngStrike" dirty="0">
                <a:solidFill>
                  <a:srgbClr val="00B050"/>
                </a:solidFill>
              </a:rPr>
              <a:t>(previous agreements) </a:t>
            </a:r>
            <a:endParaRPr lang="en-US" altLang="zh-CN" sz="2000" strike="sngStrike" dirty="0" smtClean="0">
              <a:solidFill>
                <a:srgbClr val="00B050"/>
              </a:solidFill>
            </a:endParaRPr>
          </a:p>
          <a:p>
            <a:pPr lvl="3" fontAlgn="auto" hangingPunct="1"/>
            <a:r>
              <a:rPr lang="en-US" altLang="zh-CN" sz="1600" dirty="0" smtClean="0">
                <a:solidFill>
                  <a:srgbClr val="00B050"/>
                </a:solidFill>
              </a:rPr>
              <a:t>CE vendors and other companies  are encouraged to provide data for generating the reference and further alignment also required. </a:t>
            </a:r>
            <a:endParaRPr lang="en-US" altLang="zh-CN" sz="1600" dirty="0">
              <a:solidFill>
                <a:srgbClr val="00B050"/>
              </a:solidFill>
            </a:endParaRPr>
          </a:p>
          <a:p>
            <a:pPr lvl="2" fontAlgn="auto" hangingPunct="1"/>
            <a:r>
              <a:rPr lang="en-US" altLang="zh-CN" sz="2000" strike="sngStrike" dirty="0"/>
              <a:t>Option 2: Choose theoretical curve as reference:</a:t>
            </a:r>
          </a:p>
          <a:p>
            <a:pPr fontAlgn="auto" hangingPunct="1"/>
            <a:r>
              <a:rPr lang="en-US" altLang="zh-CN" sz="2000" dirty="0"/>
              <a:t>Previous agreements: in WF </a:t>
            </a:r>
            <a:r>
              <a:rPr lang="en-GB" altLang="zh-CN" sz="2000" b="1" dirty="0"/>
              <a:t>R4-2017585</a:t>
            </a:r>
            <a:r>
              <a:rPr lang="en-GB" altLang="zh-CN" sz="2000" dirty="0"/>
              <a:t> RAN4#97e meeting</a:t>
            </a:r>
          </a:p>
          <a:p>
            <a:pPr lvl="1" fontAlgn="auto" hangingPunct="1"/>
            <a:r>
              <a:rPr lang="en-US" altLang="zh-CN" sz="2000" dirty="0"/>
              <a:t>Reference figure for channel model validation</a:t>
            </a:r>
          </a:p>
          <a:p>
            <a:pPr lvl="2" fontAlgn="auto" hangingPunct="1"/>
            <a:r>
              <a:rPr lang="en-US" altLang="zh-CN" sz="1800" dirty="0"/>
              <a:t>Simulated curve (channel model with BS filtering effect) with limited number of probes (16 probes for FR1 and 6 probes for FR2) is agreed as a reference, to be added into the TR to determine pass fail limits</a:t>
            </a:r>
          </a:p>
          <a:p>
            <a:pPr lvl="2" fontAlgn="auto" hangingPunct="1"/>
            <a:r>
              <a:rPr lang="en-US" altLang="zh-CN" sz="1800" dirty="0"/>
              <a:t>Simulated curve (channel model with BS filtering effect) with infinite number of probes is optional to be added </a:t>
            </a:r>
          </a:p>
          <a:p>
            <a:pPr lvl="2" fontAlgn="auto" hangingPunct="1"/>
            <a:r>
              <a:rPr lang="en-US" altLang="zh-CN" sz="1800" dirty="0"/>
              <a:t>Simulation results of the reference figure from CE vendors are encouraged next meeting</a:t>
            </a:r>
          </a:p>
          <a:p>
            <a:pPr lvl="1" fontAlgn="auto" hangingPunct="1"/>
            <a:endParaRPr lang="en-US" altLang="zh-CN" sz="2000" dirty="0"/>
          </a:p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Recommendation: </a:t>
            </a:r>
            <a:r>
              <a:rPr lang="en-US" altLang="zh-CN" sz="2000" dirty="0"/>
              <a:t>stick to previous agreements.</a:t>
            </a:r>
          </a:p>
          <a:p>
            <a:pPr fontAlgn="auto" hangingPunct="1"/>
            <a:endParaRPr lang="en-US" altLang="zh-CN" sz="24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40AC361-DB24-40A5-9E7F-99E21F1E7551}"/>
              </a:ext>
            </a:extLst>
          </p:cNvPr>
          <p:cNvSpPr/>
          <p:nvPr/>
        </p:nvSpPr>
        <p:spPr>
          <a:xfrm>
            <a:off x="120769" y="2924944"/>
            <a:ext cx="8930382" cy="295232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8016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System validation(3)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800" b="1" dirty="0">
                <a:solidFill>
                  <a:srgbClr val="00B050"/>
                </a:solidFill>
              </a:rPr>
              <a:t>Simulated Channel model reference figure</a:t>
            </a:r>
            <a:endParaRPr lang="zh-CN" altLang="zh-CN" sz="2800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Reference figure for FR1 channel model validation</a:t>
            </a:r>
          </a:p>
          <a:p>
            <a:pPr lvl="2" fontAlgn="auto" hangingPunct="1"/>
            <a:r>
              <a:rPr lang="en-US" altLang="zh-CN" sz="2000" dirty="0">
                <a:solidFill>
                  <a:srgbClr val="00B050"/>
                </a:solidFill>
              </a:rPr>
              <a:t>Simulation results have been shared from CE vendors in [</a:t>
            </a:r>
            <a:r>
              <a:rPr lang="en-GB" sz="2000" dirty="0">
                <a:solidFill>
                  <a:srgbClr val="00B050"/>
                </a:solidFill>
              </a:rPr>
              <a:t>R4-2106902</a:t>
            </a:r>
            <a:r>
              <a:rPr lang="zh-CN" altLang="en-US" sz="2000" dirty="0">
                <a:solidFill>
                  <a:srgbClr val="00B050"/>
                </a:solidFill>
              </a:rPr>
              <a:t>，</a:t>
            </a:r>
            <a:r>
              <a:rPr lang="en-US" altLang="zh-CN" sz="2000" dirty="0">
                <a:solidFill>
                  <a:srgbClr val="00B050"/>
                </a:solidFill>
              </a:rPr>
              <a:t>R4-2106097] </a:t>
            </a:r>
          </a:p>
          <a:p>
            <a:pPr lvl="2" fontAlgn="auto" hangingPunct="1"/>
            <a:r>
              <a:rPr lang="en-US" altLang="zh-CN" sz="2000" dirty="0">
                <a:solidFill>
                  <a:srgbClr val="00B050"/>
                </a:solidFill>
              </a:rPr>
              <a:t>Aligned results from CE vendors </a:t>
            </a:r>
            <a:r>
              <a:rPr lang="en-US" altLang="zh-CN" sz="2000" dirty="0" smtClean="0">
                <a:solidFill>
                  <a:srgbClr val="00B050"/>
                </a:solidFill>
              </a:rPr>
              <a:t>and other companies if any on </a:t>
            </a:r>
            <a:r>
              <a:rPr lang="en-US" altLang="zh-CN" sz="2000" dirty="0">
                <a:solidFill>
                  <a:srgbClr val="00B050"/>
                </a:solidFill>
              </a:rPr>
              <a:t>reference channel model curve is required next RAN4 meeting.</a:t>
            </a:r>
          </a:p>
          <a:p>
            <a:pPr lvl="1" fontAlgn="auto" hangingPunct="1"/>
            <a:endParaRPr lang="en-US" altLang="zh-CN" sz="2000" dirty="0"/>
          </a:p>
          <a:p>
            <a:pPr fontAlgn="auto" hangingPunct="1"/>
            <a:endParaRPr lang="en-US" altLang="zh-CN" sz="24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276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sz="4000" dirty="0"/>
              <a:t>Test Parameters for requirements(1)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82543" cy="6336704"/>
          </a:xfrm>
          <a:noFill/>
        </p:spPr>
        <p:txBody>
          <a:bodyPr>
            <a:normAutofit/>
          </a:bodyPr>
          <a:lstStyle/>
          <a:p>
            <a:r>
              <a:rPr lang="en-US" altLang="zh-CN" sz="2000" b="1" dirty="0">
                <a:solidFill>
                  <a:srgbClr val="00B050"/>
                </a:solidFill>
              </a:rPr>
              <a:t>Test Parameters for FR1 requirements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For FR1 2x2 MIMO OTA requirements, </a:t>
            </a:r>
            <a:r>
              <a:rPr lang="en-US" altLang="zh-CN" sz="2000" strike="sngStrike" dirty="0">
                <a:solidFill>
                  <a:srgbClr val="00B050"/>
                </a:solidFill>
              </a:rPr>
              <a:t>the candidate options are:</a:t>
            </a:r>
          </a:p>
          <a:p>
            <a:pPr lvl="2"/>
            <a:r>
              <a:rPr lang="en-US" altLang="zh-CN" sz="1600" strike="sngStrike" dirty="0">
                <a:solidFill>
                  <a:srgbClr val="00B050"/>
                </a:solidFill>
              </a:rPr>
              <a:t>Option 1: CDL-A </a:t>
            </a:r>
            <a:r>
              <a:rPr lang="en-US" altLang="zh-CN" sz="1600" strike="sngStrike" dirty="0" err="1">
                <a:solidFill>
                  <a:srgbClr val="00B050"/>
                </a:solidFill>
              </a:rPr>
              <a:t>UMi</a:t>
            </a:r>
            <a:endParaRPr lang="en-US" altLang="zh-CN" sz="1600" strike="sngStrike" dirty="0">
              <a:solidFill>
                <a:srgbClr val="00B050"/>
              </a:solidFill>
            </a:endParaRPr>
          </a:p>
          <a:p>
            <a:pPr lvl="2"/>
            <a:r>
              <a:rPr lang="en-US" altLang="zh-CN" sz="1600" dirty="0">
                <a:solidFill>
                  <a:srgbClr val="00B050"/>
                </a:solidFill>
              </a:rPr>
              <a:t>Option 2: CDL-C </a:t>
            </a:r>
            <a:r>
              <a:rPr lang="en-US" altLang="zh-CN" sz="1600" dirty="0" err="1" smtClean="0">
                <a:solidFill>
                  <a:srgbClr val="00B050"/>
                </a:solidFill>
              </a:rPr>
              <a:t>Umi</a:t>
            </a:r>
            <a:r>
              <a:rPr lang="en-US" altLang="zh-CN" sz="1600" dirty="0" smtClean="0">
                <a:solidFill>
                  <a:srgbClr val="00B050"/>
                </a:solidFill>
              </a:rPr>
              <a:t>  (baseline)</a:t>
            </a:r>
            <a:endParaRPr lang="en-US" altLang="zh-CN" sz="1600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en-US" sz="1800" strike="sngStrike" dirty="0"/>
              <a:t>Note The impact of different channel models on the downlink received power need to be considered</a:t>
            </a:r>
          </a:p>
          <a:p>
            <a:pPr lvl="1"/>
            <a:r>
              <a:rPr lang="en-GB" sz="2000" b="1" dirty="0">
                <a:solidFill>
                  <a:srgbClr val="00B050"/>
                </a:solidFill>
              </a:rPr>
              <a:t>P</a:t>
            </a:r>
            <a:r>
              <a:rPr lang="en-GB" sz="2000" b="1" baseline="-25000" dirty="0">
                <a:solidFill>
                  <a:srgbClr val="00B050"/>
                </a:solidFill>
              </a:rPr>
              <a:t>RS-EPRE-MAX</a:t>
            </a:r>
            <a:r>
              <a:rPr lang="en-GB" sz="2000" dirty="0">
                <a:solidFill>
                  <a:srgbClr val="00B050"/>
                </a:solidFill>
              </a:rPr>
              <a:t> for band frequency &lt;3GHz, 40MHz bandwidth</a:t>
            </a:r>
            <a:endParaRPr lang="en-US" altLang="zh-CN" sz="2000" dirty="0">
              <a:solidFill>
                <a:srgbClr val="00B050"/>
              </a:solidFill>
            </a:endParaRPr>
          </a:p>
          <a:p>
            <a:pPr lvl="2"/>
            <a:r>
              <a:rPr lang="en-US" altLang="zh-CN" sz="1600" dirty="0">
                <a:solidFill>
                  <a:srgbClr val="00B050"/>
                </a:solidFill>
              </a:rPr>
              <a:t>Agreed as -80dBm/15kHz, </a:t>
            </a:r>
          </a:p>
          <a:p>
            <a:pPr lvl="2"/>
            <a:r>
              <a:rPr lang="en-US" altLang="zh-CN" sz="1600" dirty="0">
                <a:solidFill>
                  <a:srgbClr val="00B050"/>
                </a:solidFill>
              </a:rPr>
              <a:t>The above value can be modified based on practical measurement in the future</a:t>
            </a:r>
          </a:p>
          <a:p>
            <a:pPr lvl="1"/>
            <a:r>
              <a:rPr lang="en-GB" sz="2000" b="1" dirty="0">
                <a:solidFill>
                  <a:srgbClr val="00B050"/>
                </a:solidFill>
              </a:rPr>
              <a:t>P</a:t>
            </a:r>
            <a:r>
              <a:rPr lang="en-GB" sz="2000" b="1" baseline="-25000" dirty="0">
                <a:solidFill>
                  <a:srgbClr val="00B050"/>
                </a:solidFill>
              </a:rPr>
              <a:t>RS-EPRE-MAX</a:t>
            </a:r>
            <a:r>
              <a:rPr lang="en-GB" sz="2000" dirty="0">
                <a:solidFill>
                  <a:srgbClr val="00B050"/>
                </a:solidFill>
              </a:rPr>
              <a:t> for band frequency &gt;3GHz, 40MHz bandwidth</a:t>
            </a:r>
          </a:p>
          <a:p>
            <a:pPr lvl="2"/>
            <a:r>
              <a:rPr lang="en-GB" altLang="zh-CN" sz="1600" dirty="0">
                <a:solidFill>
                  <a:srgbClr val="00B050"/>
                </a:solidFill>
              </a:rPr>
              <a:t>Option 1: -80dBm/15kHz (or equivalent -77dBm/30kHz) </a:t>
            </a:r>
            <a:r>
              <a:rPr lang="en-US" altLang="zh-CN" sz="1600" strike="sngStrike" dirty="0"/>
              <a:t>(</a:t>
            </a:r>
            <a:r>
              <a:rPr lang="en-US" altLang="zh-CN" sz="1600" strike="sngStrike" dirty="0" err="1"/>
              <a:t>CAICT,vivo,OPPO,Samsung,Xiaomi,MVG</a:t>
            </a:r>
            <a:r>
              <a:rPr lang="en-US" altLang="zh-CN" sz="1600" strike="sngStrike" dirty="0"/>
              <a:t>)</a:t>
            </a:r>
            <a:endParaRPr lang="en-GB" altLang="zh-CN" sz="1600" strike="sngStrike" dirty="0"/>
          </a:p>
          <a:p>
            <a:pPr lvl="2"/>
            <a:r>
              <a:rPr lang="en-GB" altLang="zh-CN" sz="1600" dirty="0" smtClean="0">
                <a:solidFill>
                  <a:srgbClr val="00B050"/>
                </a:solidFill>
              </a:rPr>
              <a:t>Option 2: -</a:t>
            </a:r>
            <a:r>
              <a:rPr lang="en-GB" altLang="zh-CN" sz="1600" dirty="0" err="1" smtClean="0">
                <a:solidFill>
                  <a:srgbClr val="00B050"/>
                </a:solidFill>
              </a:rPr>
              <a:t>79dBm</a:t>
            </a:r>
            <a:r>
              <a:rPr lang="en-GB" altLang="zh-CN" sz="1600" dirty="0" smtClean="0">
                <a:solidFill>
                  <a:srgbClr val="00B050"/>
                </a:solidFill>
              </a:rPr>
              <a:t>/</a:t>
            </a:r>
            <a:r>
              <a:rPr lang="en-GB" altLang="zh-CN" sz="1600" dirty="0" err="1" smtClean="0">
                <a:solidFill>
                  <a:srgbClr val="00B050"/>
                </a:solidFill>
              </a:rPr>
              <a:t>15kHz</a:t>
            </a:r>
            <a:r>
              <a:rPr lang="en-GB" altLang="zh-CN" sz="1600" dirty="0" smtClean="0">
                <a:solidFill>
                  <a:srgbClr val="00B050"/>
                </a:solidFill>
              </a:rPr>
              <a:t> (or equivalent -</a:t>
            </a:r>
            <a:r>
              <a:rPr lang="en-GB" altLang="zh-CN" sz="1600" dirty="0" err="1" smtClean="0">
                <a:solidFill>
                  <a:srgbClr val="00B050"/>
                </a:solidFill>
              </a:rPr>
              <a:t>76dBm</a:t>
            </a:r>
            <a:r>
              <a:rPr lang="en-GB" altLang="zh-CN" sz="1600" dirty="0" smtClean="0">
                <a:solidFill>
                  <a:srgbClr val="00B050"/>
                </a:solidFill>
              </a:rPr>
              <a:t>/</a:t>
            </a:r>
            <a:r>
              <a:rPr lang="en-GB" altLang="zh-CN" sz="1600" dirty="0" err="1" smtClean="0">
                <a:solidFill>
                  <a:srgbClr val="00B050"/>
                </a:solidFill>
              </a:rPr>
              <a:t>30kHz</a:t>
            </a:r>
            <a:r>
              <a:rPr lang="en-GB" altLang="zh-CN" sz="1600" dirty="0" smtClean="0">
                <a:solidFill>
                  <a:srgbClr val="00B050"/>
                </a:solidFill>
              </a:rPr>
              <a:t>) </a:t>
            </a:r>
            <a:r>
              <a:rPr lang="en-GB" altLang="zh-CN" sz="1600" strike="sngStrike" dirty="0" smtClean="0"/>
              <a:t>(Huawei, </a:t>
            </a:r>
            <a:r>
              <a:rPr lang="en-GB" altLang="zh-CN" sz="1600" strike="sngStrike" dirty="0" err="1" smtClean="0"/>
              <a:t>OPPO,Samsung,QC,MVG</a:t>
            </a:r>
            <a:r>
              <a:rPr lang="en-GB" altLang="zh-CN" sz="1600" strike="sngStrike" dirty="0" smtClean="0"/>
              <a:t>)</a:t>
            </a:r>
          </a:p>
          <a:p>
            <a:pPr lvl="2"/>
            <a:r>
              <a:rPr lang="en-US" altLang="zh-CN" sz="1600" dirty="0" smtClean="0">
                <a:solidFill>
                  <a:srgbClr val="00B050"/>
                </a:solidFill>
              </a:rPr>
              <a:t>The </a:t>
            </a:r>
            <a:r>
              <a:rPr lang="en-US" altLang="zh-CN" sz="1600" dirty="0">
                <a:solidFill>
                  <a:srgbClr val="00B050"/>
                </a:solidFill>
              </a:rPr>
              <a:t>above value can be modified based on practical measurement in the </a:t>
            </a:r>
            <a:r>
              <a:rPr lang="en-US" altLang="zh-CN" sz="1600" dirty="0" smtClean="0">
                <a:solidFill>
                  <a:srgbClr val="00B050"/>
                </a:solidFill>
              </a:rPr>
              <a:t>future or missing point requirements can be further modified.</a:t>
            </a:r>
            <a:endParaRPr lang="en-US" altLang="zh-CN" sz="1600" dirty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endParaRPr lang="en-US" altLang="zh-CN" sz="1600" dirty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endParaRPr lang="en-GB" altLang="zh-CN" sz="1600" dirty="0" smtClean="0"/>
          </a:p>
          <a:p>
            <a:pPr marL="914400" lvl="2" indent="0">
              <a:buNone/>
            </a:pPr>
            <a:endParaRPr lang="en-GB" altLang="zh-CN" sz="1600" dirty="0"/>
          </a:p>
          <a:p>
            <a:pPr lvl="1"/>
            <a:endParaRPr lang="en-GB" altLang="zh-CN" sz="2000" dirty="0"/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en-US" altLang="zh-CN" sz="18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F3B8583-13A4-4037-88CF-59AB118258EE}"/>
              </a:ext>
            </a:extLst>
          </p:cNvPr>
          <p:cNvSpPr/>
          <p:nvPr/>
        </p:nvSpPr>
        <p:spPr>
          <a:xfrm>
            <a:off x="277079" y="5684847"/>
            <a:ext cx="871296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strike="sngStrike" dirty="0">
                <a:highlight>
                  <a:srgbClr val="00FF00"/>
                </a:highlight>
              </a:rPr>
              <a:t>-Recommendation: 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strike="sngStrike" dirty="0"/>
              <a:t>For FR1 2x2 channel model, select Option2 as baseline for next steps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strike="sngStrike" dirty="0"/>
              <a:t>For </a:t>
            </a:r>
            <a:r>
              <a:rPr lang="en-US" altLang="zh-CN" strike="sngStrike" dirty="0" err="1"/>
              <a:t>Pmax</a:t>
            </a:r>
            <a:r>
              <a:rPr lang="en-US" altLang="zh-CN" strike="sngStrike" dirty="0"/>
              <a:t> &gt;3GHz, Option 1 or Option 2 ?</a:t>
            </a:r>
          </a:p>
          <a:p>
            <a:pPr lvl="2" fontAlgn="auto" hangingPunct="1"/>
            <a:r>
              <a:rPr lang="en-US" altLang="zh-CN" strike="sngStrike" dirty="0"/>
              <a:t>Note, no matter which option is selected, the above value can be modified based on practical measurement in the future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29042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CD74E91CD4AF408185E1FC416F4AC4" ma:contentTypeVersion="12" ma:contentTypeDescription="Create a new document." ma:contentTypeScope="" ma:versionID="28f9cf7ff0947e6ff336ed57262b94f6">
  <xsd:schema xmlns:xsd="http://www.w3.org/2001/XMLSchema" xmlns:xs="http://www.w3.org/2001/XMLSchema" xmlns:p="http://schemas.microsoft.com/office/2006/metadata/properties" xmlns:ns2="bdd78157-346c-4767-bfdd-352789a5c5f1" xmlns:ns3="878f5c59-aec9-459c-acf8-8cf941473193" targetNamespace="http://schemas.microsoft.com/office/2006/metadata/properties" ma:root="true" ma:fieldsID="3e074cbbecf9664a3b9bd27592852fad" ns2:_="" ns3:_="">
    <xsd:import namespace="bdd78157-346c-4767-bfdd-352789a5c5f1"/>
    <xsd:import namespace="878f5c59-aec9-459c-acf8-8cf941473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78157-346c-4767-bfdd-352789a5c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f5c59-aec9-459c-acf8-8cf941473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BAB1D7-0253-4579-8856-F8B17F9D2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78157-346c-4767-bfdd-352789a5c5f1"/>
    <ds:schemaRef ds:uri="878f5c59-aec9-459c-acf8-8cf941473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6E5432-22C9-4DE3-B7FA-038EA267B234}">
  <ds:schemaRefs>
    <ds:schemaRef ds:uri="http://purl.org/dc/terms/"/>
    <ds:schemaRef ds:uri="http://schemas.microsoft.com/office/2006/documentManagement/types"/>
    <ds:schemaRef ds:uri="878f5c59-aec9-459c-acf8-8cf941473193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dd78157-346c-4767-bfdd-352789a5c5f1"/>
  </ds:schemaRefs>
</ds:datastoreItem>
</file>

<file path=customXml/itemProps3.xml><?xml version="1.0" encoding="utf-8"?>
<ds:datastoreItem xmlns:ds="http://schemas.openxmlformats.org/officeDocument/2006/customXml" ds:itemID="{BEC46D2F-2B5C-4945-B9A0-8F53F9D5C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4142</TotalTime>
  <Words>1675</Words>
  <Application>Microsoft Office PowerPoint</Application>
  <PresentationFormat>全屏显示(4:3)</PresentationFormat>
  <Paragraphs>160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Malgun Gothic</vt:lpstr>
      <vt:lpstr>ＭＳ Ｐゴシック</vt:lpstr>
      <vt:lpstr>宋体</vt:lpstr>
      <vt:lpstr>Arial</vt:lpstr>
      <vt:lpstr>Calibri</vt:lpstr>
      <vt:lpstr>Times New Roman</vt:lpstr>
      <vt:lpstr>Wingdings 2</vt:lpstr>
      <vt:lpstr>Office 主题</vt:lpstr>
      <vt:lpstr>WF on NR MIMO OTA</vt:lpstr>
      <vt:lpstr>General </vt:lpstr>
      <vt:lpstr>Channel model</vt:lpstr>
      <vt:lpstr>Test Method</vt:lpstr>
      <vt:lpstr>Power validation procedure</vt:lpstr>
      <vt:lpstr>System validation(1)</vt:lpstr>
      <vt:lpstr>System validation(2)</vt:lpstr>
      <vt:lpstr>System validation(3)</vt:lpstr>
      <vt:lpstr>Test Parameters for requirements(1) </vt:lpstr>
      <vt:lpstr>Test Parameters for requirements(2) </vt:lpstr>
      <vt:lpstr>FR1 MIMO OTA requirements</vt:lpstr>
      <vt:lpstr>FR2 MIMO OTA requirements</vt:lpstr>
      <vt:lpstr>FR2 simulation activity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MU and test tolerance</dc:title>
  <dc:creator>Ruixin Wang（CATR）</dc:creator>
  <cp:keywords>CTPClassification=CTP_PUBLIC:VisualMarkings=</cp:keywords>
  <cp:lastModifiedBy>Haijie Qiu_Samsung</cp:lastModifiedBy>
  <cp:revision>1261</cp:revision>
  <dcterms:created xsi:type="dcterms:W3CDTF">2016-04-12T20:58:18Z</dcterms:created>
  <dcterms:modified xsi:type="dcterms:W3CDTF">2021-04-19T15:41:21Z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(3)DLo9HkvC3yY/Xy8r03PqJp9TX88XxETegBF9ewcX5jPQtbYUbRtHsCX7h/BCuCUtIEIZ0iPe
0LMW/oV7eAPGqTTYi6ddNaF6clMTU/HlAc/fHHy7XOTgVhBZTEUJxohQTLzhanWXhu2WCf8x
qmOeNVSimdcIybobjArl3LxYVXTyLMZZUq/rYsMIsWvCujsBKk45MWyfZ6/tc/XM30n/yZBo
aizk8TlCdSzRGisPI7</vt:lpwstr>
  </property>
  <property fmtid="{D5CDD505-2E9C-101B-9397-08002B2CF9AE}" pid="3" name="_2015_ms_pID_7253431">
    <vt:lpwstr>RP7bxxUd00Cblz5xBlm4xnRLyH6mjuLJVfOxwd9rzff1l0B6JM8Geu
gAwSdpi8tbNxmROQcYseKdGlB44hI2/JZmdIDlw/jBhaVqixsZ7C7e2fEABtJLRcrW2Mw8vA
zhQ2PbnAd6jmUkjQ2VOT6nEZksQC90wKEQCjzWvx1549EWlHBnpw6SBKRVhGcTTZL+ZsXFad
PPqFWT3i09fimpuZT3LG1f7/QtBh0IWpWAl3</vt:lpwstr>
  </property>
  <property fmtid="{D5CDD505-2E9C-101B-9397-08002B2CF9AE}" pid="4" name="_2015_ms_pID_7253432">
    <vt:lpwstr>UCnXK11tINg2/enhd63zDopqkKr4je24vhQZ
FENOiF9z3D5E48p3E3faj6j+BaZ2pktVmOkHLaS/nqAVuFEulc5k6FxkM0gHR8gjT/Elz5I5
Y+cv2eJ2pyasjOkg5K+mGg==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1464005430</vt:lpwstr>
  </property>
  <property fmtid="{D5CDD505-2E9C-101B-9397-08002B2CF9AE}" pid="9" name="TitusGUID">
    <vt:lpwstr>7ae9abdc-947a-4699-bc5a-913cc8dc90e2</vt:lpwstr>
  </property>
  <property fmtid="{D5CDD505-2E9C-101B-9397-08002B2CF9AE}" pid="10" name="CTP_TimeStamp">
    <vt:lpwstr>2016-11-19 00:27:52Z</vt:lpwstr>
  </property>
  <property fmtid="{D5CDD505-2E9C-101B-9397-08002B2CF9AE}" pid="11" name="CTP_BU">
    <vt:lpwstr>NA</vt:lpwstr>
  </property>
  <property fmtid="{D5CDD505-2E9C-101B-9397-08002B2CF9AE}" pid="12" name="CTP_IDSID">
    <vt:lpwstr>NA</vt:lpwstr>
  </property>
  <property fmtid="{D5CDD505-2E9C-101B-9397-08002B2CF9AE}" pid="13" name="CTP_WWID">
    <vt:lpwstr>NA</vt:lpwstr>
  </property>
  <property fmtid="{D5CDD505-2E9C-101B-9397-08002B2CF9AE}" pid="14" name="CTPClassification">
    <vt:lpwstr>CTP_PUBLIC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  <property fmtid="{D5CDD505-2E9C-101B-9397-08002B2CF9AE}" pid="17" name="ContentTypeId">
    <vt:lpwstr>0x01010017CD74E91CD4AF408185E1FC416F4AC4</vt:lpwstr>
  </property>
  <property fmtid="{D5CDD505-2E9C-101B-9397-08002B2CF9AE}" pid="18" name="NSCPROP_SA">
    <vt:lpwstr>D:\RAN4 Meeting Doc\RAN4_95e\draft  WF on FR2 MIMO OTA v1.pptx</vt:lpwstr>
  </property>
</Properties>
</file>