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0"/>
  </p:notesMasterIdLst>
  <p:sldIdLst>
    <p:sldId id="256" r:id="rId5"/>
    <p:sldId id="270" r:id="rId6"/>
    <p:sldId id="275" r:id="rId7"/>
    <p:sldId id="274" r:id="rId8"/>
    <p:sldId id="276" r:id="rId9"/>
    <p:sldId id="277" r:id="rId10"/>
    <p:sldId id="278" r:id="rId11"/>
    <p:sldId id="279" r:id="rId12"/>
    <p:sldId id="289" r:id="rId13"/>
    <p:sldId id="280" r:id="rId14"/>
    <p:sldId id="281" r:id="rId15"/>
    <p:sldId id="286" r:id="rId16"/>
    <p:sldId id="285" r:id="rId17"/>
    <p:sldId id="287" r:id="rId18"/>
    <p:sldId id="273" r:id="rId19"/>
  </p:sldIdLst>
  <p:sldSz cx="12192000" cy="6858000"/>
  <p:notesSz cx="6858000" cy="9144000"/>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7" autoAdjust="0"/>
    <p:restoredTop sz="85386" autoAdjust="0"/>
  </p:normalViewPr>
  <p:slideViewPr>
    <p:cSldViewPr snapToGrid="0">
      <p:cViewPr varScale="1">
        <p:scale>
          <a:sx n="139" d="100"/>
          <a:sy n="139" d="100"/>
        </p:scale>
        <p:origin x="1260" y="126"/>
      </p:cViewPr>
      <p:guideLst/>
    </p:cSldViewPr>
  </p:slideViewPr>
  <p:notesTextViewPr>
    <p:cViewPr>
      <p:scale>
        <a:sx n="125" d="100"/>
        <a:sy n="125"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the SNR simulation assumption seems to be the root cause of the large difference in EIRP measurement error estimation; how can we converge on Option 1 vs Option 2?</a:t>
            </a:r>
          </a:p>
          <a:p>
            <a:endParaRPr lang="es-ES" dirty="0"/>
          </a:p>
          <a:p>
            <a:r>
              <a:rPr lang="es-ES" dirty="0"/>
              <a:t>[</a:t>
            </a:r>
            <a:r>
              <a:rPr lang="en-US" dirty="0"/>
              <a:t>R&amp;S] First option is not realistic from TE point of view. SNR must be simulated for the TE chain.</a:t>
            </a:r>
          </a:p>
          <a:p>
            <a:r>
              <a:rPr lang="en-US" dirty="0"/>
              <a:t>To moderator question, there are 2 sources for the difference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Different assumptions Option 1 and 2, where we think option 1 is not right.</a:t>
            </a:r>
          </a:p>
          <a:p>
            <a:pPr marL="171450" indent="-171450">
              <a:buFontTx/>
              <a:buChar char="-"/>
            </a:pPr>
            <a:r>
              <a:rPr lang="en-US" dirty="0"/>
              <a:t>But also the fact of applying an average of [10] readings to effectively reduce the impact of SNR that was not considered in our simulations.</a:t>
            </a:r>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53243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00B0F0"/>
                </a:solidFill>
              </a:rPr>
              <a:t>[R&amp;S] This is already included in the last bullet.</a:t>
            </a:r>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6</a:t>
            </a:fld>
            <a:endParaRPr lang="en-US"/>
          </a:p>
        </p:txBody>
      </p:sp>
    </p:spTree>
    <p:extLst>
      <p:ext uri="{BB962C8B-B14F-4D97-AF65-F5344CB8AC3E}">
        <p14:creationId xmlns:p14="http://schemas.microsoft.com/office/powerpoint/2010/main" val="400274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a:t>
            </a:r>
          </a:p>
          <a:p>
            <a:pPr marL="228600" indent="-228600">
              <a:buAutoNum type="arabicPeriod"/>
            </a:pPr>
            <a:r>
              <a:rPr lang="en-US" dirty="0"/>
              <a:t>In our understanding, mode-full-power would be declared only by UEs that are capable of complying with UL power requirements with a single port. Therefore these UEs do not need 2Tx configuration, just as mode-2 UEs do not need explicit 2Tx configuration.</a:t>
            </a:r>
          </a:p>
          <a:p>
            <a:pPr marL="228600" indent="-228600">
              <a:buAutoNum type="arabicPeriod"/>
            </a:pPr>
            <a:r>
              <a:rPr lang="en-US" dirty="0"/>
              <a:t>Our understanding is that such a UE should not be configured with a TPMI of either [0 1]' or [1 0]' for MTPL tests, but TPMI = [1] is correct. This can be achieved by specifying </a:t>
            </a:r>
            <a:r>
              <a:rPr lang="en-US" dirty="0" err="1"/>
              <a:t>nrof</a:t>
            </a:r>
            <a:r>
              <a:rPr lang="en-US" dirty="0"/>
              <a:t> </a:t>
            </a:r>
            <a:r>
              <a:rPr lang="en-US" dirty="0" err="1"/>
              <a:t>SRSports</a:t>
            </a:r>
            <a:r>
              <a:rPr lang="en-US" dirty="0"/>
              <a:t>=1. '2-port </a:t>
            </a:r>
            <a:r>
              <a:rPr lang="en-US" dirty="0" err="1"/>
              <a:t>transmissoin</a:t>
            </a:r>
            <a:r>
              <a:rPr lang="en-US" dirty="0"/>
              <a:t>' would allow the TPMI matrices we want to exclude for these UEs</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8</a:t>
            </a:fld>
            <a:endParaRPr lang="en-US"/>
          </a:p>
        </p:txBody>
      </p:sp>
    </p:spTree>
    <p:extLst>
      <p:ext uri="{BB962C8B-B14F-4D97-AF65-F5344CB8AC3E}">
        <p14:creationId xmlns:p14="http://schemas.microsoft.com/office/powerpoint/2010/main" val="312176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t>[R&amp;S] </a:t>
            </a:r>
            <a:r>
              <a:rPr lang="es-ES" sz="1200" dirty="0" err="1"/>
              <a:t>We</a:t>
            </a:r>
            <a:r>
              <a:rPr lang="es-ES" sz="1200" dirty="0"/>
              <a:t> </a:t>
            </a:r>
            <a:r>
              <a:rPr lang="es-ES" sz="1200" dirty="0" err="1"/>
              <a:t>need</a:t>
            </a:r>
            <a:r>
              <a:rPr lang="es-ES" sz="1200" dirty="0"/>
              <a:t> more </a:t>
            </a:r>
            <a:r>
              <a:rPr lang="es-ES" sz="1200" dirty="0" err="1"/>
              <a:t>clarification</a:t>
            </a:r>
            <a:r>
              <a:rPr lang="es-ES" sz="1200" dirty="0"/>
              <a:t> </a:t>
            </a:r>
            <a:r>
              <a:rPr lang="es-ES" sz="1200" dirty="0" err="1"/>
              <a:t>on</a:t>
            </a:r>
            <a:r>
              <a:rPr lang="es-ES" sz="1200" dirty="0"/>
              <a:t> </a:t>
            </a:r>
            <a:r>
              <a:rPr lang="es-ES" sz="1200" dirty="0" err="1"/>
              <a:t>what</a:t>
            </a:r>
            <a:r>
              <a:rPr lang="es-ES" sz="1200" dirty="0"/>
              <a:t> “</a:t>
            </a:r>
            <a:r>
              <a:rPr lang="es-ES" sz="1200" dirty="0" err="1"/>
              <a:t>port</a:t>
            </a:r>
            <a:r>
              <a:rPr lang="es-ES" sz="1200" dirty="0"/>
              <a:t> </a:t>
            </a:r>
            <a:r>
              <a:rPr lang="es-ES" sz="1200" dirty="0" err="1"/>
              <a:t>alignment</a:t>
            </a:r>
            <a:r>
              <a:rPr lang="es-ES" sz="1200" dirty="0"/>
              <a:t>” </a:t>
            </a:r>
            <a:r>
              <a:rPr lang="es-ES" sz="1200" dirty="0" err="1"/>
              <a:t>means</a:t>
            </a:r>
            <a:r>
              <a:rPr lang="es-ES" sz="1200" dirty="0"/>
              <a:t> </a:t>
            </a:r>
            <a:r>
              <a:rPr lang="es-ES" sz="1200" dirty="0" err="1"/>
              <a:t>on</a:t>
            </a:r>
            <a:r>
              <a:rPr lang="es-ES" sz="1200" dirty="0"/>
              <a:t> </a:t>
            </a:r>
            <a:r>
              <a:rPr lang="es-ES" sz="1200" dirty="0" err="1"/>
              <a:t>an</a:t>
            </a:r>
            <a:r>
              <a:rPr lang="es-ES" sz="1200" dirty="0"/>
              <a:t> actual OTA test </a:t>
            </a:r>
            <a:r>
              <a:rPr lang="es-ES" sz="1200" dirty="0" err="1"/>
              <a:t>system</a:t>
            </a:r>
            <a:r>
              <a:rPr lang="es-ES" sz="1200" dirty="0"/>
              <a:t> </a:t>
            </a:r>
            <a:r>
              <a:rPr lang="es-ES" sz="1200" dirty="0" err="1"/>
              <a:t>implementation</a:t>
            </a:r>
            <a:r>
              <a:rPr lang="es-ES" sz="1200" dirty="0"/>
              <a:t>. </a:t>
            </a:r>
            <a:r>
              <a:rPr lang="es-ES" sz="1200" dirty="0" err="1"/>
              <a:t>Therefore</a:t>
            </a:r>
            <a:r>
              <a:rPr lang="es-ES" sz="1200" dirty="0"/>
              <a:t>, </a:t>
            </a:r>
            <a:r>
              <a:rPr lang="es-ES" sz="1200" dirty="0" err="1"/>
              <a:t>we</a:t>
            </a:r>
            <a:r>
              <a:rPr lang="es-ES" sz="1200" dirty="0"/>
              <a:t> </a:t>
            </a:r>
            <a:r>
              <a:rPr lang="es-ES" sz="1200" dirty="0" err="1"/>
              <a:t>cannot</a:t>
            </a:r>
            <a:r>
              <a:rPr lang="es-ES" sz="1200" dirty="0"/>
              <a:t> </a:t>
            </a:r>
            <a:r>
              <a:rPr lang="es-ES" sz="1200" dirty="0" err="1"/>
              <a:t>agree</a:t>
            </a:r>
            <a:r>
              <a:rPr lang="es-ES" sz="1200" dirty="0"/>
              <a:t> </a:t>
            </a:r>
            <a:r>
              <a:rPr lang="es-ES" sz="1200" dirty="0" err="1"/>
              <a:t>yet</a:t>
            </a:r>
            <a:r>
              <a:rPr lang="es-ES" sz="1200" dirty="0"/>
              <a:t> to </a:t>
            </a:r>
            <a:r>
              <a:rPr lang="es-ES" sz="1200" dirty="0" err="1"/>
              <a:t>this</a:t>
            </a:r>
            <a:r>
              <a:rPr lang="es-ES" sz="1200" dirty="0"/>
              <a:t> </a:t>
            </a:r>
            <a:r>
              <a:rPr lang="es-ES" sz="1200" dirty="0" err="1"/>
              <a:t>definition</a:t>
            </a:r>
            <a:r>
              <a:rPr lang="es-ES" sz="1200" dirty="0"/>
              <a:t>.</a:t>
            </a:r>
            <a:endParaRPr lang="en-US" sz="1200"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69477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t>
            </a:r>
          </a:p>
          <a:p>
            <a:pPr marL="228600" indent="-228600">
              <a:buAutoNum type="arabicPeriod"/>
            </a:pPr>
            <a:r>
              <a:rPr lang="en-US" dirty="0"/>
              <a:t>propose to remove “There is no inter-layer interference for 1L , no need to enhance 1L EVM measurement setup” with the following comment: This added statement has been removed because it is incorrect. 1L demodulation by a </a:t>
            </a:r>
            <a:r>
              <a:rPr lang="en-US" dirty="0" err="1"/>
              <a:t>leagcy</a:t>
            </a:r>
            <a:r>
              <a:rPr lang="en-US" dirty="0"/>
              <a:t> TE is a problem when UE uses frequency diversity in addition to pol. diversity, even for single layer. This is the main motivation for this TE enhancement. See R4-2011457 and its references. If 'no need to </a:t>
            </a:r>
            <a:r>
              <a:rPr lang="en-US" dirty="0" err="1"/>
              <a:t>enhcance</a:t>
            </a:r>
            <a:r>
              <a:rPr lang="en-US" dirty="0"/>
              <a:t> 1L' were true, this entire enhancement of the TE would be unnecessary.</a:t>
            </a:r>
          </a:p>
          <a:p>
            <a:pPr marL="228600" indent="-228600">
              <a:buAutoNum type="arabicPeriod"/>
            </a:pPr>
            <a:r>
              <a:rPr lang="en-US" dirty="0"/>
              <a:t>propose to remove “Whether TE is mandated to implemented with ‘ZF’ for FR2 EVM measurement” with the following comment: This added statement has been removed because there is never an implementation detail mandate in RAN4, and that understanding applies to TE also</a:t>
            </a:r>
          </a:p>
          <a:p>
            <a:pPr marL="228600" indent="-228600">
              <a:buAutoNum type="arabicPeriod"/>
            </a:pPr>
            <a:r>
              <a:rPr lang="en-US" dirty="0"/>
              <a:t>A single set up that works for all test cases would be optimal, but we would like to postpone the decision to down-scope until after review of company contributions providing further analysis on the subject. (next agreement)</a:t>
            </a:r>
          </a:p>
          <a:p>
            <a:pPr marL="228600" indent="-228600">
              <a:buAutoNum type="arabicPeriod"/>
            </a:pPr>
            <a:r>
              <a:rPr lang="en-US" dirty="0"/>
              <a:t>Invertibility is a </a:t>
            </a:r>
            <a:r>
              <a:rPr lang="en-US" dirty="0" err="1"/>
              <a:t>qustion</a:t>
            </a:r>
            <a:r>
              <a:rPr lang="en-US" dirty="0"/>
              <a:t> associated with one of the schemes, but a noisier channel estimate is the corresponding problem with the other scheme. Both problems will benefit from further consideration.</a:t>
            </a:r>
          </a:p>
          <a:p>
            <a:endParaRPr lang="en-US" dirty="0"/>
          </a:p>
          <a:p>
            <a:r>
              <a:rPr lang="en-US" dirty="0" err="1"/>
              <a:t>Huawei,HiSilicon</a:t>
            </a:r>
            <a:r>
              <a:rPr lang="en-US" dirty="0"/>
              <a:t>:</a:t>
            </a:r>
            <a:r>
              <a:rPr lang="en-US" baseline="0" dirty="0"/>
              <a:t> it is suggested to removed this slide</a:t>
            </a:r>
            <a:endParaRPr lang="en-US" dirty="0"/>
          </a:p>
          <a:p>
            <a:r>
              <a:rPr lang="en-US" dirty="0"/>
              <a:t>This slide includes 2 solutions on EVM setup enhancement, which are provided with detail TE architecture, and many test cases are included, e.g. IBE, carrier leakage, EVM, meanwhile many scenarios are also included. It even suggest to specifically</a:t>
            </a:r>
            <a:r>
              <a:rPr lang="en-US" baseline="0" dirty="0"/>
              <a:t> use LSE on channel estimation and </a:t>
            </a:r>
            <a:r>
              <a:rPr lang="en-US" baseline="0" dirty="0" err="1"/>
              <a:t>and</a:t>
            </a:r>
            <a:r>
              <a:rPr lang="en-US" baseline="0" dirty="0"/>
              <a:t> ZF to recover the signal. </a:t>
            </a:r>
            <a:r>
              <a:rPr lang="en-US" dirty="0"/>
              <a:t>Companies may need time to digest on so many aspects and details.</a:t>
            </a:r>
          </a:p>
          <a:p>
            <a:endParaRPr lang="es-ES" dirty="0"/>
          </a:p>
          <a:p>
            <a:r>
              <a:rPr lang="es-ES" dirty="0"/>
              <a:t>[</a:t>
            </a:r>
            <a:r>
              <a:rPr lang="en-US" dirty="0"/>
              <a:t>R&amp;S] To Huawei, we don’t agree to remove this slide. ZF receiver was already agreed last time and it is included in the latest version of the TR.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To </a:t>
            </a:r>
            <a:r>
              <a:rPr lang="es-ES" dirty="0" err="1"/>
              <a:t>the</a:t>
            </a:r>
            <a:r>
              <a:rPr lang="es-ES" dirty="0"/>
              <a:t> “2L and 1L </a:t>
            </a:r>
            <a:r>
              <a:rPr lang="es-ES" dirty="0" err="1"/>
              <a:t>setups</a:t>
            </a:r>
            <a:r>
              <a:rPr lang="es-ES" dirty="0"/>
              <a:t>” as a </a:t>
            </a:r>
            <a:r>
              <a:rPr lang="es-ES" dirty="0" err="1"/>
              <a:t>package</a:t>
            </a:r>
            <a:r>
              <a:rPr lang="es-ES" dirty="0"/>
              <a:t>, </a:t>
            </a:r>
            <a:r>
              <a:rPr lang="es-ES" dirty="0" err="1"/>
              <a:t>we</a:t>
            </a:r>
            <a:r>
              <a:rPr lang="es-ES" dirty="0"/>
              <a:t> </a:t>
            </a:r>
            <a:r>
              <a:rPr lang="es-ES" dirty="0" err="1"/>
              <a:t>agree</a:t>
            </a:r>
            <a:r>
              <a:rPr lang="es-ES" dirty="0"/>
              <a:t> </a:t>
            </a:r>
            <a:r>
              <a:rPr lang="es-ES" dirty="0" err="1"/>
              <a:t>with</a:t>
            </a:r>
            <a:r>
              <a:rPr lang="es-ES" dirty="0"/>
              <a:t> Qualcomm </a:t>
            </a:r>
            <a:r>
              <a:rPr lang="es-ES" dirty="0" err="1"/>
              <a:t>that</a:t>
            </a:r>
            <a:r>
              <a:rPr lang="es-ES" dirty="0"/>
              <a:t> </a:t>
            </a:r>
            <a:r>
              <a:rPr lang="es-ES" dirty="0" err="1"/>
              <a:t>the</a:t>
            </a:r>
            <a:r>
              <a:rPr lang="es-ES" dirty="0"/>
              <a:t> 1L </a:t>
            </a:r>
            <a:r>
              <a:rPr lang="es-ES" dirty="0" err="1"/>
              <a:t>is</a:t>
            </a:r>
            <a:r>
              <a:rPr lang="es-ES" dirty="0"/>
              <a:t> </a:t>
            </a:r>
            <a:r>
              <a:rPr lang="es-ES" dirty="0" err="1"/>
              <a:t>related</a:t>
            </a:r>
            <a:r>
              <a:rPr lang="es-ES" dirty="0"/>
              <a:t> to </a:t>
            </a:r>
            <a:r>
              <a:rPr lang="es-ES" dirty="0" err="1"/>
              <a:t>Tx</a:t>
            </a:r>
            <a:r>
              <a:rPr lang="es-ES" dirty="0"/>
              <a:t> </a:t>
            </a:r>
            <a:r>
              <a:rPr lang="es-ES" dirty="0" err="1"/>
              <a:t>Diversity</a:t>
            </a:r>
            <a:r>
              <a:rPr lang="es-ES" dirty="0"/>
              <a:t>, and </a:t>
            </a:r>
            <a:r>
              <a:rPr lang="es-ES" dirty="0" err="1"/>
              <a:t>we</a:t>
            </a:r>
            <a:r>
              <a:rPr lang="es-ES" dirty="0"/>
              <a:t> </a:t>
            </a:r>
            <a:r>
              <a:rPr lang="es-ES" dirty="0" err="1"/>
              <a:t>haven’t</a:t>
            </a:r>
            <a:r>
              <a:rPr lang="es-ES" dirty="0"/>
              <a:t> </a:t>
            </a:r>
            <a:r>
              <a:rPr lang="es-ES" dirty="0" err="1"/>
              <a:t>seen</a:t>
            </a:r>
            <a:r>
              <a:rPr lang="es-ES" dirty="0"/>
              <a:t> </a:t>
            </a:r>
            <a:r>
              <a:rPr lang="es-ES" dirty="0" err="1"/>
              <a:t>reasons</a:t>
            </a:r>
            <a:r>
              <a:rPr lang="es-ES" dirty="0"/>
              <a:t> to </a:t>
            </a:r>
            <a:r>
              <a:rPr lang="es-ES" dirty="0" err="1"/>
              <a:t>treat</a:t>
            </a:r>
            <a:r>
              <a:rPr lang="es-ES" dirty="0"/>
              <a:t> </a:t>
            </a:r>
            <a:r>
              <a:rPr lang="es-ES" dirty="0" err="1"/>
              <a:t>both</a:t>
            </a:r>
            <a:r>
              <a:rPr lang="es-ES" dirty="0"/>
              <a:t> cases </a:t>
            </a:r>
            <a:r>
              <a:rPr lang="es-ES" dirty="0" err="1"/>
              <a:t>with</a:t>
            </a:r>
            <a:r>
              <a:rPr lang="es-ES" dirty="0"/>
              <a:t> </a:t>
            </a:r>
            <a:r>
              <a:rPr lang="es-ES" dirty="0" err="1"/>
              <a:t>different</a:t>
            </a:r>
            <a:r>
              <a:rPr lang="es-ES" dirty="0"/>
              <a:t> </a:t>
            </a:r>
            <a:r>
              <a:rPr lang="es-ES" dirty="0" err="1"/>
              <a:t>implementations</a:t>
            </a:r>
            <a:r>
              <a:rPr lang="es-E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Regarding</a:t>
            </a:r>
            <a:r>
              <a:rPr lang="es-ES" dirty="0"/>
              <a:t> </a:t>
            </a:r>
            <a:r>
              <a:rPr lang="es-ES" dirty="0" err="1"/>
              <a:t>the</a:t>
            </a:r>
            <a:r>
              <a:rPr lang="es-ES" dirty="0"/>
              <a:t> </a:t>
            </a:r>
            <a:r>
              <a:rPr lang="es-ES" dirty="0" err="1"/>
              <a:t>bullet</a:t>
            </a:r>
            <a:r>
              <a:rPr lang="es-ES" dirty="0"/>
              <a:t> </a:t>
            </a:r>
            <a:r>
              <a:rPr lang="es-ES" dirty="0" err="1"/>
              <a:t>about</a:t>
            </a:r>
            <a:r>
              <a:rPr lang="es-ES" dirty="0"/>
              <a:t> </a:t>
            </a:r>
            <a:r>
              <a:rPr lang="es-ES" dirty="0" err="1"/>
              <a:t>polarization</a:t>
            </a:r>
            <a:r>
              <a:rPr lang="es-ES" dirty="0"/>
              <a:t> </a:t>
            </a:r>
            <a:r>
              <a:rPr lang="es-ES" dirty="0" err="1"/>
              <a:t>scan</a:t>
            </a:r>
            <a:r>
              <a:rPr lang="es-ES" dirty="0"/>
              <a:t>, t</a:t>
            </a:r>
            <a:r>
              <a:rPr lang="en-US" altLang="ja-JP" dirty="0">
                <a:solidFill>
                  <a:srgbClr val="00B0F0"/>
                </a:solidFill>
              </a:rPr>
              <a:t>here is already a solution in place in RAN5 specification (i.e. disabling pol diversity), so there is no need for an interim solution until TE MIMO receiver is available.</a:t>
            </a:r>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vivo: </a:t>
            </a:r>
          </a:p>
          <a:p>
            <a:pPr marL="228600" indent="-228600">
              <a:buAutoNum type="arabicPeriod"/>
            </a:pPr>
            <a:r>
              <a:rPr lang="en-US" altLang="zh-CN" dirty="0"/>
              <a:t>even the basic RF NTC test for n262 has not been confirmed yet in this SI, how do we confirm the ETC for this band?</a:t>
            </a:r>
          </a:p>
          <a:p>
            <a:pPr marL="228600" indent="-228600">
              <a:buAutoNum type="arabicPeriod"/>
            </a:pPr>
            <a:r>
              <a:rPr lang="en-US" altLang="zh-CN" dirty="0"/>
              <a:t>remove ” FFS whether max difference of path loss between the NTC and ETC environment should be taken into account in the ETC MU” with the following comment: path loss will be compensated, this can be removed</a:t>
            </a:r>
            <a:endParaRPr lang="zh-CN" altLang="en-US" dirty="0"/>
          </a:p>
          <a:p>
            <a:endParaRPr lang="en-US" altLang="zh-CN" dirty="0"/>
          </a:p>
        </p:txBody>
      </p:sp>
      <p:sp>
        <p:nvSpPr>
          <p:cNvPr id="4" name="灯片编号占位符 3"/>
          <p:cNvSpPr>
            <a:spLocks noGrp="1"/>
          </p:cNvSpPr>
          <p:nvPr>
            <p:ph type="sldNum" sz="quarter" idx="10"/>
          </p:nvPr>
        </p:nvSpPr>
        <p:spPr/>
        <p:txBody>
          <a:bodyPr/>
          <a:lstStyle/>
          <a:p>
            <a:fld id="{E7ED8C2C-B190-48CE-9ACC-5550FD6E68F8}" type="slidenum">
              <a:rPr lang="en-US" smtClean="0"/>
              <a:t>11</a:t>
            </a:fld>
            <a:endParaRPr lang="en-US"/>
          </a:p>
        </p:txBody>
      </p:sp>
    </p:spTree>
    <p:extLst>
      <p:ext uri="{BB962C8B-B14F-4D97-AF65-F5344CB8AC3E}">
        <p14:creationId xmlns:p14="http://schemas.microsoft.com/office/powerpoint/2010/main" val="170828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vivo:</a:t>
            </a:r>
          </a:p>
          <a:p>
            <a:pPr marL="228600" indent="-228600">
              <a:buAutoNum type="arabicPeriod"/>
            </a:pPr>
            <a:r>
              <a:rPr lang="en-US" dirty="0"/>
              <a:t>we think that the measurement grids is RAN4 task, follow the similar way with TR38.810</a:t>
            </a:r>
          </a:p>
          <a:p>
            <a:pPr marL="228600" indent="-228600">
              <a:buAutoNum type="arabicPeriod"/>
            </a:pPr>
            <a:r>
              <a:rPr lang="en-US" dirty="0"/>
              <a:t>given the accuracy of RSRP, RAN4 should discuss whether new MU element is needed. compared with EIS-based test procedure</a:t>
            </a:r>
          </a:p>
          <a:p>
            <a:r>
              <a:rPr lang="en-US" dirty="0"/>
              <a:t>Qualcomm: This optimization can apply to all EIRP tests, even for UEs that use </a:t>
            </a:r>
            <a:r>
              <a:rPr lang="en-US" dirty="0" err="1"/>
              <a:t>ULFPTx</a:t>
            </a:r>
            <a:r>
              <a:rPr lang="en-US" dirty="0"/>
              <a:t> Mode2 or Mode 'full power'. </a:t>
            </a:r>
            <a:r>
              <a:rPr lang="en-US" dirty="0" err="1"/>
              <a:t>Jt</a:t>
            </a:r>
            <a:r>
              <a:rPr lang="en-US" dirty="0"/>
              <a:t> is not necessary to limit to cases listed in original proposal.</a:t>
            </a:r>
          </a:p>
          <a:p>
            <a:endParaRPr lang="es-ES" dirty="0"/>
          </a:p>
          <a:p>
            <a:r>
              <a:rPr lang="es-ES" dirty="0"/>
              <a:t>[</a:t>
            </a:r>
            <a:r>
              <a:rPr lang="en-US" dirty="0"/>
              <a:t>R&amp;S] We provided further comments on the discussion summary.</a:t>
            </a:r>
          </a:p>
        </p:txBody>
      </p:sp>
      <p:sp>
        <p:nvSpPr>
          <p:cNvPr id="4" name="Slide Number Placeholder 3"/>
          <p:cNvSpPr>
            <a:spLocks noGrp="1"/>
          </p:cNvSpPr>
          <p:nvPr>
            <p:ph type="sldNum" sz="quarter" idx="5"/>
          </p:nvPr>
        </p:nvSpPr>
        <p:spPr/>
        <p:txBody>
          <a:bodyPr/>
          <a:lstStyle/>
          <a:p>
            <a:fld id="{E7ED8C2C-B190-48CE-9ACC-5550FD6E68F8}" type="slidenum">
              <a:rPr lang="en-US" smtClean="0"/>
              <a:t>12</a:t>
            </a:fld>
            <a:endParaRPr lang="en-US"/>
          </a:p>
        </p:txBody>
      </p:sp>
    </p:spTree>
    <p:extLst>
      <p:ext uri="{BB962C8B-B14F-4D97-AF65-F5344CB8AC3E}">
        <p14:creationId xmlns:p14="http://schemas.microsoft.com/office/powerpoint/2010/main" val="1699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6.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11" name="RS_Classification_Standard">
            <a:extLst>
              <a:ext uri="{FF2B5EF4-FFF2-40B4-BE49-F238E27FC236}">
                <a16:creationId xmlns:a16="http://schemas.microsoft.com/office/drawing/2014/main" id="{2473141A-1B90-4FA6-A674-592EBCFB019B}"/>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165005" y="365126"/>
            <a:ext cx="11550315" cy="439272"/>
          </a:xfrm>
        </p:spPr>
        <p:txBody>
          <a:bodyPr anchor="t">
            <a:normAutofit/>
          </a:bodyPr>
          <a:lstStyle/>
          <a:p>
            <a:r>
              <a:rPr lang="en-US" sz="2400" dirty="0"/>
              <a:t>(</a:t>
            </a:r>
            <a:r>
              <a:rPr lang="en-US" sz="2400" dirty="0" err="1"/>
              <a:t>Obj</a:t>
            </a:r>
            <a:r>
              <a:rPr lang="en-US" sz="2400" dirty="0"/>
              <a:t> 2) </a:t>
            </a:r>
            <a:r>
              <a:rPr lang="en-US" sz="2400" strike="sngStrike" dirty="0" err="1"/>
              <a:t>EVM</a:t>
            </a:r>
            <a:r>
              <a:rPr lang="en-US" sz="2400" dirty="0"/>
              <a:t> </a:t>
            </a:r>
            <a:r>
              <a:rPr lang="en-US" sz="2400" strike="sngStrike" dirty="0" smtClean="0">
                <a:solidFill>
                  <a:srgbClr val="0000FF"/>
                </a:solidFill>
              </a:rPr>
              <a:t>and </a:t>
            </a:r>
            <a:r>
              <a:rPr lang="en-US" altLang="ja-JP" sz="2400" strike="sngStrike" dirty="0">
                <a:solidFill>
                  <a:srgbClr val="0000FF"/>
                </a:solidFill>
              </a:rPr>
              <a:t>spectrum flatness </a:t>
            </a:r>
            <a:r>
              <a:rPr lang="en-US" altLang="zh-CN" sz="2400" dirty="0" smtClean="0">
                <a:solidFill>
                  <a:srgbClr val="0000FF"/>
                </a:solidFill>
              </a:rPr>
              <a:t>transmit signal quality </a:t>
            </a:r>
            <a:r>
              <a:rPr lang="en-US" sz="2400" dirty="0" smtClean="0"/>
              <a:t>measurement </a:t>
            </a:r>
            <a:r>
              <a:rPr lang="en-US" sz="2400" dirty="0"/>
              <a:t>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77500" lnSpcReduction="20000"/>
          </a:bodyPr>
          <a:lstStyle/>
          <a:p>
            <a:r>
              <a:rPr lang="en-US" altLang="ja-JP" dirty="0"/>
              <a:t>NOTE: outcome of Issues 2-2-1, 2-2-2</a:t>
            </a:r>
          </a:p>
          <a:p>
            <a:r>
              <a:rPr lang="en-US" altLang="ja-JP" dirty="0">
                <a:solidFill>
                  <a:srgbClr val="00B050"/>
                </a:solidFill>
              </a:rPr>
              <a:t>Tentative agreement</a:t>
            </a:r>
          </a:p>
          <a:p>
            <a:pPr lvl="1"/>
            <a:r>
              <a:rPr lang="en-US" dirty="0">
                <a:solidFill>
                  <a:srgbClr val="00B050"/>
                </a:solidFill>
              </a:rPr>
              <a:t>RAN4 shall specify solution(s) for </a:t>
            </a:r>
            <a:r>
              <a:rPr lang="en-US" altLang="zh-CN" dirty="0">
                <a:solidFill>
                  <a:srgbClr val="00B050"/>
                </a:solidFill>
              </a:rPr>
              <a:t>transmit signal quality </a:t>
            </a:r>
            <a:r>
              <a:rPr lang="en-US" strike="sngStrike" dirty="0" err="1" smtClean="0">
                <a:solidFill>
                  <a:srgbClr val="00B050"/>
                </a:solidFill>
              </a:rPr>
              <a:t>EVM</a:t>
            </a:r>
            <a:r>
              <a:rPr lang="en-US" dirty="0" smtClean="0">
                <a:solidFill>
                  <a:srgbClr val="00B050"/>
                </a:solidFill>
              </a:rPr>
              <a:t> </a:t>
            </a:r>
            <a:r>
              <a:rPr lang="en-US" strike="sngStrike" dirty="0">
                <a:solidFill>
                  <a:srgbClr val="00B050"/>
                </a:solidFill>
              </a:rPr>
              <a:t>and </a:t>
            </a:r>
            <a:r>
              <a:rPr lang="en-US" altLang="ja-JP" strike="sngStrike" dirty="0">
                <a:solidFill>
                  <a:srgbClr val="00B050"/>
                </a:solidFill>
              </a:rPr>
              <a:t>spectrum flatness test </a:t>
            </a:r>
            <a:r>
              <a:rPr lang="en-US" dirty="0">
                <a:solidFill>
                  <a:srgbClr val="00B050"/>
                </a:solidFill>
              </a:rPr>
              <a:t>issue due to polarization basis mismatch</a:t>
            </a:r>
          </a:p>
          <a:p>
            <a:pPr lvl="1"/>
            <a:r>
              <a:rPr lang="en-US" dirty="0">
                <a:solidFill>
                  <a:srgbClr val="00B050"/>
                </a:solidFill>
              </a:rPr>
              <a:t>RAN4 shall send LS to RAN5 to notify </a:t>
            </a:r>
            <a:r>
              <a:rPr lang="en-US" dirty="0" smtClean="0">
                <a:solidFill>
                  <a:srgbClr val="00B050"/>
                </a:solidFill>
              </a:rPr>
              <a:t>the </a:t>
            </a:r>
            <a:r>
              <a:rPr lang="en-US" altLang="zh-CN" dirty="0" smtClean="0">
                <a:solidFill>
                  <a:srgbClr val="00B050"/>
                </a:solidFill>
              </a:rPr>
              <a:t>transmit </a:t>
            </a:r>
            <a:r>
              <a:rPr lang="en-US" altLang="zh-CN" dirty="0">
                <a:solidFill>
                  <a:srgbClr val="00B050"/>
                </a:solidFill>
              </a:rPr>
              <a:t>signal quality </a:t>
            </a:r>
            <a:r>
              <a:rPr lang="en-US" dirty="0" smtClean="0">
                <a:solidFill>
                  <a:srgbClr val="00B050"/>
                </a:solidFill>
              </a:rPr>
              <a:t>issue </a:t>
            </a:r>
            <a:r>
              <a:rPr lang="en-US" dirty="0">
                <a:solidFill>
                  <a:srgbClr val="00B050"/>
                </a:solidFill>
              </a:rPr>
              <a:t>and the agreed solution(s) for corresponding alignment in the end</a:t>
            </a:r>
          </a:p>
          <a:p>
            <a:pPr lvl="1"/>
            <a:r>
              <a:rPr lang="en-US" altLang="ja-JP" dirty="0">
                <a:solidFill>
                  <a:srgbClr val="00B050"/>
                </a:solidFill>
              </a:rPr>
              <a:t>FFS 2L and 1L setups should be agreed as a package</a:t>
            </a:r>
          </a:p>
          <a:p>
            <a:pPr lvl="1"/>
            <a:r>
              <a:rPr lang="en-US" altLang="ja-JP" dirty="0">
                <a:solidFill>
                  <a:srgbClr val="00B050"/>
                </a:solidFill>
              </a:rPr>
              <a:t>The study item outcome will capture clear guidance related to this enhancement</a:t>
            </a:r>
          </a:p>
          <a:p>
            <a:pPr lvl="1"/>
            <a:r>
              <a:rPr lang="en-US" altLang="ja-JP" dirty="0">
                <a:solidFill>
                  <a:srgbClr val="00B050"/>
                </a:solidFill>
              </a:rPr>
              <a:t>Companies are encouraged to provide further analysis of the following:</a:t>
            </a:r>
          </a:p>
          <a:p>
            <a:pPr lvl="2"/>
            <a:r>
              <a:rPr lang="en-US" altLang="ja-JP" dirty="0">
                <a:solidFill>
                  <a:srgbClr val="00B050"/>
                </a:solidFill>
              </a:rPr>
              <a:t>How to handle the probability of having a non-invertible matrix in the demodulation paths of both proposed schemes</a:t>
            </a:r>
          </a:p>
          <a:p>
            <a:pPr lvl="2"/>
            <a:r>
              <a:rPr lang="en-US" altLang="ja-JP" dirty="0">
                <a:solidFill>
                  <a:srgbClr val="00B050"/>
                </a:solidFill>
              </a:rPr>
              <a:t>Potential differences in calculated EVM of both proposed </a:t>
            </a:r>
            <a:r>
              <a:rPr lang="en-US" altLang="ja-JP" dirty="0" smtClean="0">
                <a:solidFill>
                  <a:srgbClr val="00B050"/>
                </a:solidFill>
              </a:rPr>
              <a:t>schemes</a:t>
            </a:r>
          </a:p>
          <a:p>
            <a:pPr lvl="2"/>
            <a:r>
              <a:rPr lang="en-US" altLang="ja-JP" dirty="0" smtClean="0">
                <a:solidFill>
                  <a:srgbClr val="00B050"/>
                </a:solidFill>
              </a:rPr>
              <a:t>Other solutions not excluded based on the condition aligned with previous agreement </a:t>
            </a:r>
            <a:endParaRPr lang="en-US" altLang="ja-JP" dirty="0">
              <a:solidFill>
                <a:srgbClr val="00B050"/>
              </a:solidFill>
            </a:endParaRPr>
          </a:p>
          <a:p>
            <a:pPr lvl="1"/>
            <a:r>
              <a:rPr lang="en-US" altLang="ja-JP" strike="sngStrike" dirty="0">
                <a:solidFill>
                  <a:srgbClr val="00B050"/>
                </a:solidFill>
              </a:rPr>
              <a:t>Whether different polarization angles shall be used in the EVM and spectrum flatness tests is FFS</a:t>
            </a:r>
          </a:p>
          <a:p>
            <a:pPr lvl="2"/>
            <a:r>
              <a:rPr lang="en-US" altLang="ja-JP" strike="sngStrike" dirty="0">
                <a:solidFill>
                  <a:srgbClr val="00B050"/>
                </a:solidFill>
              </a:rPr>
              <a:t>A potential rationale is to avoid test results being impacted by polarization basis mismatch before new MIMO demodulation scheme is applied to address the polarization basis mismatch issue</a:t>
            </a:r>
            <a:r>
              <a:rPr lang="en-US" altLang="ja-JP" strike="sngStrike" dirty="0" smtClean="0">
                <a:solidFill>
                  <a:srgbClr val="00B050"/>
                </a:solidFill>
              </a:rPr>
              <a:t>.</a:t>
            </a:r>
          </a:p>
          <a:p>
            <a:pPr lvl="1"/>
            <a:r>
              <a:rPr lang="en-US" altLang="zh-CN" strike="sngStrike" dirty="0" err="1" smtClean="0">
                <a:solidFill>
                  <a:srgbClr val="00B050"/>
                </a:solidFill>
              </a:rPr>
              <a:t>FFS</a:t>
            </a:r>
            <a:r>
              <a:rPr lang="en-US" altLang="zh-CN" strike="sngStrike" dirty="0" smtClean="0">
                <a:solidFill>
                  <a:srgbClr val="00B050"/>
                </a:solidFill>
              </a:rPr>
              <a:t> whether above enhanced solutions applicable for </a:t>
            </a:r>
            <a:r>
              <a:rPr lang="en-US" altLang="zh-CN" strike="sngStrike" dirty="0" err="1" smtClean="0">
                <a:solidFill>
                  <a:srgbClr val="00B050"/>
                </a:solidFill>
              </a:rPr>
              <a:t>1L</a:t>
            </a:r>
            <a:r>
              <a:rPr lang="en-US" altLang="zh-CN" strike="sngStrike" dirty="0" smtClean="0">
                <a:solidFill>
                  <a:srgbClr val="00B050"/>
                </a:solidFill>
              </a:rPr>
              <a:t> </a:t>
            </a:r>
            <a:endParaRPr lang="en-US" altLang="ja-JP" strike="sngStrike" dirty="0" smtClean="0">
              <a:solidFill>
                <a:srgbClr val="00B050"/>
              </a:solidFill>
            </a:endParaRPr>
          </a:p>
          <a:p>
            <a:pPr lvl="1"/>
            <a:r>
              <a:rPr lang="en-US" altLang="ja-JP" dirty="0" err="1" smtClean="0">
                <a:solidFill>
                  <a:srgbClr val="00B050"/>
                </a:solidFill>
              </a:rPr>
              <a:t>TP</a:t>
            </a:r>
            <a:r>
              <a:rPr lang="en-US" altLang="ja-JP" dirty="0" smtClean="0">
                <a:solidFill>
                  <a:srgbClr val="00B050"/>
                </a:solidFill>
              </a:rPr>
              <a:t> drafting: it is proposed to postpone the </a:t>
            </a:r>
            <a:r>
              <a:rPr lang="en-US" altLang="ja-JP" dirty="0" err="1" smtClean="0">
                <a:solidFill>
                  <a:srgbClr val="00B050"/>
                </a:solidFill>
              </a:rPr>
              <a:t>TP</a:t>
            </a:r>
            <a:r>
              <a:rPr lang="en-US" altLang="ja-JP" dirty="0" smtClean="0">
                <a:solidFill>
                  <a:srgbClr val="00B050"/>
                </a:solidFill>
              </a:rPr>
              <a:t> related to this setup until the next meeting, with the understanding that companies will seek ways to converge on the above aspects in the interim</a:t>
            </a:r>
          </a:p>
          <a:p>
            <a:pPr lvl="1"/>
            <a:r>
              <a:rPr lang="en-US" altLang="zh-CN" dirty="0" err="1" smtClean="0">
                <a:solidFill>
                  <a:srgbClr val="00B050"/>
                </a:solidFill>
              </a:rPr>
              <a:t>FFS</a:t>
            </a:r>
            <a:r>
              <a:rPr lang="en-US" altLang="zh-CN" dirty="0" smtClean="0">
                <a:solidFill>
                  <a:srgbClr val="00B050"/>
                </a:solidFill>
              </a:rPr>
              <a:t> whether the enhanced solutions applicable for all the requirements within transmit signal quality</a:t>
            </a:r>
            <a:endParaRPr lang="en-US" altLang="ja-JP" dirty="0">
              <a:solidFill>
                <a:srgbClr val="00B050"/>
              </a:solidFill>
            </a:endParaRPr>
          </a:p>
        </p:txBody>
      </p:sp>
      <p:sp>
        <p:nvSpPr>
          <p:cNvPr id="9" name="RS_Classification_Standard">
            <a:extLst>
              <a:ext uri="{FF2B5EF4-FFF2-40B4-BE49-F238E27FC236}">
                <a16:creationId xmlns:a16="http://schemas.microsoft.com/office/drawing/2014/main" id="{EB3CE545-9B91-4907-9348-8B8F6C5E1CC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solidFill>
                  <a:srgbClr val="00B050"/>
                </a:solidFill>
              </a:rPr>
              <a:t>Given that ETC MU assessment (23.45GHz - 40.8GHz) of EIRP and EIS has been finalized in RAN5, the additional 0.28dB MU induced by ETC system can be considered as an example conclusion added to TR38.884.</a:t>
            </a:r>
          </a:p>
          <a:p>
            <a:pPr lvl="1"/>
            <a:r>
              <a:rPr lang="en-US" altLang="ja-JP" dirty="0">
                <a:solidFill>
                  <a:srgbClr val="00B050"/>
                </a:solidFill>
              </a:rPr>
              <a:t>Given the MU assessment in RAN5 is only up to 40.8GHz, it is still valuable to perform the preliminary MU assessment of ETC to 49GHz in this SI, to cover the new n262 band, and conclude the ETC feasibility of this band.</a:t>
            </a:r>
          </a:p>
          <a:p>
            <a:pPr lvl="1"/>
            <a:r>
              <a:rPr lang="en-US" altLang="ja-JP" dirty="0">
                <a:solidFill>
                  <a:srgbClr val="00B050"/>
                </a:solidFill>
              </a:rPr>
              <a:t>UE vendors to provide feedback whether +/-4 degrees of temperature tolerance (compared to +/-2 for FR1) introduces additional MU, TT or core requirement relaxation</a:t>
            </a:r>
          </a:p>
        </p:txBody>
      </p:sp>
      <p:sp>
        <p:nvSpPr>
          <p:cNvPr id="6" name="RS_Classification_Standard">
            <a:extLst>
              <a:ext uri="{FF2B5EF4-FFF2-40B4-BE49-F238E27FC236}">
                <a16:creationId xmlns:a16="http://schemas.microsoft.com/office/drawing/2014/main" id="{DCBCDB5D-7B04-429E-AA57-BA95D1E5E6CF}"/>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85000" lnSpcReduction="20000"/>
          </a:bodyPr>
          <a:lstStyle/>
          <a:p>
            <a:r>
              <a:rPr lang="en-US" altLang="ja-JP" dirty="0"/>
              <a:t>NOTE: outcome of Issues 5-1-1, 5-1-2, 5-1-3, and 5-1-4</a:t>
            </a:r>
          </a:p>
          <a:p>
            <a:r>
              <a:rPr lang="en-US" altLang="ja-JP" dirty="0"/>
              <a:t>Tentative agreement</a:t>
            </a:r>
          </a:p>
          <a:p>
            <a:pPr lvl="1"/>
            <a:r>
              <a:rPr lang="en-US" altLang="ja-JP" dirty="0">
                <a:solidFill>
                  <a:srgbClr val="00B050"/>
                </a:solidFill>
              </a:rPr>
              <a:t>New measurement grid</a:t>
            </a:r>
          </a:p>
          <a:p>
            <a:pPr lvl="2"/>
            <a:r>
              <a:rPr lang="en-US" altLang="ja-JP" dirty="0">
                <a:solidFill>
                  <a:srgbClr val="00B050"/>
                </a:solidFill>
              </a:rPr>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solidFill>
                  <a:srgbClr val="00B050"/>
                </a:solidFill>
              </a:rPr>
              <a:t>centre</a:t>
            </a:r>
            <a:r>
              <a:rPr lang="en-US" altLang="ja-JP" dirty="0">
                <a:solidFill>
                  <a:srgbClr val="00B050"/>
                </a:solidFill>
              </a:rPr>
              <a:t>)</a:t>
            </a:r>
          </a:p>
          <a:p>
            <a:pPr lvl="2"/>
            <a:r>
              <a:rPr lang="en-US" altLang="ja-JP" dirty="0">
                <a:solidFill>
                  <a:srgbClr val="00B050"/>
                </a:solidFill>
              </a:rPr>
              <a:t>The spherical coverage and TRP measurement grid based on 4x2 antenna array should also be defined in this SI. The analysis of reduced test time could be captured as the outcome in TR38.884.</a:t>
            </a:r>
          </a:p>
          <a:p>
            <a:pPr lvl="1"/>
            <a:r>
              <a:rPr lang="en-US" altLang="ja-JP" dirty="0">
                <a:solidFill>
                  <a:srgbClr val="00B050"/>
                </a:solidFill>
              </a:rPr>
              <a:t>RSRP(B) based RX beam peak search</a:t>
            </a:r>
          </a:p>
          <a:p>
            <a:pPr lvl="2"/>
            <a:r>
              <a:rPr lang="en-US" altLang="ja-JP" dirty="0">
                <a:solidFill>
                  <a:srgbClr val="00B050"/>
                </a:solidFill>
              </a:rPr>
              <a:t>RAN4 </a:t>
            </a:r>
            <a:r>
              <a:rPr lang="en-US" altLang="ja-JP" strike="sngStrike" dirty="0">
                <a:solidFill>
                  <a:srgbClr val="00B050"/>
                </a:solidFill>
              </a:rPr>
              <a:t>should</a:t>
            </a:r>
            <a:r>
              <a:rPr lang="en-US" altLang="ja-JP" dirty="0">
                <a:solidFill>
                  <a:srgbClr val="00B050"/>
                </a:solidFill>
              </a:rPr>
              <a:t> confirm that RSRP is </a:t>
            </a:r>
            <a:r>
              <a:rPr lang="en-US" altLang="ja-JP" strike="sngStrike" dirty="0" smtClean="0">
                <a:solidFill>
                  <a:srgbClr val="00B050"/>
                </a:solidFill>
              </a:rPr>
              <a:t>available</a:t>
            </a:r>
            <a:r>
              <a:rPr lang="en-US" altLang="ja-JP" strike="sngStrike" dirty="0" smtClean="0">
                <a:solidFill>
                  <a:srgbClr val="00B050"/>
                </a:solidFill>
              </a:rPr>
              <a:t>/</a:t>
            </a:r>
            <a:r>
              <a:rPr lang="en-US" altLang="ja-JP" dirty="0" smtClean="0">
                <a:solidFill>
                  <a:srgbClr val="00B050"/>
                </a:solidFill>
              </a:rPr>
              <a:t>feasible</a:t>
            </a:r>
            <a:r>
              <a:rPr lang="en-US" altLang="ja-JP" dirty="0" smtClean="0">
                <a:solidFill>
                  <a:srgbClr val="00B050"/>
                </a:solidFill>
              </a:rPr>
              <a:t> </a:t>
            </a:r>
            <a:r>
              <a:rPr lang="en-US" altLang="ja-JP" dirty="0">
                <a:solidFill>
                  <a:srgbClr val="00B050"/>
                </a:solidFill>
              </a:rPr>
              <a:t>to find the beam peak direction</a:t>
            </a:r>
          </a:p>
          <a:p>
            <a:pPr lvl="2"/>
            <a:r>
              <a:rPr lang="en-US" altLang="ja-JP" dirty="0">
                <a:solidFill>
                  <a:srgbClr val="00B050"/>
                </a:solidFill>
              </a:rPr>
              <a:t>Further discuss RSRP or RSRP&amp;EIS based beam peak searching procedure</a:t>
            </a:r>
          </a:p>
          <a:p>
            <a:pPr lvl="3"/>
            <a:r>
              <a:rPr lang="en-US" altLang="ja-JP" dirty="0">
                <a:solidFill>
                  <a:srgbClr val="00B050"/>
                </a:solidFill>
              </a:rPr>
              <a:t>If RSRP is selected, further discuss whether an additional MU element is needed.</a:t>
            </a:r>
          </a:p>
          <a:p>
            <a:pPr lvl="2"/>
            <a:r>
              <a:rPr lang="en-US" altLang="ja-JP" dirty="0">
                <a:solidFill>
                  <a:srgbClr val="00B050"/>
                </a:solidFill>
              </a:rPr>
              <a:t>Whether the test procedure of Rx beam peak search based on RSRPB for demodulation and CSI testing can be applicable is FFS</a:t>
            </a:r>
          </a:p>
          <a:p>
            <a:pPr lvl="1"/>
            <a:r>
              <a:rPr lang="en-US" altLang="ja-JP" dirty="0">
                <a:solidFill>
                  <a:srgbClr val="00B050"/>
                </a:solidFill>
              </a:rPr>
              <a:t>Single </a:t>
            </a:r>
            <a:r>
              <a:rPr lang="en-US" altLang="ja-JP" dirty="0" err="1">
                <a:solidFill>
                  <a:srgbClr val="00B050"/>
                </a:solidFill>
              </a:rPr>
              <a:t>Pol</a:t>
            </a:r>
            <a:r>
              <a:rPr lang="en-US" altLang="ja-JP" baseline="-25000" dirty="0" err="1">
                <a:solidFill>
                  <a:srgbClr val="00B050"/>
                </a:solidFill>
              </a:rPr>
              <a:t>link</a:t>
            </a:r>
            <a:endParaRPr lang="en-US" altLang="ja-JP" baseline="-25000" dirty="0">
              <a:solidFill>
                <a:srgbClr val="00B050"/>
              </a:solidFill>
            </a:endParaRPr>
          </a:p>
          <a:p>
            <a:pPr lvl="2"/>
            <a:r>
              <a:rPr lang="en-US" altLang="ja-JP" dirty="0">
                <a:solidFill>
                  <a:srgbClr val="00B050"/>
                </a:solidFill>
              </a:rPr>
              <a:t>For EIRP test, whether single </a:t>
            </a:r>
            <a:r>
              <a:rPr lang="en-US" altLang="ja-JP" dirty="0" err="1">
                <a:solidFill>
                  <a:srgbClr val="00B050"/>
                </a:solidFill>
              </a:rPr>
              <a:t>Pol</a:t>
            </a:r>
            <a:r>
              <a:rPr lang="en-US" altLang="ja-JP" baseline="-25000" dirty="0" err="1">
                <a:solidFill>
                  <a:srgbClr val="00B050"/>
                </a:solidFill>
              </a:rPr>
              <a:t>link</a:t>
            </a:r>
            <a:r>
              <a:rPr lang="en-US" altLang="ja-JP" dirty="0">
                <a:solidFill>
                  <a:srgbClr val="00B050"/>
                </a:solidFill>
              </a:rPr>
              <a:t> is randomly selected (from either theta </a:t>
            </a:r>
            <a:r>
              <a:rPr lang="en-US" altLang="ja-JP" dirty="0" err="1">
                <a:solidFill>
                  <a:srgbClr val="00B050"/>
                </a:solidFill>
              </a:rPr>
              <a:t>Pol</a:t>
            </a:r>
            <a:r>
              <a:rPr lang="en-US" altLang="ja-JP" baseline="-25000" dirty="0" err="1">
                <a:solidFill>
                  <a:srgbClr val="00B050"/>
                </a:solidFill>
              </a:rPr>
              <a:t>link</a:t>
            </a:r>
            <a:r>
              <a:rPr lang="en-US" altLang="ja-JP" dirty="0">
                <a:solidFill>
                  <a:srgbClr val="00B050"/>
                </a:solidFill>
              </a:rPr>
              <a:t> or phi </a:t>
            </a:r>
            <a:r>
              <a:rPr lang="en-US" altLang="ja-JP" dirty="0" err="1">
                <a:solidFill>
                  <a:srgbClr val="00B050"/>
                </a:solidFill>
              </a:rPr>
              <a:t>Pol</a:t>
            </a:r>
            <a:r>
              <a:rPr lang="en-US" altLang="ja-JP" baseline="-25000" dirty="0" err="1">
                <a:solidFill>
                  <a:srgbClr val="00B050"/>
                </a:solidFill>
              </a:rPr>
              <a:t>link</a:t>
            </a:r>
            <a:r>
              <a:rPr lang="en-US" altLang="ja-JP" dirty="0">
                <a:solidFill>
                  <a:srgbClr val="00B050"/>
                </a:solidFill>
              </a:rPr>
              <a:t>) or test under 2 link directions, depends on UE declaration</a:t>
            </a:r>
          </a:p>
          <a:p>
            <a:pPr lvl="1"/>
            <a:r>
              <a:rPr lang="en-US" altLang="ja-JP" dirty="0">
                <a:solidFill>
                  <a:srgbClr val="00B050"/>
                </a:solidFill>
              </a:rPr>
              <a:t>Agree that the Fast Spherical Coverage Method can be introduced</a:t>
            </a:r>
          </a:p>
          <a:p>
            <a:pPr lvl="2"/>
            <a:r>
              <a:rPr lang="en-US" altLang="ja-JP" dirty="0">
                <a:solidFill>
                  <a:srgbClr val="00B050"/>
                </a:solidFill>
              </a:rPr>
              <a:t>Keep the maximum elevation of [90]</a:t>
            </a:r>
            <a:r>
              <a:rPr lang="en-US" altLang="ja-JP" baseline="30000" dirty="0">
                <a:solidFill>
                  <a:srgbClr val="00B050"/>
                </a:solidFill>
              </a:rPr>
              <a:t>o</a:t>
            </a:r>
            <a:r>
              <a:rPr lang="en-US" altLang="ja-JP" dirty="0">
                <a:solidFill>
                  <a:srgbClr val="00B050"/>
                </a:solidFill>
              </a:rPr>
              <a:t> </a:t>
            </a:r>
            <a:r>
              <a:rPr lang="en-US" altLang="ja-JP" strike="sngStrike" dirty="0">
                <a:solidFill>
                  <a:srgbClr val="00B050"/>
                </a:solidFill>
              </a:rPr>
              <a:t>for DUT Orientation 1</a:t>
            </a:r>
          </a:p>
          <a:p>
            <a:pPr lvl="2"/>
            <a:r>
              <a:rPr lang="en-US" altLang="ja-JP" dirty="0">
                <a:solidFill>
                  <a:srgbClr val="00B050"/>
                </a:solidFill>
              </a:rPr>
              <a:t>Further discuss the technical implication of extending the scan range up to 112.5º.</a:t>
            </a:r>
          </a:p>
        </p:txBody>
      </p:sp>
      <p:sp>
        <p:nvSpPr>
          <p:cNvPr id="6" name="RS_Classification_Standard">
            <a:extLst>
              <a:ext uri="{FF2B5EF4-FFF2-40B4-BE49-F238E27FC236}">
                <a16:creationId xmlns:a16="http://schemas.microsoft.com/office/drawing/2014/main" id="{B20A3424-7CC9-4F0D-89A1-6FF62638A2B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01337984-4BE5-43E2-A42D-AFAD50342D8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A dedicated sub-agenda item for MU analysis and text proposals discussion is helpful to finalize all the MU related work next meeting.</a:t>
            </a:r>
          </a:p>
          <a:p>
            <a:r>
              <a:rPr lang="en-US" altLang="ja-JP" dirty="0"/>
              <a:t>The MU assessment is related to all the objectives </a:t>
            </a:r>
          </a:p>
        </p:txBody>
      </p:sp>
      <p:sp>
        <p:nvSpPr>
          <p:cNvPr id="6" name="RS_Classification_Standard">
            <a:extLst>
              <a:ext uri="{FF2B5EF4-FFF2-40B4-BE49-F238E27FC236}">
                <a16:creationId xmlns:a16="http://schemas.microsoft.com/office/drawing/2014/main" id="{A06FEC81-F231-4F72-91FB-C4E0353B73F6}"/>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82323"/>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
        <p:nvSpPr>
          <p:cNvPr id="6" name="RS_Classification_Standard">
            <a:extLst>
              <a:ext uri="{FF2B5EF4-FFF2-40B4-BE49-F238E27FC236}">
                <a16:creationId xmlns:a16="http://schemas.microsoft.com/office/drawing/2014/main" id="{CC6178BA-4462-4611-92F4-BB9047BDA71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6" name="RS_Classification_Standard">
            <a:extLst>
              <a:ext uri="{FF2B5EF4-FFF2-40B4-BE49-F238E27FC236}">
                <a16:creationId xmlns:a16="http://schemas.microsoft.com/office/drawing/2014/main" id="{0A731E89-9169-4775-B361-83AD24D767B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6" name="RS_Classification_Standard">
            <a:extLst>
              <a:ext uri="{FF2B5EF4-FFF2-40B4-BE49-F238E27FC236}">
                <a16:creationId xmlns:a16="http://schemas.microsoft.com/office/drawing/2014/main" id="{12B2FF36-92F3-4AF2-8FC7-F694690F82C6}"/>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t>OEMs to provide </a:t>
            </a:r>
            <a:r>
              <a:rPr lang="en-US" dirty="0"/>
              <a:t>maximum expected offset between geometric </a:t>
            </a:r>
            <a:r>
              <a:rPr lang="en-US" dirty="0" err="1"/>
              <a:t>centre</a:t>
            </a:r>
            <a:r>
              <a:rPr lang="en-US" dirty="0"/>
              <a:t> of the antenna array with respect to the phase </a:t>
            </a:r>
            <a:r>
              <a:rPr lang="en-US" dirty="0" err="1"/>
              <a:t>centre</a:t>
            </a:r>
            <a:endParaRPr lang="en-US" altLang="ja-JP" dirty="0"/>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6" name="RS_Classification_Standard">
            <a:extLst>
              <a:ext uri="{FF2B5EF4-FFF2-40B4-BE49-F238E27FC236}">
                <a16:creationId xmlns:a16="http://schemas.microsoft.com/office/drawing/2014/main" id="{924421B3-E3C9-47B8-B36E-2364F262C8E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a:bodyPr>
          <a:lstStyle/>
          <a:p>
            <a:r>
              <a:rPr lang="en-US" altLang="ja-JP" dirty="0"/>
              <a:t>NOTE: outcome of Issues 1-1-3 and 1-1-4</a:t>
            </a:r>
          </a:p>
          <a:p>
            <a:r>
              <a:rPr lang="en-US" altLang="ja-JP" dirty="0">
                <a:solidFill>
                  <a:srgbClr val="00B050"/>
                </a:solidFill>
              </a:rPr>
              <a:t>Tentative agreement</a:t>
            </a:r>
          </a:p>
          <a:p>
            <a:pPr lvl="1"/>
            <a:r>
              <a:rPr lang="en-US" altLang="ja-JP" dirty="0">
                <a:solidFill>
                  <a:srgbClr val="00B050"/>
                </a:solidFill>
              </a:rPr>
              <a:t>New MU elements and uncertainty mechanisms related to the CFFNF setup include the following:</a:t>
            </a:r>
          </a:p>
          <a:p>
            <a:pPr lvl="2"/>
            <a:r>
              <a:rPr lang="en-US" altLang="ja-JP" dirty="0">
                <a:solidFill>
                  <a:srgbClr val="00B050"/>
                </a:solidFill>
              </a:rPr>
              <a:t>Estimation of DUT antenna location, including compensation of the path loss with respect to the active array, and is applicable to CFFNF using the black and </a:t>
            </a:r>
            <a:r>
              <a:rPr lang="en-US" altLang="ja-JP" dirty="0" err="1">
                <a:solidFill>
                  <a:srgbClr val="00B050"/>
                </a:solidFill>
              </a:rPr>
              <a:t>black&amp;white</a:t>
            </a:r>
            <a:r>
              <a:rPr lang="en-US" altLang="ja-JP" dirty="0">
                <a:solidFill>
                  <a:srgbClr val="00B050"/>
                </a:solidFill>
              </a:rPr>
              <a:t> box approach </a:t>
            </a:r>
          </a:p>
          <a:p>
            <a:pPr lvl="2"/>
            <a:r>
              <a:rPr lang="en-US" altLang="ja-JP" dirty="0">
                <a:solidFill>
                  <a:srgbClr val="00B050"/>
                </a:solidFill>
              </a:rPr>
              <a:t>Compensation of the probe antenna pattern</a:t>
            </a:r>
          </a:p>
          <a:p>
            <a:pPr lvl="2"/>
            <a:r>
              <a:rPr lang="en-US" altLang="ja-JP" dirty="0">
                <a:solidFill>
                  <a:srgbClr val="00B050"/>
                </a:solidFill>
              </a:rPr>
              <a:t>EIRP measurement error</a:t>
            </a:r>
          </a:p>
          <a:p>
            <a:pPr lvl="2"/>
            <a:r>
              <a:rPr lang="en-US" altLang="ja-JP" dirty="0">
                <a:solidFill>
                  <a:srgbClr val="00B050"/>
                </a:solidFill>
              </a:rPr>
              <a:t>Whether interaction between probe antenna and DUT antenna at the near distances from the DUT can be introduced is FFS</a:t>
            </a:r>
          </a:p>
          <a:p>
            <a:pPr lvl="1"/>
            <a:r>
              <a:rPr lang="en-US" altLang="ja-JP" dirty="0">
                <a:solidFill>
                  <a:srgbClr val="00B050"/>
                </a:solidFill>
              </a:rPr>
              <a:t> Preliminary assessment of EIRP measurement error due to expansion technique</a:t>
            </a:r>
          </a:p>
          <a:p>
            <a:pPr lvl="2"/>
            <a:r>
              <a:rPr lang="en-US" altLang="ja-JP" dirty="0">
                <a:solidFill>
                  <a:srgbClr val="00B050"/>
                </a:solidFill>
              </a:rPr>
              <a:t>A detailed impact of the SNR on EIRP measurement error is needed</a:t>
            </a:r>
          </a:p>
          <a:p>
            <a:pPr lvl="2"/>
            <a:r>
              <a:rPr lang="en-US" altLang="ja-JP" dirty="0" err="1" smtClean="0">
                <a:solidFill>
                  <a:srgbClr val="00B050"/>
                </a:solidFill>
              </a:rPr>
              <a:t>TE</a:t>
            </a:r>
            <a:r>
              <a:rPr lang="en-US" altLang="ja-JP" dirty="0" smtClean="0">
                <a:solidFill>
                  <a:srgbClr val="00B050"/>
                </a:solidFill>
              </a:rPr>
              <a:t> vendors are encouraged to align simulation </a:t>
            </a:r>
            <a:r>
              <a:rPr lang="en-US" altLang="ja-JP" dirty="0">
                <a:solidFill>
                  <a:srgbClr val="00B050"/>
                </a:solidFill>
              </a:rPr>
              <a:t>assumptions on SNR</a:t>
            </a:r>
            <a:r>
              <a:rPr lang="en-US" altLang="ja-JP" strike="sngStrike" dirty="0">
                <a:solidFill>
                  <a:srgbClr val="00B050"/>
                </a:solidFill>
              </a:rPr>
              <a:t>:</a:t>
            </a:r>
          </a:p>
          <a:p>
            <a:pPr lvl="3"/>
            <a:r>
              <a:rPr lang="en-US" altLang="ja-JP" strike="sngStrike" dirty="0">
                <a:solidFill>
                  <a:srgbClr val="00B0F0"/>
                </a:solidFill>
              </a:rPr>
              <a:t>Option 1: Noise is injected at the output of the UE</a:t>
            </a:r>
          </a:p>
          <a:p>
            <a:pPr lvl="3"/>
            <a:r>
              <a:rPr lang="en-US" altLang="ja-JP" strike="sngStrike" dirty="0">
                <a:solidFill>
                  <a:srgbClr val="00B0F0"/>
                </a:solidFill>
              </a:rPr>
              <a:t>Option 2: </a:t>
            </a:r>
            <a:r>
              <a:rPr lang="en-US" altLang="ja-JP" strike="sngStrike" dirty="0"/>
              <a:t>Influence of noise for testability analysis is a function of the measurement equipment (e.g. power sensor or spectrum analyzer for Tx measurements)</a:t>
            </a:r>
          </a:p>
        </p:txBody>
      </p:sp>
      <p:sp>
        <p:nvSpPr>
          <p:cNvPr id="6" name="RS_Classification_Standard">
            <a:extLst>
              <a:ext uri="{FF2B5EF4-FFF2-40B4-BE49-F238E27FC236}">
                <a16:creationId xmlns:a16="http://schemas.microsoft.com/office/drawing/2014/main" id="{E01F8527-944C-4A15-AE71-7A8336799C28}"/>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strike="sngStrike" dirty="0">
                <a:solidFill>
                  <a:srgbClr val="00B0F0"/>
                </a:solidFill>
              </a:rPr>
              <a:t>Whether compensation of the path loss (</a:t>
            </a:r>
            <a:r>
              <a:rPr lang="en-US" altLang="ja-JP" strike="sngStrike" dirty="0" err="1">
                <a:solidFill>
                  <a:srgbClr val="00B0F0"/>
                </a:solidFill>
              </a:rPr>
              <a:t>w.r.t</a:t>
            </a:r>
            <a:r>
              <a:rPr lang="en-US" altLang="ja-JP" strike="sngStrike" dirty="0">
                <a:solidFill>
                  <a:srgbClr val="00B0F0"/>
                </a:solidFill>
              </a:rPr>
              <a:t>. to the active antenna array) is applicable is FFS</a:t>
            </a:r>
            <a:endParaRPr lang="en-US" altLang="ja-JP" dirty="0">
              <a:solidFill>
                <a:srgbClr val="00B0F0"/>
              </a:solidFill>
            </a:endParaRP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63894195-B07E-42FC-AE03-F3FF76BE4AF8}"/>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
        <p:nvSpPr>
          <p:cNvPr id="8" name="RS_Classification_Standard">
            <a:extLst>
              <a:ext uri="{FF2B5EF4-FFF2-40B4-BE49-F238E27FC236}">
                <a16:creationId xmlns:a16="http://schemas.microsoft.com/office/drawing/2014/main" id="{F0E1C387-F445-4E44-B5F0-22309B9EA0B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t>NOTE: outcome of Issue 2-1-1</a:t>
            </a:r>
          </a:p>
          <a:p>
            <a:r>
              <a:rPr lang="en-US" altLang="ja-JP" dirty="0">
                <a:solidFill>
                  <a:srgbClr val="00B050"/>
                </a:solidFill>
              </a:rPr>
              <a:t>Tentative agreement</a:t>
            </a:r>
          </a:p>
          <a:p>
            <a:pPr lvl="1"/>
            <a:r>
              <a:rPr lang="en-US" altLang="ja-JP" dirty="0">
                <a:solidFill>
                  <a:srgbClr val="00B050"/>
                </a:solidFill>
              </a:rPr>
              <a:t>For 1 layer case, TPMI method is applicable for clause 6.2 of TS 38.101-2 for Rel-15 and Rel-16 coherent UEs and is applicable for clause 6.2D for Rel-16 </a:t>
            </a:r>
            <a:r>
              <a:rPr lang="en-US" altLang="ja-JP" dirty="0" err="1">
                <a:solidFill>
                  <a:srgbClr val="00B050"/>
                </a:solidFill>
              </a:rPr>
              <a:t>nonCoherent</a:t>
            </a:r>
            <a:r>
              <a:rPr lang="en-US" altLang="ja-JP" dirty="0">
                <a:solidFill>
                  <a:srgbClr val="00B050"/>
                </a:solidFill>
              </a:rPr>
              <a:t> UEs with uplink full power transmission.</a:t>
            </a:r>
          </a:p>
          <a:p>
            <a:pPr lvl="2"/>
            <a:r>
              <a:rPr lang="en-US" altLang="ja-JP" dirty="0">
                <a:solidFill>
                  <a:srgbClr val="00B050"/>
                </a:solidFill>
              </a:rPr>
              <a:t>2-port transmission </a:t>
            </a:r>
            <a:r>
              <a:rPr lang="en-US" altLang="ja-JP" strike="sngStrike" dirty="0">
                <a:solidFill>
                  <a:srgbClr val="00B050"/>
                </a:solidFill>
              </a:rPr>
              <a:t>2TX TPMI </a:t>
            </a:r>
            <a:r>
              <a:rPr lang="en-US" altLang="ja-JP" dirty="0">
                <a:solidFill>
                  <a:srgbClr val="00B050"/>
                </a:solidFill>
              </a:rPr>
              <a:t>shall be configured for coherent UEs and </a:t>
            </a:r>
            <a:r>
              <a:rPr lang="en-US" altLang="ja-JP" dirty="0" err="1">
                <a:solidFill>
                  <a:srgbClr val="00B050"/>
                </a:solidFill>
              </a:rPr>
              <a:t>nonCoherent</a:t>
            </a:r>
            <a:r>
              <a:rPr lang="en-US" altLang="ja-JP" dirty="0">
                <a:solidFill>
                  <a:srgbClr val="00B050"/>
                </a:solidFill>
              </a:rPr>
              <a:t> UEs supporting full power transmission </a:t>
            </a:r>
            <a:r>
              <a:rPr lang="en-US" altLang="ja-JP" dirty="0" smtClean="0">
                <a:solidFill>
                  <a:srgbClr val="00B050"/>
                </a:solidFill>
              </a:rPr>
              <a:t>[mode-1]. </a:t>
            </a:r>
            <a:r>
              <a:rPr lang="en-US" altLang="ja-JP" dirty="0" smtClean="0">
                <a:solidFill>
                  <a:srgbClr val="FFC000"/>
                </a:solidFill>
              </a:rPr>
              <a:t>(Further clarify the </a:t>
            </a:r>
            <a:r>
              <a:rPr lang="en-US" altLang="ja-JP" dirty="0" err="1" smtClean="0">
                <a:solidFill>
                  <a:srgbClr val="FFC000"/>
                </a:solidFill>
              </a:rPr>
              <a:t>TPMI</a:t>
            </a:r>
            <a:r>
              <a:rPr lang="en-US" altLang="ja-JP" dirty="0" smtClean="0">
                <a:solidFill>
                  <a:srgbClr val="FFC000"/>
                </a:solidFill>
              </a:rPr>
              <a:t> indication with </a:t>
            </a:r>
            <a:r>
              <a:rPr lang="en-US" altLang="ja-JP" dirty="0" err="1" smtClean="0">
                <a:solidFill>
                  <a:srgbClr val="FFC000"/>
                </a:solidFill>
              </a:rPr>
              <a:t>RAN1</a:t>
            </a:r>
            <a:r>
              <a:rPr lang="en-US" altLang="ja-JP" dirty="0" smtClean="0">
                <a:solidFill>
                  <a:srgbClr val="FFC000"/>
                </a:solidFill>
              </a:rPr>
              <a:t> specification in offline)</a:t>
            </a:r>
            <a:endParaRPr lang="en-US" altLang="ja-JP" dirty="0">
              <a:solidFill>
                <a:srgbClr val="FFC000"/>
              </a:solidFill>
            </a:endParaRPr>
          </a:p>
          <a:p>
            <a:pPr lvl="2"/>
            <a:r>
              <a:rPr lang="en-US" altLang="ja-JP" dirty="0">
                <a:solidFill>
                  <a:srgbClr val="00B050"/>
                </a:solidFill>
              </a:rPr>
              <a:t>When 2-port transmission is configured for EIRP measurement for test cases in clause 6.2 and 6.2D of TS38.101-2, fixed TPMI index=2 shall be configured.</a:t>
            </a:r>
          </a:p>
          <a:p>
            <a:pPr lvl="1"/>
            <a:r>
              <a:rPr lang="en-US" altLang="ja-JP" dirty="0">
                <a:solidFill>
                  <a:srgbClr val="00B050"/>
                </a:solidFill>
              </a:rPr>
              <a:t>Rel-16 Non-coherent UEs which do not support full power transmission </a:t>
            </a:r>
            <a:r>
              <a:rPr lang="en-US" altLang="ja-JP" strike="sngStrike" dirty="0">
                <a:solidFill>
                  <a:srgbClr val="00B050"/>
                </a:solidFill>
              </a:rPr>
              <a:t>(mode-1) </a:t>
            </a:r>
            <a:r>
              <a:rPr lang="en-US" altLang="ja-JP" dirty="0">
                <a:solidFill>
                  <a:srgbClr val="00B050"/>
                </a:solidFill>
              </a:rPr>
              <a:t>and Rel-15 non-coherent </a:t>
            </a:r>
            <a:r>
              <a:rPr lang="en-US" altLang="ja-JP" dirty="0" err="1">
                <a:solidFill>
                  <a:srgbClr val="00B050"/>
                </a:solidFill>
              </a:rPr>
              <a:t>Ues</a:t>
            </a:r>
            <a:r>
              <a:rPr lang="en-US" altLang="ja-JP" dirty="0">
                <a:solidFill>
                  <a:srgbClr val="00B050"/>
                </a:solidFill>
              </a:rPr>
              <a:t> shall be configured with </a:t>
            </a:r>
            <a:r>
              <a:rPr lang="en-US" altLang="ja-JP" dirty="0" err="1">
                <a:solidFill>
                  <a:srgbClr val="00B050"/>
                </a:solidFill>
              </a:rPr>
              <a:t>nrofSRS</a:t>
            </a:r>
            <a:r>
              <a:rPr lang="en-US" altLang="ja-JP" dirty="0">
                <a:solidFill>
                  <a:srgbClr val="00B050"/>
                </a:solidFill>
              </a:rPr>
              <a:t>-ports=1.</a:t>
            </a:r>
          </a:p>
          <a:p>
            <a:pPr lvl="1"/>
            <a:r>
              <a:rPr lang="en-US" altLang="ja-JP" dirty="0">
                <a:solidFill>
                  <a:srgbClr val="00B050"/>
                </a:solidFill>
              </a:rPr>
              <a:t>Whether further apply optimal TPMI shall be further discussed.</a:t>
            </a:r>
          </a:p>
          <a:p>
            <a:pPr lvl="2"/>
            <a:r>
              <a:rPr lang="en-US" altLang="ja-JP" dirty="0">
                <a:solidFill>
                  <a:srgbClr val="00B050"/>
                </a:solidFill>
              </a:rPr>
              <a:t> Companies are encouraged to raise technical clarification on optimal TPMI.</a:t>
            </a:r>
          </a:p>
        </p:txBody>
      </p:sp>
      <p:sp>
        <p:nvSpPr>
          <p:cNvPr id="6" name="RS_Classification_Standard">
            <a:extLst>
              <a:ext uri="{FF2B5EF4-FFF2-40B4-BE49-F238E27FC236}">
                <a16:creationId xmlns:a16="http://schemas.microsoft.com/office/drawing/2014/main" id="{AA6BD8E9-8573-4918-B703-D35A3992DDA5}"/>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solidFill>
                  <a:srgbClr val="0000FF"/>
                </a:solidFill>
              </a:rPr>
              <a:t>(</a:t>
            </a:r>
            <a:r>
              <a:rPr lang="en-US" sz="3100" dirty="0" err="1">
                <a:solidFill>
                  <a:srgbClr val="0000FF"/>
                </a:solidFill>
              </a:rPr>
              <a:t>Obj</a:t>
            </a:r>
            <a:r>
              <a:rPr lang="en-US" sz="3100" dirty="0">
                <a:solidFill>
                  <a:srgbClr val="0000FF"/>
                </a:solidFill>
              </a:rPr>
              <a:t> 2) </a:t>
            </a:r>
            <a:r>
              <a:rPr lang="en-US" altLang="zh-TW" sz="3100" dirty="0">
                <a:solidFill>
                  <a:srgbClr val="0000FF"/>
                </a:solidFill>
              </a:rPr>
              <a:t>2-port CSI-RS configuration</a:t>
            </a:r>
            <a:endParaRPr lang="en-US" sz="3100" dirty="0">
              <a:solidFill>
                <a:srgbClr val="0000FF"/>
              </a:solidFill>
            </a:endParaRP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solidFill>
                  <a:srgbClr val="0000FF"/>
                </a:solidFill>
              </a:rPr>
              <a:t>NOTE: outcome of Issue 2-1-</a:t>
            </a:r>
            <a:r>
              <a:rPr lang="en-US" altLang="zh-TW" dirty="0">
                <a:solidFill>
                  <a:srgbClr val="0000FF"/>
                </a:solidFill>
              </a:rPr>
              <a:t>2</a:t>
            </a:r>
            <a:endParaRPr lang="en-US" altLang="ja-JP" dirty="0">
              <a:solidFill>
                <a:srgbClr val="0000FF"/>
              </a:solidFill>
            </a:endParaRPr>
          </a:p>
          <a:p>
            <a:r>
              <a:rPr lang="en-US" altLang="ja-JP" dirty="0">
                <a:solidFill>
                  <a:srgbClr val="0000FF"/>
                </a:solidFill>
              </a:rPr>
              <a:t>Tentative agreement</a:t>
            </a:r>
          </a:p>
          <a:p>
            <a:pPr lvl="1"/>
            <a:r>
              <a:rPr lang="en-US" dirty="0" smtClean="0">
                <a:solidFill>
                  <a:srgbClr val="00B050"/>
                </a:solidFill>
              </a:rPr>
              <a:t>Further study the feasibility of the potential enhancement solution of 2-port CSI-RS </a:t>
            </a:r>
            <a:r>
              <a:rPr lang="en-US" strike="sngStrike" dirty="0" smtClean="0">
                <a:solidFill>
                  <a:srgbClr val="00B050"/>
                </a:solidFill>
              </a:rPr>
              <a:t>can be considered as candidate improvement solution shall </a:t>
            </a:r>
            <a:r>
              <a:rPr lang="en-US" strike="sngStrike" dirty="0">
                <a:solidFill>
                  <a:srgbClr val="00B050"/>
                </a:solidFill>
              </a:rPr>
              <a:t>be applied]</a:t>
            </a:r>
          </a:p>
          <a:p>
            <a:pPr lvl="1"/>
            <a:r>
              <a:rPr lang="en-US" strike="sngStrike" dirty="0">
                <a:solidFill>
                  <a:srgbClr val="00B050"/>
                </a:solidFill>
              </a:rPr>
              <a:t>PUSCH, PDSCH, SRS, DMRS, and CSIRS shall do port alignment for 2-port </a:t>
            </a:r>
            <a:r>
              <a:rPr lang="en-US" strike="sngStrike" dirty="0" smtClean="0">
                <a:solidFill>
                  <a:srgbClr val="00B050"/>
                </a:solidFill>
              </a:rPr>
              <a:t>CSI-RS </a:t>
            </a:r>
            <a:r>
              <a:rPr lang="en-US" strike="sngStrike" dirty="0" err="1" smtClean="0">
                <a:solidFill>
                  <a:srgbClr val="00B050"/>
                </a:solidFill>
              </a:rPr>
              <a:t>FFS</a:t>
            </a:r>
            <a:r>
              <a:rPr lang="en-US" strike="sngStrike" dirty="0" smtClean="0">
                <a:solidFill>
                  <a:srgbClr val="00B050"/>
                </a:solidFill>
              </a:rPr>
              <a:t> for </a:t>
            </a:r>
            <a:r>
              <a:rPr lang="en-US" strike="sngStrike" dirty="0" err="1" smtClean="0">
                <a:solidFill>
                  <a:srgbClr val="00B050"/>
                </a:solidFill>
              </a:rPr>
              <a:t>th</a:t>
            </a:r>
            <a:r>
              <a:rPr lang="en-US" altLang="zh-CN" dirty="0">
                <a:solidFill>
                  <a:srgbClr val="FFC000"/>
                </a:solidFill>
              </a:rPr>
              <a:t>[Further study 2 port CSI-RS together with </a:t>
            </a:r>
            <a:r>
              <a:rPr lang="en-US" altLang="zh-CN" dirty="0" err="1">
                <a:solidFill>
                  <a:srgbClr val="FFC000"/>
                </a:solidFill>
              </a:rPr>
              <a:t>DMRS</a:t>
            </a:r>
            <a:r>
              <a:rPr lang="en-US" altLang="zh-CN" dirty="0">
                <a:solidFill>
                  <a:srgbClr val="FFC000"/>
                </a:solidFill>
              </a:rPr>
              <a:t>, </a:t>
            </a:r>
            <a:r>
              <a:rPr lang="en-US" altLang="zh-CN" dirty="0" err="1">
                <a:solidFill>
                  <a:srgbClr val="FFC000"/>
                </a:solidFill>
              </a:rPr>
              <a:t>PDSCH</a:t>
            </a:r>
            <a:r>
              <a:rPr lang="en-US" altLang="zh-CN" dirty="0">
                <a:solidFill>
                  <a:srgbClr val="FFC000"/>
                </a:solidFill>
              </a:rPr>
              <a:t>, SRS mapping to different </a:t>
            </a:r>
            <a:r>
              <a:rPr lang="en-US" altLang="zh-CN" dirty="0" err="1">
                <a:solidFill>
                  <a:srgbClr val="FFC000"/>
                </a:solidFill>
              </a:rPr>
              <a:t>TE</a:t>
            </a:r>
            <a:r>
              <a:rPr lang="en-US" altLang="zh-CN" dirty="0">
                <a:solidFill>
                  <a:srgbClr val="FFC000"/>
                </a:solidFill>
              </a:rPr>
              <a:t> polarization and transmitted simultaneously or sequentially]</a:t>
            </a:r>
            <a:endParaRPr lang="en-US" altLang="zh-TW" dirty="0">
              <a:solidFill>
                <a:srgbClr val="FFC000"/>
              </a:solidFill>
            </a:endParaRPr>
          </a:p>
          <a:p>
            <a:pPr lvl="1"/>
            <a:r>
              <a:rPr lang="en-US" dirty="0" err="1" smtClean="0">
                <a:solidFill>
                  <a:srgbClr val="00B050"/>
                </a:solidFill>
              </a:rPr>
              <a:t>FFS</a:t>
            </a:r>
            <a:r>
              <a:rPr lang="en-US" dirty="0" smtClean="0">
                <a:solidFill>
                  <a:srgbClr val="00B050"/>
                </a:solidFill>
              </a:rPr>
              <a:t> on the </a:t>
            </a:r>
            <a:r>
              <a:rPr lang="en-US" dirty="0" smtClean="0">
                <a:solidFill>
                  <a:srgbClr val="00B050"/>
                </a:solidFill>
              </a:rPr>
              <a:t>2-port </a:t>
            </a:r>
            <a:r>
              <a:rPr lang="en-US" dirty="0">
                <a:solidFill>
                  <a:srgbClr val="00B050"/>
                </a:solidFill>
              </a:rPr>
              <a:t>CSI-RS </a:t>
            </a:r>
            <a:r>
              <a:rPr lang="en-US" dirty="0" smtClean="0">
                <a:solidFill>
                  <a:srgbClr val="00B050"/>
                </a:solidFill>
              </a:rPr>
              <a:t>configuration pending on further discussion with following candidate option: </a:t>
            </a:r>
          </a:p>
          <a:p>
            <a:pPr lvl="2"/>
            <a:r>
              <a:rPr lang="en-US" dirty="0" smtClean="0">
                <a:solidFill>
                  <a:srgbClr val="00B050"/>
                </a:solidFill>
              </a:rPr>
              <a:t>Repetition </a:t>
            </a:r>
            <a:r>
              <a:rPr lang="en-US" dirty="0">
                <a:solidFill>
                  <a:srgbClr val="00B050"/>
                </a:solidFill>
              </a:rPr>
              <a:t>= ON</a:t>
            </a:r>
          </a:p>
          <a:p>
            <a:pPr lvl="2"/>
            <a:r>
              <a:rPr lang="en-US" dirty="0">
                <a:solidFill>
                  <a:srgbClr val="00B050"/>
                </a:solidFill>
              </a:rPr>
              <a:t>Repetition number = 8</a:t>
            </a:r>
            <a:endParaRPr lang="en-US" altLang="ja-JP" dirty="0">
              <a:solidFill>
                <a:srgbClr val="00B050"/>
              </a:solidFill>
            </a:endParaRPr>
          </a:p>
          <a:p>
            <a:pPr lvl="1"/>
            <a:endParaRPr lang="en-US" altLang="ja-JP" dirty="0"/>
          </a:p>
          <a:p>
            <a:pPr lvl="1"/>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9D741801-6F6F-4354-AD2D-8BADBBB139FB}"/>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9160947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2.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82764B-AF50-40AD-B02B-119A6EEE922A}">
  <ds:schemaRefs>
    <ds:schemaRef ds:uri="878f5c59-aec9-459c-acf8-8cf941473193"/>
    <ds:schemaRef ds:uri="http://purl.org/dc/terms/"/>
    <ds:schemaRef ds:uri="http://purl.org/dc/elements/1.1/"/>
    <ds:schemaRef ds:uri="http://www.w3.org/XML/1998/namespace"/>
    <ds:schemaRef ds:uri="http://schemas.microsoft.com/office/2006/metadata/propertie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bdd78157-346c-4767-bfdd-352789a5c5f1"/>
  </ds:schemaRefs>
</ds:datastoreItem>
</file>

<file path=docProps/app.xml><?xml version="1.0" encoding="utf-8"?>
<Properties xmlns="http://schemas.openxmlformats.org/officeDocument/2006/extended-properties" xmlns:vt="http://schemas.openxmlformats.org/officeDocument/2006/docPropsVTypes">
  <TotalTime>111</TotalTime>
  <Words>3208</Words>
  <Application>Microsoft Office PowerPoint</Application>
  <PresentationFormat>宽屏</PresentationFormat>
  <Paragraphs>452</Paragraphs>
  <Slides>15</Slides>
  <Notes>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新細明體</vt:lpstr>
      <vt:lpstr>游ゴシック</vt:lpstr>
      <vt:lpstr>游ゴシック Light</vt:lpstr>
      <vt:lpstr>等线</vt:lpstr>
      <vt:lpstr>等线 Light</vt:lpstr>
      <vt:lpstr>SimSun</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2-port CSI-RS configuration</vt:lpstr>
      <vt:lpstr>(Obj 2) EVM and spectrum flatness transmit signal quality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Haijie Qiu_Samsung</cp:lastModifiedBy>
  <cp:revision>263</cp:revision>
  <dcterms:created xsi:type="dcterms:W3CDTF">2020-11-04T06:34:52Z</dcterms:created>
  <dcterms:modified xsi:type="dcterms:W3CDTF">2021-04-19T15:43:55Z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