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878" autoAdjust="0"/>
  </p:normalViewPr>
  <p:slideViewPr>
    <p:cSldViewPr snapToGrid="0">
      <p:cViewPr varScale="1">
        <p:scale>
          <a:sx n="140" d="100"/>
          <a:sy n="140" d="100"/>
        </p:scale>
        <p:origin x="11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213D3-59BE-4D85-A89D-524444FE805E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4ED31-6FA2-4718-AD10-DD17CE79C2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81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4ED31-6FA2-4718-AD10-DD17CE79C2A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85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RF TX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r>
              <a:rPr lang="en-US" dirty="0"/>
              <a:t>, Nokia Shanghai Bell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98-bis-e</a:t>
            </a:r>
          </a:p>
          <a:p>
            <a:r>
              <a:rPr lang="en-GB" b="1" dirty="0"/>
              <a:t>Electronic Meeting, 12 – 20 April 2021</a:t>
            </a:r>
          </a:p>
          <a:p>
            <a:r>
              <a:rPr lang="en-US" b="1" dirty="0"/>
              <a:t>Agenda Item:</a:t>
            </a:r>
            <a:r>
              <a:rPr lang="en-US" b="1"/>
              <a:t>	</a:t>
            </a:r>
            <a:r>
              <a:rPr lang="en-GB" b="1"/>
              <a:t>8.12.5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4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400" dirty="0"/>
              <a:t>[1]	R4-2104456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400" dirty="0"/>
              <a:t>[2]	R4-2104731	Discussion on BS TX RF requirements for 52.6-71GHz			CATT</a:t>
            </a:r>
          </a:p>
          <a:p>
            <a:pPr marL="0" indent="0">
              <a:buNone/>
            </a:pPr>
            <a:r>
              <a:rPr lang="en-GB" sz="1400" dirty="0"/>
              <a:t>[3]	R4-2106355	On BS transmitter aspects extending NR to 71 GHz				Ericsson</a:t>
            </a:r>
          </a:p>
          <a:p>
            <a:pPr marL="0" indent="0">
              <a:buNone/>
            </a:pPr>
            <a:r>
              <a:rPr lang="en-GB" sz="1400" dirty="0"/>
              <a:t>[4]	R4-2106589	Discussion on BS Tx requirements for 52.6-71GHz				ZTE Corporation</a:t>
            </a:r>
          </a:p>
          <a:p>
            <a:pPr marL="0" indent="0">
              <a:buNone/>
            </a:pPr>
            <a:r>
              <a:rPr lang="en-GB" sz="14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>
                <a:solidFill>
                  <a:srgbClr val="00B050"/>
                </a:solidFill>
              </a:rPr>
              <a:t>The radiated transmitter characteristics requirements applying to the BS type 2-O should be considered </a:t>
            </a:r>
            <a:r>
              <a:rPr lang="en-US" dirty="0" smtClean="0">
                <a:solidFill>
                  <a:srgbClr val="00B050"/>
                </a:solidFill>
              </a:rPr>
              <a:t>for </a:t>
            </a:r>
            <a:r>
              <a:rPr lang="en-US" dirty="0">
                <a:solidFill>
                  <a:srgbClr val="00B050"/>
                </a:solidFill>
              </a:rPr>
              <a:t>NR operation in 52.6 – 71 GHz </a:t>
            </a:r>
            <a:r>
              <a:rPr lang="en-US" dirty="0" smtClean="0">
                <a:solidFill>
                  <a:srgbClr val="00B050"/>
                </a:solidFill>
              </a:rPr>
              <a:t>range </a:t>
            </a:r>
            <a:r>
              <a:rPr lang="en-US" altLang="zh-CN" dirty="0">
                <a:solidFill>
                  <a:srgbClr val="00B050"/>
                </a:solidFill>
              </a:rPr>
              <a:t>as the starting </a:t>
            </a:r>
            <a:r>
              <a:rPr lang="en-US" altLang="zh-CN" dirty="0" smtClean="0">
                <a:solidFill>
                  <a:srgbClr val="00B050"/>
                </a:solidFill>
              </a:rPr>
              <a:t>point for discussion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GB" dirty="0">
              <a:solidFill>
                <a:srgbClr val="00B050"/>
              </a:solidFill>
            </a:endParaRP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Final requirement values need further consideration.</a:t>
            </a:r>
            <a:endParaRPr lang="en-GB" dirty="0">
              <a:solidFill>
                <a:srgbClr val="00B050"/>
              </a:solidFill>
            </a:endParaRPr>
          </a:p>
          <a:p>
            <a:pPr lvl="0" hangingPunct="0"/>
            <a:r>
              <a:rPr lang="en-GB" dirty="0">
                <a:solidFill>
                  <a:srgbClr val="00B050"/>
                </a:solidFill>
              </a:rPr>
              <a:t>The BS output power for NR operation in 52.6 – 71 GHz range is declared by the manufacturer. Additional regional requirements can be added to specification to align with regulatory requirements.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Consider further detailed output power accuracy values (EIRP and TRP), taking into account also whether and/or how fractional bandwidth is applied.</a:t>
            </a:r>
            <a:endParaRPr lang="en-GB" dirty="0">
              <a:solidFill>
                <a:srgbClr val="00B050"/>
              </a:solidFill>
            </a:endParaRPr>
          </a:p>
          <a:p>
            <a:pPr lvl="0" hangingPunct="0"/>
            <a:r>
              <a:rPr lang="en-GB" dirty="0">
                <a:solidFill>
                  <a:srgbClr val="00B050"/>
                </a:solidFill>
              </a:rPr>
              <a:t>Total power dynamic range requirement based on 10*log10(</a:t>
            </a:r>
            <a:r>
              <a:rPr lang="en-GB" dirty="0" err="1">
                <a:solidFill>
                  <a:srgbClr val="00B050"/>
                </a:solidFill>
              </a:rPr>
              <a:t>Nrb</a:t>
            </a:r>
            <a:r>
              <a:rPr lang="en-GB" dirty="0">
                <a:solidFill>
                  <a:srgbClr val="00B050"/>
                </a:solidFill>
              </a:rPr>
              <a:t>), similar to current FR2, can be applied to 52.6-71 GHz.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Details especially on wide channel bandwidths with large SCS and applicability on licensed vs. unlicensed bands need to be further clarified.</a:t>
            </a:r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lvl="0" hangingPunct="0"/>
            <a:r>
              <a:rPr lang="en-GB" dirty="0">
                <a:solidFill>
                  <a:srgbClr val="00B050"/>
                </a:solidFill>
              </a:rPr>
              <a:t>Final evaluation of transient times has to consider not only the general ON/OFF mask at start and end slot, for TDD DL/UL boundaries, used in GP timing, but also other use cases related to UE UL, like SRS time mask and PUSCH-PUCCH and SRS time mask. The cases of SRS time mask and PUSCH-PUCCH and SRS time mask have to be investigated in UE RF session.</a:t>
            </a:r>
          </a:p>
          <a:p>
            <a:pPr lvl="1" hangingPunct="0"/>
            <a:r>
              <a:rPr lang="en-US" strike="sngStrike" dirty="0">
                <a:solidFill>
                  <a:srgbClr val="00B050"/>
                </a:solidFill>
              </a:rPr>
              <a:t>Further consider transient time below </a:t>
            </a:r>
            <a:r>
              <a:rPr lang="en-US" strike="sngStrike" dirty="0" err="1">
                <a:solidFill>
                  <a:srgbClr val="00B050"/>
                </a:solidFill>
              </a:rPr>
              <a:t>3us</a:t>
            </a:r>
            <a:r>
              <a:rPr lang="en-US" strike="sngStrike" dirty="0">
                <a:solidFill>
                  <a:srgbClr val="00B050"/>
                </a:solidFill>
              </a:rPr>
              <a:t> in case </a:t>
            </a:r>
            <a:r>
              <a:rPr lang="en-US" strike="sngStrike" dirty="0" err="1">
                <a:solidFill>
                  <a:srgbClr val="00B050"/>
                </a:solidFill>
              </a:rPr>
              <a:t>UE</a:t>
            </a:r>
            <a:r>
              <a:rPr lang="en-US" strike="sngStrike" dirty="0">
                <a:solidFill>
                  <a:srgbClr val="00B050"/>
                </a:solidFill>
              </a:rPr>
              <a:t> transient time is agreed to be shortened too.</a:t>
            </a:r>
            <a:endParaRPr lang="en-GB" strike="sngStrike" dirty="0">
              <a:solidFill>
                <a:srgbClr val="00B050"/>
              </a:solidFill>
            </a:endParaRPr>
          </a:p>
          <a:p>
            <a:pPr lvl="0" hangingPunct="0"/>
            <a:r>
              <a:rPr lang="en-GB" dirty="0">
                <a:solidFill>
                  <a:srgbClr val="00B050"/>
                </a:solidFill>
              </a:rPr>
              <a:t>Re-use frequency error requirements from current FR2.</a:t>
            </a:r>
          </a:p>
          <a:p>
            <a:pPr lvl="0" hangingPunct="0"/>
            <a:r>
              <a:rPr lang="en-GB" dirty="0">
                <a:solidFill>
                  <a:srgbClr val="00B050"/>
                </a:solidFill>
              </a:rPr>
              <a:t>New EVM window length is defined for new SCS.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Further evaluate EVM requirements in 52.6 – 71 GHz range.</a:t>
            </a:r>
          </a:p>
          <a:p>
            <a:pPr lvl="0" hangingPunct="0"/>
            <a:r>
              <a:rPr lang="en-GB" dirty="0">
                <a:solidFill>
                  <a:srgbClr val="00B050"/>
                </a:solidFill>
              </a:rPr>
              <a:t>Modulations up to 64 QAM are supported.</a:t>
            </a: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Further evaluate Tx Off power, considering also whether existing </a:t>
            </a:r>
            <a:r>
              <a:rPr lang="en-US" dirty="0" err="1" smtClean="0">
                <a:solidFill>
                  <a:srgbClr val="00B050"/>
                </a:solidFill>
              </a:rPr>
              <a:t>FR2</a:t>
            </a:r>
            <a:r>
              <a:rPr lang="en-US" dirty="0" smtClean="0">
                <a:solidFill>
                  <a:srgbClr val="00B050"/>
                </a:solidFill>
              </a:rPr>
              <a:t> requirement </a:t>
            </a:r>
            <a:r>
              <a:rPr lang="en-US" dirty="0">
                <a:solidFill>
                  <a:srgbClr val="00B050"/>
                </a:solidFill>
              </a:rPr>
              <a:t>-36 dBm/MHz can be valid.</a:t>
            </a: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Further evaluate </a:t>
            </a:r>
            <a:r>
              <a:rPr lang="en-US" dirty="0" smtClean="0">
                <a:solidFill>
                  <a:srgbClr val="00B050"/>
                </a:solidFill>
              </a:rPr>
              <a:t>TAE(</a:t>
            </a:r>
            <a:r>
              <a:rPr lang="en-US" dirty="0" err="1" smtClean="0">
                <a:solidFill>
                  <a:srgbClr val="00B050"/>
                </a:solidFill>
              </a:rPr>
              <a:t>MIMO</a:t>
            </a:r>
            <a:r>
              <a:rPr lang="en-US" dirty="0" smtClean="0">
                <a:solidFill>
                  <a:srgbClr val="00B050"/>
                </a:solidFill>
              </a:rPr>
              <a:t>, CA cases), </a:t>
            </a:r>
            <a:r>
              <a:rPr lang="en-US" dirty="0">
                <a:solidFill>
                  <a:srgbClr val="00B050"/>
                </a:solidFill>
              </a:rPr>
              <a:t>considering also impact of UE RF architecture for CA related TAE, if applicable.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pPr lvl="0" hangingPunct="0"/>
            <a:r>
              <a:rPr lang="en-US" dirty="0" smtClean="0">
                <a:solidFill>
                  <a:srgbClr val="00B050"/>
                </a:solidFill>
              </a:rPr>
              <a:t>How </a:t>
            </a:r>
            <a:r>
              <a:rPr lang="en-US" dirty="0">
                <a:solidFill>
                  <a:srgbClr val="00B050"/>
                </a:solidFill>
              </a:rPr>
              <a:t>to handle low emission PSD due to wide carrier BW needs to be studied in </a:t>
            </a:r>
            <a:r>
              <a:rPr lang="en-US" dirty="0" err="1">
                <a:solidFill>
                  <a:srgbClr val="00B050"/>
                </a:solidFill>
              </a:rPr>
              <a:t>RAN4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GB" dirty="0">
              <a:solidFill>
                <a:srgbClr val="00B050"/>
              </a:solidFill>
            </a:endParaRP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For licensed operation, adjust OBUE for 52.6 – 71 GHz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GB" altLang="zh-CN" dirty="0">
                <a:solidFill>
                  <a:srgbClr val="00B050"/>
                </a:solidFill>
              </a:rPr>
              <a:t>Additional regional requirements can be added to specification to align with regulatory requirements</a:t>
            </a:r>
            <a:r>
              <a:rPr lang="en-GB" altLang="zh-CN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Further consider EN 303 722 for unwanted emissions in unlicensed operation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</a:p>
          <a:p>
            <a:pPr hangingPunct="0"/>
            <a:r>
              <a:rPr lang="en-US" dirty="0" smtClean="0">
                <a:solidFill>
                  <a:srgbClr val="00B050"/>
                </a:solidFill>
              </a:rPr>
              <a:t>Re-use </a:t>
            </a:r>
            <a:r>
              <a:rPr lang="en-US" dirty="0">
                <a:solidFill>
                  <a:srgbClr val="00B050"/>
                </a:solidFill>
              </a:rPr>
              <a:t>OTA occupied bandwidth from current </a:t>
            </a:r>
            <a:r>
              <a:rPr lang="en-US" dirty="0" err="1" smtClean="0">
                <a:solidFill>
                  <a:srgbClr val="00B050"/>
                </a:solidFill>
              </a:rPr>
              <a:t>FR2</a:t>
            </a:r>
            <a:r>
              <a:rPr lang="en-US" dirty="0" smtClean="0">
                <a:solidFill>
                  <a:srgbClr val="00B050"/>
                </a:solidFill>
              </a:rPr>
              <a:t>. Further discuss the measurement step size in conformance phase for wider </a:t>
            </a:r>
            <a:r>
              <a:rPr lang="en-US" dirty="0" err="1" smtClean="0">
                <a:solidFill>
                  <a:srgbClr val="00B050"/>
                </a:solidFill>
              </a:rPr>
              <a:t>CHBWs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Further consider whether to derive ACLR based on 70 GHz co-existence study in TR 38.803 or new coexistence study</a:t>
            </a:r>
            <a:r>
              <a:rPr lang="en-US" dirty="0" smtClean="0">
                <a:solidFill>
                  <a:srgbClr val="00B050"/>
                </a:solidFill>
              </a:rPr>
              <a:t>. (Should be aligned with </a:t>
            </a:r>
            <a:r>
              <a:rPr lang="en-US" dirty="0" err="1" smtClean="0">
                <a:solidFill>
                  <a:srgbClr val="00B050"/>
                </a:solidFill>
              </a:rPr>
              <a:t>UE</a:t>
            </a:r>
            <a:r>
              <a:rPr lang="en-US" dirty="0" smtClean="0">
                <a:solidFill>
                  <a:srgbClr val="00B050"/>
                </a:solidFill>
              </a:rPr>
              <a:t> side for the approach)</a:t>
            </a:r>
            <a:endParaRPr lang="en-GB" dirty="0">
              <a:solidFill>
                <a:srgbClr val="00B050"/>
              </a:solidFill>
            </a:endParaRPr>
          </a:p>
          <a:p>
            <a:pPr lvl="0" hangingPunct="0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591</Words>
  <Application>Microsoft Office PowerPoint</Application>
  <PresentationFormat>宽屏</PresentationFormat>
  <Paragraphs>36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Office Theme</vt:lpstr>
      <vt:lpstr>WF on BS RF TX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Haijie Qiu_Samsung</cp:lastModifiedBy>
  <cp:revision>385</cp:revision>
  <dcterms:created xsi:type="dcterms:W3CDTF">2016-11-16T01:29:09Z</dcterms:created>
  <dcterms:modified xsi:type="dcterms:W3CDTF">2021-04-16T05:28:38Z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  <property fmtid="{D5CDD505-2E9C-101B-9397-08002B2CF9AE}" pid="9" name="NSCPROP_SA">
    <vt:lpwstr>D:\RAN4 Meeting Doc\RAN4_98bise\RAN4 management\GTW\GTW_April16\R4-210xxxx-exto71GHz-BS-RF-WF-r1.pptx</vt:lpwstr>
  </property>
</Properties>
</file>