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1" r:id="rId2"/>
    <p:sldId id="363" r:id="rId3"/>
    <p:sldId id="364" r:id="rId4"/>
    <p:sldId id="365" r:id="rId5"/>
    <p:sldId id="419" r:id="rId6"/>
    <p:sldId id="366" r:id="rId7"/>
    <p:sldId id="446" r:id="rId8"/>
    <p:sldId id="437" r:id="rId9"/>
    <p:sldId id="422" r:id="rId10"/>
    <p:sldId id="438" r:id="rId11"/>
    <p:sldId id="440" r:id="rId12"/>
    <p:sldId id="439" r:id="rId13"/>
    <p:sldId id="447" r:id="rId14"/>
    <p:sldId id="441" r:id="rId15"/>
    <p:sldId id="442" r:id="rId16"/>
    <p:sldId id="445" r:id="rId17"/>
    <p:sldId id="444" r:id="rId1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4" clrIdx="0"/>
  <p:cmAuthor id="2" name="ZTE" initials="Xuefe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57389" autoAdjust="0"/>
  </p:normalViewPr>
  <p:slideViewPr>
    <p:cSldViewPr snapToGrid="0">
      <p:cViewPr varScale="1">
        <p:scale>
          <a:sx n="93" d="100"/>
          <a:sy n="93" d="100"/>
        </p:scale>
        <p:origin x="270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3019" y="50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05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Global Star</a:t>
            </a:r>
            <a:r>
              <a:rPr lang="en-US" altLang="zh-CN" baseline="0" dirty="0" smtClean="0"/>
              <a:t>: </a:t>
            </a:r>
            <a:r>
              <a:rPr lang="en-US" altLang="zh-CN" baseline="0" dirty="0" smtClean="0"/>
              <a:t>We propose  another band.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27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Question : The assumption of the</a:t>
            </a:r>
            <a:r>
              <a:rPr lang="en-US" altLang="zh-CN" baseline="0" dirty="0" smtClean="0"/>
              <a:t> linkage between NTN-Gateway and </a:t>
            </a:r>
            <a:r>
              <a:rPr lang="en-US" altLang="zh-CN" baseline="0" dirty="0" err="1" smtClean="0"/>
              <a:t>gNB</a:t>
            </a:r>
            <a:r>
              <a:rPr lang="en-US" altLang="zh-CN" baseline="0" dirty="0" smtClean="0"/>
              <a:t>?  (</a:t>
            </a:r>
            <a:r>
              <a:rPr lang="en-US" altLang="zh-CN" baseline="0" dirty="0" err="1" smtClean="0"/>
              <a:t>uu</a:t>
            </a:r>
            <a:r>
              <a:rPr lang="en-US" altLang="zh-CN" baseline="0" dirty="0" smtClean="0"/>
              <a:t> interface, or cable link or wireless link with other tech out of </a:t>
            </a:r>
            <a:r>
              <a:rPr lang="en-US" altLang="zh-CN" baseline="0" dirty="0" err="1" smtClean="0"/>
              <a:t>3GPP</a:t>
            </a:r>
            <a:r>
              <a:rPr lang="en-US" altLang="zh-CN" baseline="0" dirty="0" smtClean="0"/>
              <a:t>, or </a:t>
            </a:r>
            <a:r>
              <a:rPr lang="en-US" altLang="zh-CN" baseline="0" dirty="0" err="1" smtClean="0"/>
              <a:t>GTW</a:t>
            </a:r>
            <a:r>
              <a:rPr lang="en-US" altLang="zh-CN" baseline="0" dirty="0" smtClean="0"/>
              <a:t> and </a:t>
            </a:r>
            <a:r>
              <a:rPr lang="en-US" altLang="zh-CN" baseline="0" dirty="0" err="1" smtClean="0"/>
              <a:t>gNB</a:t>
            </a:r>
            <a:r>
              <a:rPr lang="en-US" altLang="zh-CN" baseline="0" dirty="0" smtClean="0"/>
              <a:t> integrated )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E///: Either way can be worked (</a:t>
            </a:r>
            <a:r>
              <a:rPr lang="en-US" altLang="zh-CN" baseline="0" dirty="0" err="1" smtClean="0"/>
              <a:t>RF</a:t>
            </a:r>
            <a:r>
              <a:rPr lang="en-US" altLang="zh-CN" baseline="0" dirty="0" smtClean="0"/>
              <a:t> cable link or wireless link), no impact on user group.</a:t>
            </a:r>
          </a:p>
          <a:p>
            <a:endParaRPr lang="en-US" altLang="zh-CN" baseline="0" dirty="0" smtClean="0"/>
          </a:p>
          <a:p>
            <a:r>
              <a:rPr lang="en-US" altLang="zh-CN" baseline="0" dirty="0" err="1" smtClean="0"/>
              <a:t>ZTE</a:t>
            </a:r>
            <a:r>
              <a:rPr lang="en-US" altLang="zh-CN" baseline="0" dirty="0" smtClean="0"/>
              <a:t>: no restriction, it up to implementation. </a:t>
            </a:r>
          </a:p>
          <a:p>
            <a:r>
              <a:rPr lang="en-US" altLang="zh-CN" baseline="0" dirty="0" smtClean="0"/>
              <a:t>QC: It’s out of </a:t>
            </a:r>
            <a:r>
              <a:rPr lang="en-US" altLang="zh-CN" baseline="0" dirty="0" err="1" smtClean="0"/>
              <a:t>3GPP</a:t>
            </a:r>
            <a:r>
              <a:rPr lang="en-US" altLang="zh-CN" baseline="0" dirty="0" smtClean="0"/>
              <a:t> since it’s up to implementation. It’s should be implementation agonistic when define </a:t>
            </a:r>
            <a:r>
              <a:rPr lang="en-US" altLang="zh-CN" baseline="0" dirty="0" err="1" smtClean="0"/>
              <a:t>RAN4</a:t>
            </a:r>
            <a:r>
              <a:rPr lang="en-US" altLang="zh-CN" baseline="0" dirty="0" smtClean="0"/>
              <a:t> requirements for network side with NTN.</a:t>
            </a:r>
          </a:p>
          <a:p>
            <a:r>
              <a:rPr lang="en-US" altLang="zh-CN" baseline="0" dirty="0" smtClean="0"/>
              <a:t>Huawei: Share same view as QC and </a:t>
            </a:r>
            <a:r>
              <a:rPr lang="en-US" altLang="zh-CN" baseline="0" dirty="0" err="1" smtClean="0"/>
              <a:t>ZTE</a:t>
            </a:r>
            <a:r>
              <a:rPr lang="en-US" altLang="zh-CN" baseline="0" dirty="0" smtClean="0"/>
              <a:t>, it’s up to implementation and out of </a:t>
            </a:r>
            <a:r>
              <a:rPr lang="en-US" altLang="zh-CN" baseline="0" dirty="0" err="1" smtClean="0"/>
              <a:t>3GPP</a:t>
            </a:r>
            <a:r>
              <a:rPr lang="en-US" altLang="zh-CN" baseline="0" dirty="0" smtClean="0"/>
              <a:t> scope.</a:t>
            </a:r>
          </a:p>
          <a:p>
            <a:r>
              <a:rPr lang="en-US" altLang="zh-CN" baseline="0" dirty="0" smtClean="0"/>
              <a:t>Eutelsat: Agree with QC and </a:t>
            </a:r>
            <a:r>
              <a:rPr lang="en-US" altLang="zh-CN" baseline="0" dirty="0" err="1" smtClean="0"/>
              <a:t>ZTE</a:t>
            </a:r>
            <a:r>
              <a:rPr lang="en-US" altLang="zh-CN" baseline="0" dirty="0" smtClean="0"/>
              <a:t>, it’s pure implementation issue. </a:t>
            </a:r>
          </a:p>
          <a:p>
            <a:r>
              <a:rPr lang="en-US" altLang="zh-CN" baseline="0" dirty="0" err="1" smtClean="0"/>
              <a:t>IntelSat</a:t>
            </a:r>
            <a:r>
              <a:rPr lang="en-US" altLang="zh-CN" baseline="0" dirty="0" smtClean="0"/>
              <a:t>: Agree with </a:t>
            </a:r>
            <a:r>
              <a:rPr lang="en-US" altLang="zh-CN" baseline="0" dirty="0" err="1" smtClean="0"/>
              <a:t>ZTE</a:t>
            </a:r>
            <a:r>
              <a:rPr lang="en-US" altLang="zh-CN" baseline="0" dirty="0" smtClean="0"/>
              <a:t> and QC. </a:t>
            </a:r>
          </a:p>
          <a:p>
            <a:r>
              <a:rPr lang="en-US" altLang="zh-CN" baseline="0" dirty="0" smtClean="0"/>
              <a:t>Hughes: Agree with </a:t>
            </a:r>
            <a:r>
              <a:rPr lang="en-US" altLang="zh-CN" baseline="0" dirty="0" err="1" smtClean="0"/>
              <a:t>ZTE</a:t>
            </a:r>
            <a:r>
              <a:rPr lang="en-US" altLang="zh-CN" baseline="0" dirty="0" smtClean="0"/>
              <a:t> and QC. 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2524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71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E///: We already agreed </a:t>
            </a:r>
            <a:r>
              <a:rPr lang="en-US" altLang="zh-CN" dirty="0" err="1" smtClean="0"/>
              <a:t>Ka</a:t>
            </a:r>
            <a:r>
              <a:rPr lang="en-US" altLang="zh-CN" dirty="0" smtClean="0"/>
              <a:t> will be postpone after </a:t>
            </a:r>
            <a:r>
              <a:rPr lang="en-US" altLang="zh-CN" dirty="0" err="1" smtClean="0"/>
              <a:t>Rel</a:t>
            </a:r>
            <a:r>
              <a:rPr lang="en-US" altLang="zh-CN" dirty="0" smtClean="0"/>
              <a:t>-17. The workload quite huge, and worry about the progress</a:t>
            </a:r>
            <a:r>
              <a:rPr lang="en-US" altLang="zh-CN" baseline="0" dirty="0" smtClean="0"/>
              <a:t> if included this.</a:t>
            </a:r>
          </a:p>
          <a:p>
            <a:r>
              <a:rPr lang="en-US" altLang="zh-CN" baseline="0" dirty="0" smtClean="0"/>
              <a:t>Huawei: We have agreements in last meeting and in last RAN-P, the decision already there, no extension on </a:t>
            </a:r>
            <a:r>
              <a:rPr lang="en-US" altLang="zh-CN" baseline="0" dirty="0" err="1" smtClean="0"/>
              <a:t>WID</a:t>
            </a:r>
            <a:r>
              <a:rPr lang="en-US" altLang="zh-CN" baseline="0" dirty="0" smtClean="0"/>
              <a:t>, this work can be postponed after </a:t>
            </a:r>
            <a:r>
              <a:rPr lang="en-US" altLang="zh-CN" baseline="0" dirty="0" err="1" smtClean="0"/>
              <a:t>Rel</a:t>
            </a:r>
            <a:r>
              <a:rPr lang="en-US" altLang="zh-CN" baseline="0" dirty="0" smtClean="0"/>
              <a:t>-17.</a:t>
            </a:r>
          </a:p>
          <a:p>
            <a:r>
              <a:rPr lang="en-US" altLang="zh-CN" baseline="0" dirty="0" smtClean="0"/>
              <a:t>Hughes:  In last RAN-P, there is no clear conclusion, how to handle </a:t>
            </a:r>
            <a:r>
              <a:rPr lang="en-US" altLang="zh-CN" baseline="0" dirty="0" err="1" smtClean="0"/>
              <a:t>FR2</a:t>
            </a:r>
            <a:r>
              <a:rPr lang="en-US" altLang="zh-CN" baseline="0" dirty="0" smtClean="0"/>
              <a:t> bands. NTN </a:t>
            </a:r>
            <a:r>
              <a:rPr lang="en-US" altLang="zh-CN" baseline="0" dirty="0" err="1" smtClean="0"/>
              <a:t>FR2</a:t>
            </a:r>
            <a:r>
              <a:rPr lang="en-US" altLang="zh-CN" baseline="0" dirty="0" smtClean="0"/>
              <a:t> already in the </a:t>
            </a:r>
            <a:r>
              <a:rPr lang="en-US" altLang="zh-CN" baseline="0" dirty="0" err="1" smtClean="0"/>
              <a:t>WID</a:t>
            </a:r>
            <a:r>
              <a:rPr lang="en-US" altLang="zh-CN" baseline="0" dirty="0" smtClean="0"/>
              <a:t>, we should respect the </a:t>
            </a:r>
            <a:r>
              <a:rPr lang="en-US" altLang="zh-CN" baseline="0" dirty="0" err="1" smtClean="0"/>
              <a:t>WID</a:t>
            </a:r>
            <a:r>
              <a:rPr lang="en-US" altLang="zh-CN" baseline="0" dirty="0" smtClean="0"/>
              <a:t> to continue the discussion. </a:t>
            </a:r>
          </a:p>
          <a:p>
            <a:r>
              <a:rPr lang="en-US" altLang="zh-CN" baseline="0" dirty="0" err="1" smtClean="0"/>
              <a:t>ZTE</a:t>
            </a:r>
            <a:r>
              <a:rPr lang="en-US" altLang="zh-CN" baseline="0" dirty="0" smtClean="0"/>
              <a:t>: We should respect the conclusion in RAN-P, if it’s not clear and we could further seek for clarification in next RAN-P.</a:t>
            </a:r>
          </a:p>
          <a:p>
            <a:r>
              <a:rPr lang="en-US" altLang="zh-CN" baseline="0" dirty="0" smtClean="0"/>
              <a:t>CATT: </a:t>
            </a:r>
            <a:r>
              <a:rPr lang="en-US" altLang="zh-CN" baseline="0" dirty="0" err="1" smtClean="0"/>
              <a:t>Ka</a:t>
            </a:r>
            <a:r>
              <a:rPr lang="en-US" altLang="zh-CN" baseline="0" dirty="0" smtClean="0"/>
              <a:t> band is important, the concern is workload, we prefer to focus on </a:t>
            </a:r>
            <a:r>
              <a:rPr lang="en-US" altLang="zh-CN" baseline="0" dirty="0" err="1" smtClean="0"/>
              <a:t>FR1</a:t>
            </a:r>
            <a:r>
              <a:rPr lang="en-US" altLang="zh-CN" baseline="0" dirty="0" smtClean="0"/>
              <a:t> band in </a:t>
            </a:r>
            <a:r>
              <a:rPr lang="en-US" altLang="zh-CN" baseline="0" dirty="0" err="1" smtClean="0"/>
              <a:t>Rel</a:t>
            </a:r>
            <a:r>
              <a:rPr lang="en-US" altLang="zh-CN" baseline="0" dirty="0" smtClean="0"/>
              <a:t>-17 timeframe.</a:t>
            </a:r>
          </a:p>
          <a:p>
            <a:r>
              <a:rPr lang="en-US" altLang="zh-CN" baseline="0" dirty="0" smtClean="0"/>
              <a:t>Intelsat: Agree with Hughes, there is no agreements in </a:t>
            </a:r>
            <a:r>
              <a:rPr lang="en-US" altLang="zh-CN" baseline="0" dirty="0" err="1" smtClean="0"/>
              <a:t>Rel</a:t>
            </a:r>
            <a:r>
              <a:rPr lang="en-US" altLang="zh-CN" baseline="0" dirty="0" smtClean="0"/>
              <a:t>-17. Agreement is no new WI, but still with in this </a:t>
            </a:r>
            <a:r>
              <a:rPr lang="en-US" altLang="zh-CN" baseline="0" dirty="0" err="1" smtClean="0"/>
              <a:t>Rel</a:t>
            </a:r>
            <a:r>
              <a:rPr lang="en-US" altLang="zh-CN" baseline="0" dirty="0" smtClean="0"/>
              <a:t>-17 WI. We should continue the discussion. </a:t>
            </a:r>
          </a:p>
          <a:p>
            <a:r>
              <a:rPr lang="en-US" altLang="zh-CN" baseline="0" dirty="0" smtClean="0"/>
              <a:t>Thales:  I’m handling this topic in last RAN-P. In last RAN, we didn’t conclude whether this include in </a:t>
            </a:r>
            <a:r>
              <a:rPr lang="en-US" altLang="zh-CN" baseline="0" dirty="0" err="1" smtClean="0"/>
              <a:t>Rel</a:t>
            </a:r>
            <a:r>
              <a:rPr lang="en-US" altLang="zh-CN" baseline="0" dirty="0" smtClean="0"/>
              <a:t>-17 or not and it can be discussed in WID. </a:t>
            </a:r>
          </a:p>
          <a:p>
            <a:r>
              <a:rPr lang="en-US" altLang="zh-CN" baseline="0" dirty="0" smtClean="0"/>
              <a:t>Nokia: Due to workload management, we have concern on introducing </a:t>
            </a:r>
            <a:r>
              <a:rPr lang="en-US" altLang="zh-CN" baseline="0" dirty="0" err="1" smtClean="0"/>
              <a:t>Ka</a:t>
            </a:r>
            <a:r>
              <a:rPr lang="en-US" altLang="zh-CN" baseline="0" dirty="0" smtClean="0"/>
              <a:t> bands in </a:t>
            </a:r>
            <a:r>
              <a:rPr lang="en-US" altLang="zh-CN" baseline="0" dirty="0" err="1" smtClean="0"/>
              <a:t>Rel</a:t>
            </a:r>
            <a:r>
              <a:rPr lang="en-US" altLang="zh-CN" baseline="0" dirty="0" smtClean="0"/>
              <a:t>-17.</a:t>
            </a:r>
          </a:p>
          <a:p>
            <a:r>
              <a:rPr lang="en-US" altLang="zh-CN" baseline="0" dirty="0" smtClean="0"/>
              <a:t>E///: </a:t>
            </a:r>
            <a:r>
              <a:rPr lang="en-US" altLang="zh-CN" baseline="0" dirty="0" err="1" smtClean="0"/>
              <a:t>Ka</a:t>
            </a:r>
            <a:r>
              <a:rPr lang="en-US" altLang="zh-CN" baseline="0" dirty="0" smtClean="0"/>
              <a:t> is in the range of  7-24 GHz , there is no reference/specifications for this range. </a:t>
            </a:r>
          </a:p>
          <a:p>
            <a:r>
              <a:rPr lang="en-US" altLang="zh-CN" baseline="0" dirty="0" smtClean="0"/>
              <a:t>Thales: We should stop discussion here. </a:t>
            </a:r>
          </a:p>
          <a:p>
            <a:r>
              <a:rPr lang="en-US" altLang="zh-CN" baseline="0" dirty="0" smtClean="0"/>
              <a:t>Hughes: We are open to postpone this discussion. Meanwhile postpone the discussion out of </a:t>
            </a:r>
            <a:r>
              <a:rPr lang="en-US" altLang="zh-CN" baseline="0" dirty="0" err="1" smtClean="0"/>
              <a:t>Rel</a:t>
            </a:r>
            <a:r>
              <a:rPr lang="en-US" altLang="zh-CN" baseline="0" dirty="0" smtClean="0"/>
              <a:t>-17 is unfair for us. 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17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TSG-RAN WG4 Meeting # </a:t>
            </a:r>
            <a:r>
              <a:rPr lang="en-US" altLang="en-US" sz="1200" b="1" dirty="0" smtClean="0">
                <a:latin typeface="Arial" panose="020B0604020202020204"/>
              </a:rPr>
              <a:t>98bis-e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E-meeting, </a:t>
            </a:r>
            <a:r>
              <a:rPr lang="sv-SE" altLang="en-US" sz="1200" b="1" dirty="0" smtClean="0">
                <a:latin typeface="Arial" panose="020B0604020202020204"/>
              </a:rPr>
              <a:t>12th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 </a:t>
            </a:r>
            <a:r>
              <a:rPr lang="sv-SE" altLang="en-US" sz="1200" b="1" dirty="0">
                <a:latin typeface="Arial" panose="020B0604020202020204"/>
              </a:rPr>
              <a:t>– </a:t>
            </a:r>
            <a:r>
              <a:rPr lang="sv-SE" altLang="en-US" sz="1200" b="1" dirty="0" smtClean="0">
                <a:latin typeface="Arial" panose="020B0604020202020204"/>
              </a:rPr>
              <a:t>20th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</a:t>
            </a:r>
            <a:r>
              <a:rPr lang="sv-SE" altLang="en-US" sz="1200" b="1" baseline="0" dirty="0" smtClean="0">
                <a:latin typeface="Arial" panose="020B0604020202020204"/>
              </a:rPr>
              <a:t> </a:t>
            </a:r>
            <a:r>
              <a:rPr lang="sv-SE" altLang="en-US" sz="1200" b="1" baseline="0" dirty="0">
                <a:latin typeface="Arial" panose="020B0604020202020204"/>
              </a:rPr>
              <a:t>2021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R4-2106103</a:t>
            </a:r>
            <a:endParaRPr lang="sv-SE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655" y="2819400"/>
            <a:ext cx="11462327" cy="11144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/>
              <a:t/>
            </a:r>
            <a:br>
              <a:rPr lang="en-GB" altLang="en-US" noProof="0" dirty="0" smtClean="0"/>
            </a:br>
            <a:r>
              <a:rPr lang="en-GB" b="1" dirty="0"/>
              <a:t>WF on [307] </a:t>
            </a:r>
            <a:r>
              <a:rPr lang="en-GB" b="1" dirty="0" smtClean="0"/>
              <a:t>NTN_Solutions_Part1</a:t>
            </a:r>
            <a:br>
              <a:rPr lang="en-GB" b="1" dirty="0" smtClean="0"/>
            </a:br>
            <a:r>
              <a:rPr lang="en-GB" sz="2800" b="1" dirty="0"/>
              <a:t>(</a:t>
            </a:r>
            <a:r>
              <a:rPr lang="en-GB" sz="2800" b="1" noProof="0" dirty="0" smtClean="0"/>
              <a:t>NTN general part)</a:t>
            </a:r>
            <a:endParaRPr lang="en-GB" altLang="en-US" sz="2800" b="1" noProof="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noProof="0" dirty="0" smtClean="0"/>
          </a:p>
          <a:p>
            <a:pPr marL="0" indent="0" eaLnBrk="1" hangingPunct="1">
              <a:buFontTx/>
              <a:buNone/>
            </a:pPr>
            <a:r>
              <a:rPr lang="en-GB" altLang="en-US" noProof="0" dirty="0" smtClean="0"/>
              <a:t>Moderator, THALES</a:t>
            </a:r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(2/4)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strike="sngStrike" dirty="0"/>
              <a:t>Proposal 1-5: </a:t>
            </a:r>
            <a:r>
              <a:rPr lang="en-GB" sz="2400" strike="sngStrike" dirty="0"/>
              <a:t>RAN4 RF shall focus on NTN service link </a:t>
            </a:r>
            <a:r>
              <a:rPr lang="en-GB" sz="2400" strike="sngStrike" dirty="0" smtClean="0"/>
              <a:t>pending on further check on  test feasibility as </a:t>
            </a:r>
            <a:r>
              <a:rPr lang="en-GB" sz="2400" strike="sngStrike" dirty="0"/>
              <a:t>priority</a:t>
            </a:r>
            <a:r>
              <a:rPr lang="en-GB" sz="2400" strike="sngStrike" dirty="0" smtClean="0"/>
              <a:t>.</a:t>
            </a:r>
          </a:p>
          <a:p>
            <a:r>
              <a:rPr lang="en-GB" sz="2400" b="1" strike="sngStrike" dirty="0"/>
              <a:t>Proposal 1-6: </a:t>
            </a:r>
            <a:r>
              <a:rPr lang="en-GB" sz="2400" strike="sngStrike" dirty="0"/>
              <a:t>I</a:t>
            </a:r>
            <a:r>
              <a:rPr lang="en-US" sz="2400" strike="sngStrike" dirty="0"/>
              <a:t>s implementation issue whether it is wired connection or wireless connection between the GW and the </a:t>
            </a:r>
            <a:r>
              <a:rPr lang="en-US" sz="2400" strike="sngStrike" dirty="0" err="1"/>
              <a:t>gNB</a:t>
            </a:r>
            <a:r>
              <a:rPr lang="en-US" sz="2400" strike="sngStrike" dirty="0" smtClean="0"/>
              <a:t>.</a:t>
            </a:r>
          </a:p>
          <a:p>
            <a:r>
              <a:rPr lang="en-GB" sz="2400" b="1" strike="sngStrike" dirty="0"/>
              <a:t>Proposal 1-7: </a:t>
            </a:r>
            <a:r>
              <a:rPr lang="en-GB" sz="2400" strike="sngStrike" dirty="0"/>
              <a:t>RAN4 shall prioritize only one </a:t>
            </a:r>
            <a:r>
              <a:rPr lang="en-GB" sz="2400" strike="sngStrike" dirty="0" smtClean="0"/>
              <a:t>potential implementation </a:t>
            </a:r>
            <a:r>
              <a:rPr lang="en-GB" sz="2400" strike="sngStrike" dirty="0"/>
              <a:t>for GW-</a:t>
            </a:r>
            <a:r>
              <a:rPr lang="en-GB" sz="2400" strike="sngStrike" dirty="0" err="1"/>
              <a:t>gNB</a:t>
            </a:r>
            <a:r>
              <a:rPr lang="en-GB" sz="2400" strike="sngStrike" dirty="0"/>
              <a:t> interface in Rel-17</a:t>
            </a:r>
            <a:r>
              <a:rPr lang="en-GB" sz="2400" strike="sngStrik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9819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(3/4)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275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1-8: 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and </a:t>
            </a:r>
            <a:r>
              <a:rPr lang="en-GB" sz="2400" b="1" dirty="0">
                <a:solidFill>
                  <a:srgbClr val="00B050"/>
                </a:solidFill>
              </a:rPr>
              <a:t>shall allow further potential modifications if </a:t>
            </a:r>
            <a:r>
              <a:rPr lang="en-GB" sz="2400" b="1" dirty="0" smtClean="0">
                <a:solidFill>
                  <a:srgbClr val="00B050"/>
                </a:solidFill>
              </a:rPr>
              <a:t>required pending further check on test feasibility.</a:t>
            </a:r>
            <a:endParaRPr lang="en-GB" sz="2400" b="1" dirty="0">
              <a:solidFill>
                <a:srgbClr val="00B050"/>
              </a:solidFill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Proposal 1-9: 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for test </a:t>
            </a:r>
            <a:r>
              <a:rPr lang="en-GB" sz="2400" dirty="0" smtClean="0">
                <a:solidFill>
                  <a:srgbClr val="00B050"/>
                </a:solidFill>
              </a:rPr>
              <a:t>setup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pending on further check on test feasibility.</a:t>
            </a:r>
            <a:endParaRPr lang="fr-FR" sz="2400" dirty="0">
              <a:solidFill>
                <a:srgbClr val="00B050"/>
              </a:solidFill>
            </a:endParaRPr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50" y="3685702"/>
            <a:ext cx="6994727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>
                <a:solidFill>
                  <a:srgbClr val="00B050"/>
                </a:solidFill>
              </a:rPr>
              <a:t>Proposal 1-10: RAN4 shall take into account the inputs from companies to decide if the typical satellite implementation considers wired or non-wired connection with the GW.</a:t>
            </a:r>
          </a:p>
          <a:p>
            <a:r>
              <a:rPr lang="en-GB" sz="2400" b="1" strike="sngStrike" dirty="0"/>
              <a:t>Proposal 1-11: RAN4 shall prioritize </a:t>
            </a:r>
            <a:r>
              <a:rPr lang="en-GB" sz="2400" strike="sngStrike" dirty="0"/>
              <a:t>the </a:t>
            </a:r>
            <a:r>
              <a:rPr lang="en-GB" sz="2400" b="1" strike="sngStrike" dirty="0"/>
              <a:t>wired connection</a:t>
            </a:r>
            <a:r>
              <a:rPr lang="en-GB" sz="2400" strike="sngStrike" dirty="0"/>
              <a:t> between NTN-Gateway and Non-NTN Infrastructure </a:t>
            </a:r>
            <a:r>
              <a:rPr lang="en-GB" sz="2400" strike="sngStrike" dirty="0" err="1"/>
              <a:t>gNB</a:t>
            </a:r>
            <a:r>
              <a:rPr lang="en-GB" sz="2400" strike="sngStrike" dirty="0"/>
              <a:t> functions in Rel-17.</a:t>
            </a:r>
            <a:endParaRPr lang="fr-FR" sz="2400" strike="sngStrike" dirty="0"/>
          </a:p>
          <a:p>
            <a:r>
              <a:rPr lang="en-GB" sz="2400" b="1" strike="sngStrike" dirty="0"/>
              <a:t>Proposal 1-12: RAN4 shall decide if NTN can benefit or not from RAN4 NR Repeater WI in Rel-17.</a:t>
            </a:r>
          </a:p>
          <a:p>
            <a:r>
              <a:rPr lang="en-GB" sz="2400" b="1" strike="sngStrike" dirty="0"/>
              <a:t>Proposal 1-13: The definition of RF requirements for the linkage between NTN-Gateway and </a:t>
            </a:r>
            <a:r>
              <a:rPr lang="en-GB" sz="2400" b="1" strike="sngStrike" dirty="0" err="1"/>
              <a:t>gNB</a:t>
            </a:r>
            <a:r>
              <a:rPr lang="en-GB" sz="2400" b="1" strike="sngStrike" dirty="0"/>
              <a:t> should be optional. RAN4 shall focus on NTN service link from standard perspective.</a:t>
            </a:r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(4/4)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170853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Agreement: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Baseline assumption: The </a:t>
            </a:r>
            <a:r>
              <a:rPr lang="en-US" altLang="zh-CN" dirty="0">
                <a:solidFill>
                  <a:srgbClr val="00B050"/>
                </a:solidFill>
              </a:rPr>
              <a:t>linkage between NTN Gateway and </a:t>
            </a:r>
            <a:r>
              <a:rPr lang="en-US" altLang="zh-CN" dirty="0" smtClean="0">
                <a:solidFill>
                  <a:srgbClr val="00B050"/>
                </a:solidFill>
              </a:rPr>
              <a:t>non-NTN </a:t>
            </a:r>
            <a:r>
              <a:rPr lang="en-US" altLang="zh-CN" dirty="0" err="1" smtClean="0">
                <a:solidFill>
                  <a:srgbClr val="00B050"/>
                </a:solidFill>
              </a:rPr>
              <a:t>gNB</a:t>
            </a:r>
            <a:r>
              <a:rPr lang="en-US" altLang="zh-CN" dirty="0" smtClean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is up to implementation and without </a:t>
            </a:r>
            <a:r>
              <a:rPr lang="en-US" altLang="zh-CN" dirty="0" err="1">
                <a:solidFill>
                  <a:srgbClr val="00B050"/>
                </a:solidFill>
              </a:rPr>
              <a:t>3GPP</a:t>
            </a:r>
            <a:r>
              <a:rPr lang="en-US" altLang="zh-CN" dirty="0">
                <a:solidFill>
                  <a:srgbClr val="00B050"/>
                </a:solidFill>
              </a:rPr>
              <a:t> </a:t>
            </a:r>
            <a:r>
              <a:rPr lang="en-US" altLang="zh-CN" dirty="0" err="1" smtClean="0">
                <a:solidFill>
                  <a:srgbClr val="00B050"/>
                </a:solidFill>
              </a:rPr>
              <a:t>specifical</a:t>
            </a:r>
            <a:r>
              <a:rPr lang="en-US" altLang="zh-CN" dirty="0" smtClean="0">
                <a:solidFill>
                  <a:srgbClr val="00B050"/>
                </a:solidFill>
              </a:rPr>
              <a:t> </a:t>
            </a:r>
            <a:r>
              <a:rPr lang="en-US" altLang="zh-CN" dirty="0">
                <a:solidFill>
                  <a:srgbClr val="00B050"/>
                </a:solidFill>
              </a:rPr>
              <a:t>standardized </a:t>
            </a:r>
            <a:r>
              <a:rPr lang="en-US" altLang="zh-CN" dirty="0" smtClean="0">
                <a:solidFill>
                  <a:srgbClr val="00B050"/>
                </a:solidFill>
              </a:rPr>
              <a:t>solution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 - Pending on further check on the test feasibility of Rx requirements on </a:t>
            </a:r>
            <a:r>
              <a:rPr lang="en-US" altLang="zh-CN" dirty="0" err="1" smtClean="0">
                <a:solidFill>
                  <a:srgbClr val="00B050"/>
                </a:solidFill>
              </a:rPr>
              <a:t>gNB</a:t>
            </a:r>
            <a:r>
              <a:rPr lang="en-US" altLang="zh-CN" dirty="0" smtClean="0">
                <a:solidFill>
                  <a:srgbClr val="00B050"/>
                </a:solidFill>
              </a:rPr>
              <a:t> side of service link </a:t>
            </a:r>
            <a:r>
              <a:rPr lang="en-US" altLang="zh-CN" dirty="0" smtClean="0">
                <a:solidFill>
                  <a:srgbClr val="FFC000"/>
                </a:solidFill>
              </a:rPr>
              <a:t>(refer to ….)</a:t>
            </a:r>
          </a:p>
          <a:p>
            <a:pPr marL="0" indent="0">
              <a:buNone/>
            </a:pPr>
            <a:endParaRPr lang="en-US" altLang="zh-CN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098907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2481" cy="5333056"/>
          </a:xfrm>
        </p:spPr>
        <p:txBody>
          <a:bodyPr/>
          <a:lstStyle/>
          <a:p>
            <a:r>
              <a:rPr lang="en-GB" sz="2400" b="1" strike="sngStrike" dirty="0"/>
              <a:t>Proposal 2-2: </a:t>
            </a:r>
            <a:r>
              <a:rPr lang="en-GB" sz="2400" strike="sngStrike" dirty="0"/>
              <a:t>NTN GW parameters/requirements (e.g. NTN GW REFSENS) are implementation dependent.</a:t>
            </a:r>
            <a:endParaRPr lang="fr-FR" sz="2400" strike="sngStrike" dirty="0"/>
          </a:p>
          <a:p>
            <a:r>
              <a:rPr lang="en-GB" sz="2400" b="1" dirty="0">
                <a:solidFill>
                  <a:srgbClr val="00B050"/>
                </a:solidFill>
              </a:rPr>
              <a:t>Proposal 3-3:</a:t>
            </a:r>
            <a:r>
              <a:rPr lang="en-GB" sz="2400" dirty="0">
                <a:solidFill>
                  <a:srgbClr val="00B050"/>
                </a:solidFill>
              </a:rPr>
              <a:t> RAN4 shall continue discussion on NTN channel raster for </a:t>
            </a:r>
            <a:r>
              <a:rPr lang="en-GB" sz="2400" dirty="0" smtClean="0">
                <a:solidFill>
                  <a:srgbClr val="00B050"/>
                </a:solidFill>
              </a:rPr>
              <a:t>S-Band, and L-band.</a:t>
            </a:r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Option 1: 15 kHz</a:t>
            </a:r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Option 2:  100 kHz</a:t>
            </a:r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Other options not precluded</a:t>
            </a:r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NTN operators’ input are encouraged for channel arrangements 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3-4:</a:t>
            </a:r>
            <a:r>
              <a:rPr lang="en-GB" sz="2400" dirty="0">
                <a:solidFill>
                  <a:srgbClr val="00B050"/>
                </a:solidFill>
              </a:rPr>
              <a:t> RAN4 shall continue discussion to clarify L-band frequency range for NTN operation</a:t>
            </a:r>
            <a:r>
              <a:rPr lang="en-GB" sz="2400" dirty="0" smtClean="0">
                <a:solidFill>
                  <a:srgbClr val="00B050"/>
                </a:solidFill>
              </a:rPr>
              <a:t>. </a:t>
            </a:r>
            <a:r>
              <a:rPr lang="en-GB" sz="2400" dirty="0" smtClean="0">
                <a:solidFill>
                  <a:srgbClr val="FFC000"/>
                </a:solidFill>
              </a:rPr>
              <a:t>(list candidate options if any..)</a:t>
            </a:r>
          </a:p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3-5: </a:t>
            </a:r>
            <a:r>
              <a:rPr lang="en-GB" sz="2400" dirty="0">
                <a:solidFill>
                  <a:srgbClr val="00B050"/>
                </a:solidFill>
              </a:rPr>
              <a:t>RAN4 shall consider inputs from NTN operators for the NTN-NTN coexistence scenarios for MSS S-band.</a:t>
            </a:r>
            <a:endParaRPr lang="fr-FR" sz="2400" dirty="0">
              <a:solidFill>
                <a:srgbClr val="00B050"/>
              </a:solidFill>
            </a:endParaRPr>
          </a:p>
          <a:p>
            <a:r>
              <a:rPr lang="en-GB" sz="2400" b="1" strike="sngStrike" dirty="0"/>
              <a:t>Proposal 3-6: </a:t>
            </a:r>
            <a:r>
              <a:rPr lang="en-GB" sz="2400" strike="sngStrike" dirty="0"/>
              <a:t>RAN4 to select an already defined NR band, which can be repurposed or used as reference for satellite deployment simulations</a:t>
            </a:r>
            <a:r>
              <a:rPr lang="en-GB" sz="2400" strike="sngStrike" dirty="0" smtClean="0"/>
              <a:t>.</a:t>
            </a:r>
            <a:endParaRPr lang="fr-FR" sz="2400" strike="sngStrike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#2 &amp; Topic #3: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63001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strike="sngStrike" dirty="0"/>
              <a:t>Proposal 4-1</a:t>
            </a:r>
            <a:r>
              <a:rPr lang="en-GB" sz="2400" strike="sngStrike" dirty="0"/>
              <a:t>: RAN4 may continue </a:t>
            </a:r>
            <a:r>
              <a:rPr lang="en-GB" sz="2400" strike="sngStrike" dirty="0" err="1"/>
              <a:t>Ka</a:t>
            </a:r>
            <a:r>
              <a:rPr lang="en-GB" sz="2400" strike="sngStrike" dirty="0"/>
              <a:t>/FR2 NTN coexistence discussion in next RAN4 meetings depending on the NTN S-band coexistence simulations advancements.</a:t>
            </a:r>
            <a:endParaRPr lang="fr-FR" sz="2400" strike="sngStrike" dirty="0"/>
          </a:p>
          <a:p>
            <a:r>
              <a:rPr lang="en-GB" sz="2400" b="1" dirty="0">
                <a:solidFill>
                  <a:srgbClr val="00B050"/>
                </a:solidFill>
              </a:rPr>
              <a:t>Proposal 5-1:</a:t>
            </a:r>
            <a:r>
              <a:rPr lang="en-GB" sz="2400" dirty="0">
                <a:solidFill>
                  <a:srgbClr val="00B050"/>
                </a:solidFill>
              </a:rPr>
              <a:t> RAN4 shall further refine </a:t>
            </a:r>
            <a:r>
              <a:rPr lang="en-GB" sz="2400" b="1" dirty="0">
                <a:solidFill>
                  <a:srgbClr val="00B050"/>
                </a:solidFill>
              </a:rPr>
              <a:t>FR1 NR band description for HAPS deployment at @2GHz</a:t>
            </a:r>
            <a:r>
              <a:rPr lang="en-GB" sz="2400" dirty="0">
                <a:solidFill>
                  <a:srgbClr val="00B050"/>
                </a:solidFill>
              </a:rPr>
              <a:t> for use in coexistence studies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5-2:</a:t>
            </a:r>
            <a:r>
              <a:rPr lang="en-GB" sz="2400" dirty="0">
                <a:solidFill>
                  <a:srgbClr val="00B050"/>
                </a:solidFill>
              </a:rPr>
              <a:t> NR band n1 </a:t>
            </a:r>
            <a:r>
              <a:rPr lang="en-GB" sz="2400" b="1" dirty="0">
                <a:solidFill>
                  <a:srgbClr val="00B050"/>
                </a:solidFill>
              </a:rPr>
              <a:t>as example band</a:t>
            </a:r>
            <a:r>
              <a:rPr lang="en-GB" sz="2400" dirty="0">
                <a:solidFill>
                  <a:srgbClr val="00B050"/>
                </a:solidFill>
              </a:rPr>
              <a:t> for HAPS related coexistence studies </a:t>
            </a:r>
            <a:r>
              <a:rPr lang="en-GB" sz="2400" b="1" dirty="0">
                <a:solidFill>
                  <a:srgbClr val="00B050"/>
                </a:solidFill>
              </a:rPr>
              <a:t>at </a:t>
            </a:r>
            <a:r>
              <a:rPr lang="en-GB" sz="2400" b="1" dirty="0" err="1">
                <a:solidFill>
                  <a:srgbClr val="00B050"/>
                </a:solidFill>
              </a:rPr>
              <a:t>2GHz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  <a:endParaRPr lang="en-GB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#4 &amp; Topic #5: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5505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Open Issues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04056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Open Issues - </a:t>
            </a:r>
            <a:r>
              <a:rPr lang="en-GB" sz="3600" dirty="0"/>
              <a:t>Allocated spectrum type for NTN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</a:t>
            </a:r>
            <a:r>
              <a:rPr lang="en-GB" sz="2000" b="1" dirty="0" smtClean="0"/>
              <a:t>atellite </a:t>
            </a:r>
            <a:r>
              <a:rPr lang="en-GB" sz="2000" b="1" dirty="0"/>
              <a:t>broadband communications</a:t>
            </a:r>
            <a:r>
              <a:rPr lang="en-GB" sz="2000" dirty="0"/>
              <a:t> is very important in Rel-17, and many NTN operators already showed interest.</a:t>
            </a:r>
            <a:endParaRPr lang="en-US" sz="2000" b="1" dirty="0" smtClean="0"/>
          </a:p>
          <a:p>
            <a:r>
              <a:rPr lang="en-US" sz="2000" b="1" dirty="0" smtClean="0"/>
              <a:t>Moderator </a:t>
            </a:r>
            <a:r>
              <a:rPr lang="en-US" sz="2000" b="1" dirty="0"/>
              <a:t>note1:</a:t>
            </a:r>
            <a:r>
              <a:rPr lang="en-US" sz="2000" dirty="0"/>
              <a:t> It seems that there is a disagreement on </a:t>
            </a:r>
            <a:r>
              <a:rPr lang="en-US" sz="2000" dirty="0" err="1"/>
              <a:t>Ka</a:t>
            </a:r>
            <a:r>
              <a:rPr lang="en-US" sz="2000" dirty="0"/>
              <a:t> ITU-R definition and operational purpose, but the argument by some companies is not supported by references. </a:t>
            </a:r>
            <a:endParaRPr lang="fr-FR" sz="2000" dirty="0"/>
          </a:p>
          <a:p>
            <a:r>
              <a:rPr lang="en-US" sz="2000" b="1" dirty="0"/>
              <a:t>Moderator note2:</a:t>
            </a:r>
            <a:r>
              <a:rPr lang="en-US" sz="2000" dirty="0"/>
              <a:t> Companies are further encouraged to verify the provided references.</a:t>
            </a:r>
            <a:endParaRPr lang="fr-FR" sz="2000" dirty="0"/>
          </a:p>
          <a:p>
            <a:r>
              <a:rPr lang="en-US" sz="2000" b="1" dirty="0"/>
              <a:t>Moderator note3:</a:t>
            </a:r>
            <a:r>
              <a:rPr lang="en-US" sz="2000" dirty="0"/>
              <a:t> A unanimous agreement is unlikely be reached in this RAN4 for the time being. </a:t>
            </a:r>
            <a:endParaRPr lang="fr-FR" sz="2000" dirty="0"/>
          </a:p>
          <a:p>
            <a:r>
              <a:rPr lang="en-US" sz="2000" b="1" dirty="0"/>
              <a:t>Moderator note4:</a:t>
            </a:r>
            <a:r>
              <a:rPr lang="en-US" sz="2000" dirty="0"/>
              <a:t> Note that RAN-P decisions from RP-210791 can be used in RAN4: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NTN-1.1: “For frequencies above 10 GHz, any work can be limited to VSAT, ESIM service and terminals.”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NTN-1.2: “The Satellite </a:t>
            </a:r>
            <a:r>
              <a:rPr lang="en-US" sz="2000" dirty="0" err="1"/>
              <a:t>Ka</a:t>
            </a:r>
            <a:r>
              <a:rPr lang="en-US" sz="2000" dirty="0"/>
              <a:t> band refers to [17.3 – 20.2 GHz] on the downlink and [27.0 – 30.0 GHz] on the uplink as allocated by ITU-R to satellite services. Some of this range is designated as FSS and some as MSS.”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8532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Outline</a:t>
            </a:r>
            <a:endParaRPr lang="en-GB" altLang="en-US" sz="3600" noProof="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Proposed way forward based on the outcomes of “</a:t>
            </a:r>
            <a:r>
              <a:rPr lang="en-GB" dirty="0"/>
              <a:t>Email discussion summary for [98-bis-e][307] NTN_Solutions_Part1</a:t>
            </a:r>
            <a:r>
              <a:rPr lang="en-GB" noProof="0" dirty="0" smtClean="0"/>
              <a:t>”</a:t>
            </a:r>
          </a:p>
          <a:p>
            <a:r>
              <a:rPr lang="en-GB" altLang="en-US" noProof="0" dirty="0" smtClean="0"/>
              <a:t>See </a:t>
            </a:r>
            <a:r>
              <a:rPr lang="en-GB" b="1" u="heavy" dirty="0" smtClean="0"/>
              <a:t>R4-2106147</a:t>
            </a:r>
            <a:r>
              <a:rPr lang="en-GB" dirty="0" smtClean="0"/>
              <a:t> </a:t>
            </a:r>
            <a:r>
              <a:rPr lang="en-GB" dirty="0"/>
              <a:t>(revision of R4-2105978)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Content</a:t>
            </a:r>
            <a:endParaRPr lang="en-GB" altLang="en-US" sz="3600" noProof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Topic #1: </a:t>
            </a:r>
            <a:r>
              <a:rPr lang="en-GB" dirty="0"/>
              <a:t>NTN Architecture </a:t>
            </a:r>
            <a:r>
              <a:rPr lang="en-GB" dirty="0" smtClean="0"/>
              <a:t>Aspects</a:t>
            </a:r>
          </a:p>
          <a:p>
            <a:pPr lvl="0"/>
            <a:r>
              <a:rPr lang="en-GB" noProof="0" dirty="0" smtClean="0"/>
              <a:t>Topic #2: </a:t>
            </a:r>
            <a:r>
              <a:rPr lang="en-GB" dirty="0"/>
              <a:t>Generic </a:t>
            </a:r>
            <a:r>
              <a:rPr lang="en-GB" dirty="0" smtClean="0"/>
              <a:t>Parameters</a:t>
            </a:r>
          </a:p>
          <a:p>
            <a:pPr lvl="0"/>
            <a:r>
              <a:rPr lang="en-GB" noProof="0" dirty="0" smtClean="0"/>
              <a:t>Topic #3: </a:t>
            </a:r>
            <a:r>
              <a:rPr lang="en-GB" dirty="0"/>
              <a:t>FR1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#4: </a:t>
            </a:r>
            <a:r>
              <a:rPr lang="en-GB" dirty="0"/>
              <a:t>FR2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#5: </a:t>
            </a:r>
            <a:r>
              <a:rPr lang="en-GB" dirty="0"/>
              <a:t>HAPS </a:t>
            </a:r>
            <a:r>
              <a:rPr lang="en-GB" dirty="0" smtClean="0"/>
              <a:t>Aspects</a:t>
            </a:r>
          </a:p>
          <a:p>
            <a:pPr marL="0" indent="0">
              <a:buNone/>
            </a:pPr>
            <a:r>
              <a:rPr lang="en-GB" noProof="0" dirty="0" smtClean="0"/>
              <a:t>	</a:t>
            </a:r>
          </a:p>
          <a:p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Summary</a:t>
            </a:r>
            <a:endParaRPr lang="en-GB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List of proposals for each topics discussed</a:t>
            </a:r>
            <a:endParaRPr lang="en-GB" noProof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noProof="0" dirty="0" smtClean="0"/>
              <a:t>In “agreements” part</a:t>
            </a:r>
          </a:p>
          <a:p>
            <a:pPr lvl="1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</a:rPr>
              <a:t>Proposals with “green” comments are agreeable.</a:t>
            </a:r>
            <a:endParaRPr lang="en-GB" sz="2800" noProof="0" dirty="0" smtClean="0"/>
          </a:p>
          <a:p>
            <a:r>
              <a:rPr lang="en-GB" noProof="0" dirty="0" smtClean="0"/>
              <a:t>In “open issues” part</a:t>
            </a:r>
          </a:p>
          <a:p>
            <a:pPr lvl="1"/>
            <a:r>
              <a:rPr lang="en-GB" noProof="0" dirty="0" smtClean="0">
                <a:solidFill>
                  <a:srgbClr val="7030A0"/>
                </a:solidFill>
              </a:rPr>
              <a:t>Proposals with “purple” comments not agreeable.</a:t>
            </a:r>
          </a:p>
          <a:p>
            <a:pPr lvl="1"/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Proposals with “orange” comments not agreeable: </a:t>
            </a:r>
            <a:endParaRPr lang="en-GB" noProof="0" dirty="0" smtClean="0"/>
          </a:p>
          <a:p>
            <a:pPr lvl="2"/>
            <a:r>
              <a:rPr lang="en-GB" noProof="0" dirty="0" smtClean="0"/>
              <a:t>If there is a GTW session and we could agree on some of them, this WF will be revised anyway;</a:t>
            </a:r>
          </a:p>
          <a:p>
            <a:pPr lvl="2"/>
            <a:r>
              <a:rPr lang="en-GB" noProof="0" dirty="0" smtClean="0"/>
              <a:t>Please also note that the </a:t>
            </a:r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“orange” </a:t>
            </a:r>
            <a:r>
              <a:rPr lang="en-GB" noProof="0" dirty="0" smtClean="0"/>
              <a:t>proposals were the results of “agreed with changes” comments.</a:t>
            </a:r>
          </a:p>
          <a:p>
            <a:pPr lvl="1"/>
            <a:r>
              <a:rPr lang="en-GB" noProof="0" dirty="0" smtClean="0"/>
              <a:t>Proposals without any comment were not discussed.</a:t>
            </a:r>
          </a:p>
          <a:p>
            <a:pPr lvl="1"/>
            <a:endParaRPr lang="en-GB" altLang="en-US" noProof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673100" y="2992582"/>
            <a:ext cx="10744199" cy="16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/>
              <a:t>Agreements </a:t>
            </a:r>
            <a:r>
              <a:rPr lang="en-US" sz="6000" b="1" dirty="0" smtClean="0"/>
              <a:t>before GTW session</a:t>
            </a:r>
          </a:p>
          <a:p>
            <a:pPr algn="ctr"/>
            <a:r>
              <a:rPr lang="en-US" sz="6000" b="1" dirty="0" smtClean="0"/>
              <a:t>(and after 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Round)</a:t>
            </a:r>
            <a:endParaRPr lang="en-US" sz="6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>
                <a:solidFill>
                  <a:srgbClr val="00B050"/>
                </a:solidFill>
              </a:rPr>
              <a:t>Current </a:t>
            </a:r>
            <a:r>
              <a:rPr lang="en-GB" sz="3600" b="1" dirty="0" smtClean="0">
                <a:solidFill>
                  <a:srgbClr val="00B050"/>
                </a:solidFill>
              </a:rPr>
              <a:t>Agreements </a:t>
            </a:r>
            <a:r>
              <a:rPr lang="en-GB" sz="3600" dirty="0"/>
              <a:t>[98-bis-e][307] </a:t>
            </a:r>
            <a:r>
              <a:rPr lang="en-GB" sz="3600" dirty="0" smtClean="0"/>
              <a:t>NTN_Solutions_Part1 </a:t>
            </a:r>
            <a:r>
              <a:rPr lang="en-GB" sz="3600" b="1" dirty="0" smtClean="0">
                <a:solidFill>
                  <a:srgbClr val="00B050"/>
                </a:solidFill>
              </a:rPr>
              <a:t>– 16/04/2021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>
                <a:solidFill>
                  <a:srgbClr val="00B050"/>
                </a:solidFill>
              </a:rPr>
              <a:t>Proposal 3-1:</a:t>
            </a:r>
            <a:r>
              <a:rPr lang="en-GB" sz="2400" dirty="0">
                <a:solidFill>
                  <a:srgbClr val="00B050"/>
                </a:solidFill>
              </a:rPr>
              <a:t> For NTN S-band, RAN4 shall consider 5, 10, 15, 20, 25, 30 MHz channel BW configurations. 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sz="2000" b="1" dirty="0">
                <a:solidFill>
                  <a:srgbClr val="00B050"/>
                </a:solidFill>
              </a:rPr>
              <a:t>Note1:</a:t>
            </a:r>
            <a:r>
              <a:rPr lang="en-GB" sz="2000" dirty="0">
                <a:solidFill>
                  <a:srgbClr val="00B050"/>
                </a:solidFill>
              </a:rPr>
              <a:t> This current agreement may evolve depending on operator requests.</a:t>
            </a:r>
            <a:endParaRPr lang="fr-FR" sz="2000" dirty="0">
              <a:solidFill>
                <a:srgbClr val="00B050"/>
              </a:solidFill>
            </a:endParaRPr>
          </a:p>
          <a:p>
            <a:pPr lvl="1"/>
            <a:r>
              <a:rPr lang="en-GB" sz="2000" b="1" dirty="0">
                <a:solidFill>
                  <a:srgbClr val="00B050"/>
                </a:solidFill>
              </a:rPr>
              <a:t>Note2:</a:t>
            </a:r>
            <a:r>
              <a:rPr lang="en-GB" sz="2000" dirty="0">
                <a:solidFill>
                  <a:srgbClr val="00B050"/>
                </a:solidFill>
              </a:rPr>
              <a:t> This current agreement considers the possible band configuration for S-band (and can be different from the one used for the coexistence, which might be a subset</a:t>
            </a:r>
            <a:r>
              <a:rPr lang="en-GB" sz="2000" dirty="0" smtClean="0">
                <a:solidFill>
                  <a:srgbClr val="00B050"/>
                </a:solidFill>
              </a:rPr>
              <a:t>).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3-2:</a:t>
            </a:r>
            <a:r>
              <a:rPr lang="en-GB" sz="2400" dirty="0">
                <a:solidFill>
                  <a:srgbClr val="00B050"/>
                </a:solidFill>
              </a:rPr>
              <a:t> For NTN S-band, RAN4 shall </a:t>
            </a:r>
            <a:r>
              <a:rPr lang="en-GB" sz="2400" dirty="0" smtClean="0">
                <a:solidFill>
                  <a:srgbClr val="FF0000"/>
                </a:solidFill>
              </a:rPr>
              <a:t>at least consider </a:t>
            </a:r>
            <a:r>
              <a:rPr lang="en-GB" sz="2400" dirty="0">
                <a:solidFill>
                  <a:srgbClr val="00B050"/>
                </a:solidFill>
              </a:rPr>
              <a:t>1 DL spectrum + 1 UL spectrum in the range (1980 - 2010 MHz) and (2170 - 2200 MHz).</a:t>
            </a:r>
            <a:endParaRPr lang="fr-FR" sz="2400" dirty="0">
              <a:solidFill>
                <a:srgbClr val="00B050"/>
              </a:solidFill>
            </a:endParaRPr>
          </a:p>
          <a:p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b="1" dirty="0">
                <a:solidFill>
                  <a:srgbClr val="00B050"/>
                </a:solidFill>
              </a:rPr>
              <a:t>Proposal 5-3:</a:t>
            </a:r>
            <a:r>
              <a:rPr lang="en-GB" sz="2400" dirty="0">
                <a:solidFill>
                  <a:srgbClr val="00B050"/>
                </a:solidFill>
              </a:rPr>
              <a:t> Separate HAPS coexistence scenarios from Satellite coexistence </a:t>
            </a:r>
            <a:r>
              <a:rPr lang="en-GB" sz="2400" dirty="0" smtClean="0">
                <a:solidFill>
                  <a:srgbClr val="00B050"/>
                </a:solidFill>
              </a:rPr>
              <a:t>scenarios.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sz="2000" b="1" dirty="0">
                <a:solidFill>
                  <a:srgbClr val="00B050"/>
                </a:solidFill>
              </a:rPr>
              <a:t>Note:</a:t>
            </a:r>
            <a:r>
              <a:rPr lang="en-GB" sz="2000" dirty="0">
                <a:solidFill>
                  <a:srgbClr val="00B050"/>
                </a:solidFill>
              </a:rPr>
              <a:t> the two NTN systems may consider different bands, different simulation </a:t>
            </a:r>
            <a:r>
              <a:rPr lang="en-GB" sz="2000" dirty="0" smtClean="0">
                <a:solidFill>
                  <a:srgbClr val="00B050"/>
                </a:solidFill>
              </a:rPr>
              <a:t>parameters </a:t>
            </a:r>
            <a:r>
              <a:rPr lang="en-GB" sz="2000" strike="sngStrike" dirty="0" smtClean="0">
                <a:solidFill>
                  <a:srgbClr val="00B050"/>
                </a:solidFill>
              </a:rPr>
              <a:t>and/or different specifications</a:t>
            </a:r>
            <a:endParaRPr lang="en-GB" sz="2000" strike="sngStrike" noProof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68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32596" y="2161309"/>
            <a:ext cx="4991100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9232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Proposals to be discussed during NTN GTW </a:t>
            </a:r>
            <a:r>
              <a:rPr lang="en-US" sz="6000" b="1" dirty="0"/>
              <a:t>session </a:t>
            </a:r>
            <a:r>
              <a:rPr lang="en-US" sz="6000" b="1" dirty="0" smtClean="0"/>
              <a:t>and/or during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Round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18018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(1/4)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strike="sngStrike" dirty="0"/>
              <a:t>Proposal 1-1:</a:t>
            </a:r>
            <a:r>
              <a:rPr lang="en-GB" sz="2400" strike="sngStrike" dirty="0"/>
              <a:t> RAN4 shall </a:t>
            </a:r>
            <a:r>
              <a:rPr lang="en-GB" sz="2400" b="1" strike="sngStrike" dirty="0"/>
              <a:t>further clarify if there is a real need to specify GW-</a:t>
            </a:r>
            <a:r>
              <a:rPr lang="en-GB" sz="2400" b="1" strike="sngStrike" dirty="0" err="1"/>
              <a:t>gNB</a:t>
            </a:r>
            <a:r>
              <a:rPr lang="en-GB" sz="2400" b="1" strike="sngStrike" dirty="0"/>
              <a:t> interface</a:t>
            </a:r>
            <a:r>
              <a:rPr lang="en-GB" sz="2400" b="1" strike="sngStrike" dirty="0" smtClean="0"/>
              <a:t>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1-2:</a:t>
            </a:r>
            <a:r>
              <a:rPr lang="en-GB" sz="2400" dirty="0">
                <a:solidFill>
                  <a:srgbClr val="00B050"/>
                </a:solidFill>
              </a:rPr>
              <a:t> RAN4 to decide if there are any testing concerns for </a:t>
            </a:r>
            <a:r>
              <a:rPr lang="en-GB" sz="2400" b="1" dirty="0">
                <a:solidFill>
                  <a:srgbClr val="00B050"/>
                </a:solidFill>
              </a:rPr>
              <a:t>Satellite + feeder link + NTN-Gateway + </a:t>
            </a:r>
            <a:r>
              <a:rPr lang="en-GB" sz="2400" b="1" dirty="0" err="1">
                <a:solidFill>
                  <a:srgbClr val="00B050"/>
                </a:solidFill>
              </a:rPr>
              <a:t>gNB</a:t>
            </a:r>
            <a:r>
              <a:rPr lang="en-GB" sz="2400" b="1" dirty="0">
                <a:solidFill>
                  <a:srgbClr val="00B050"/>
                </a:solidFill>
              </a:rPr>
              <a:t> as a single entity, </a:t>
            </a:r>
            <a:r>
              <a:rPr lang="en-GB" sz="2400" dirty="0">
                <a:solidFill>
                  <a:srgbClr val="00B050"/>
                </a:solidFill>
              </a:rPr>
              <a:t>and why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strike="sngStrike" dirty="0"/>
              <a:t>Proposal 1-3:</a:t>
            </a:r>
            <a:r>
              <a:rPr lang="en-GB" sz="2400" strike="sngStrike" dirty="0"/>
              <a:t> RAN4 shall further clarify which one of the Options (</a:t>
            </a:r>
            <a:r>
              <a:rPr lang="en-GB" sz="2400" b="1" strike="sngStrike" dirty="0"/>
              <a:t>Satellite + feeder link + NTN-Gateway </a:t>
            </a:r>
            <a:r>
              <a:rPr lang="en-GB" sz="2400" strike="sngStrike" dirty="0"/>
              <a:t>as a single entity, or </a:t>
            </a:r>
            <a:r>
              <a:rPr lang="en-GB" sz="2400" b="1" strike="sngStrike" dirty="0"/>
              <a:t>Satellite + feeder link + NTN-Gateway + </a:t>
            </a:r>
            <a:r>
              <a:rPr lang="en-GB" sz="2400" b="1" strike="sngStrike" dirty="0" err="1"/>
              <a:t>gNB</a:t>
            </a:r>
            <a:r>
              <a:rPr lang="en-GB" sz="2400" b="1" strike="sngStrike" dirty="0"/>
              <a:t> </a:t>
            </a:r>
            <a:r>
              <a:rPr lang="en-GB" sz="2400" strike="sngStrike" dirty="0"/>
              <a:t>as a single entity) is easier to test in Rel-17 from RAN4 point of view</a:t>
            </a:r>
            <a:r>
              <a:rPr lang="en-GB" sz="2400" strike="sngStrike" dirty="0" smtClean="0"/>
              <a:t>.</a:t>
            </a:r>
          </a:p>
          <a:p>
            <a:r>
              <a:rPr lang="en-GB" sz="2400" b="1" strike="sngStrike" dirty="0"/>
              <a:t>Proposal 1-4:</a:t>
            </a:r>
            <a:r>
              <a:rPr lang="en-GB" sz="2400" strike="sngStrike" dirty="0"/>
              <a:t> RAN4 shall further clarify which one of the Options (</a:t>
            </a:r>
            <a:r>
              <a:rPr lang="en-GB" sz="2400" b="1" strike="sngStrike" dirty="0"/>
              <a:t>Satellite + feeder link + NTN-Gateway </a:t>
            </a:r>
            <a:r>
              <a:rPr lang="en-GB" sz="2400" strike="sngStrike" dirty="0"/>
              <a:t>as a single entity, or </a:t>
            </a:r>
            <a:r>
              <a:rPr lang="en-GB" sz="2400" b="1" strike="sngStrike" dirty="0"/>
              <a:t>Satellite + feeder link + NTN-Gateway + </a:t>
            </a:r>
            <a:r>
              <a:rPr lang="en-GB" sz="2400" b="1" strike="sngStrike" dirty="0" err="1"/>
              <a:t>gNB</a:t>
            </a:r>
            <a:r>
              <a:rPr lang="en-GB" sz="2400" b="1" strike="sngStrike" dirty="0"/>
              <a:t> </a:t>
            </a:r>
            <a:r>
              <a:rPr lang="en-GB" sz="2400" strike="sngStrike" dirty="0"/>
              <a:t>as a single entity) is easier to specify in Rel-17 from RAN4 point of view.</a:t>
            </a:r>
            <a:endParaRPr lang="fr-FR" sz="2400" strike="sngStrik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1588</Words>
  <Application>Microsoft Office PowerPoint</Application>
  <PresentationFormat>宽屏</PresentationFormat>
  <Paragraphs>110</Paragraphs>
  <Slides>17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Times New Roman</vt:lpstr>
      <vt:lpstr>Office Theme</vt:lpstr>
      <vt:lpstr> WF on [307] NTN_Solutions_Part1 (NTN general part)</vt:lpstr>
      <vt:lpstr>Outline</vt:lpstr>
      <vt:lpstr>Content</vt:lpstr>
      <vt:lpstr>Summary</vt:lpstr>
      <vt:lpstr>PowerPoint 演示文稿</vt:lpstr>
      <vt:lpstr>Current Agreements [98-bis-e][307] NTN_Solutions_Part1 – 16/04/2021</vt:lpstr>
      <vt:lpstr>PowerPoint 演示文稿</vt:lpstr>
      <vt:lpstr>PowerPoint 演示文稿</vt:lpstr>
      <vt:lpstr>Topic #1: Current Proposals (1/4)</vt:lpstr>
      <vt:lpstr>Topic #1: Current Proposals (2/4)</vt:lpstr>
      <vt:lpstr>Topic #1: Current Proposals (3/4)</vt:lpstr>
      <vt:lpstr>Topic #1: Current Proposals (4/4)</vt:lpstr>
      <vt:lpstr>Agreement:</vt:lpstr>
      <vt:lpstr>Topic #2 &amp; Topic #3: Current Proposals</vt:lpstr>
      <vt:lpstr>Topic #4 &amp; Topic #5: Current Proposals</vt:lpstr>
      <vt:lpstr>PowerPoint 演示文稿</vt:lpstr>
      <vt:lpstr>Open Issues - Allocated spectrum type for NTN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Haijie Qiu_Samsung</cp:lastModifiedBy>
  <cp:revision>724</cp:revision>
  <dcterms:created xsi:type="dcterms:W3CDTF">2010-02-05T13:52:00Z</dcterms:created>
  <dcterms:modified xsi:type="dcterms:W3CDTF">2021-04-16T05:40:47Z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KSOProductBuildVer">
    <vt:lpwstr>2052-11.8.2.9022</vt:lpwstr>
  </property>
  <property fmtid="{D5CDD505-2E9C-101B-9397-08002B2CF9AE}" pid="4" name="NSCPROP_SA">
    <vt:lpwstr>D:\RAN4 Meeting Doc\RAN4_98bise\RAN4 management\GTW\GTW_April16\Draft_R4-2106103_WF on 307 NTN_Solutions_Part1_v02.pptx</vt:lpwstr>
  </property>
</Properties>
</file>