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4" r:id="rId3"/>
    <p:sldId id="285" r:id="rId4"/>
    <p:sldId id="291" r:id="rId5"/>
    <p:sldId id="292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82742" autoAdjust="0"/>
  </p:normalViewPr>
  <p:slideViewPr>
    <p:cSldViewPr>
      <p:cViewPr varScale="1">
        <p:scale>
          <a:sx n="70" d="100"/>
          <a:sy n="70" d="100"/>
        </p:scale>
        <p:origin x="101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9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56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26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97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020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63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5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WF </a:t>
            </a:r>
            <a:r>
              <a:rPr lang="en-US" altLang="zh-CN" sz="3600" dirty="0" smtClean="0"/>
              <a:t>on </a:t>
            </a:r>
            <a:r>
              <a:rPr lang="en-US" altLang="zh-CN" sz="3600" dirty="0"/>
              <a:t>temporary RS for efficient </a:t>
            </a:r>
            <a:r>
              <a:rPr lang="en-US" altLang="zh-CN" sz="3600" dirty="0" err="1"/>
              <a:t>SCell</a:t>
            </a:r>
            <a:r>
              <a:rPr lang="en-US" altLang="zh-CN" sz="3600" dirty="0"/>
              <a:t> activation in NR CA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935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</a:t>
            </a:r>
            <a:r>
              <a:rPr lang="en-GB" altLang="zh-CN" b="1" dirty="0" smtClean="0"/>
              <a:t>9</a:t>
            </a:r>
            <a:r>
              <a:rPr lang="en-US" altLang="zh-CN" b="1" dirty="0" smtClean="0"/>
              <a:t>8bis</a:t>
            </a:r>
            <a:r>
              <a:rPr lang="en-GB" altLang="zh-CN" b="1" dirty="0" smtClean="0"/>
              <a:t>-e</a:t>
            </a:r>
            <a:endParaRPr lang="en-GB" altLang="zh-CN" b="1" dirty="0"/>
          </a:p>
          <a:p>
            <a:r>
              <a:rPr lang="en-US" altLang="zh-CN" b="1" dirty="0" smtClean="0"/>
              <a:t>Electronic </a:t>
            </a:r>
            <a:r>
              <a:rPr lang="en-US" altLang="zh-CN" b="1" dirty="0"/>
              <a:t>Meeting, </a:t>
            </a:r>
            <a:r>
              <a:rPr lang="en-US" altLang="zh-CN" b="1" dirty="0" smtClean="0"/>
              <a:t>Apr</a:t>
            </a:r>
            <a:r>
              <a:rPr lang="en-US" altLang="zh-CN" b="1" dirty="0"/>
              <a:t>. 12-20, 2021</a:t>
            </a:r>
            <a:endParaRPr lang="zh-CN" altLang="zh-CN" b="1" dirty="0"/>
          </a:p>
          <a:p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 smtClean="0"/>
              <a:t>R4-21xxxxx</a:t>
            </a:r>
            <a:endParaRPr lang="en-US" altLang="zh-CN" b="1" dirty="0" smtClean="0"/>
          </a:p>
          <a:p>
            <a:r>
              <a:rPr lang="en-US" altLang="ja-JP" b="1" dirty="0" smtClean="0"/>
              <a:t>       Document for:</a:t>
            </a:r>
            <a:r>
              <a:rPr lang="en-US" altLang="ja-JP" dirty="0" smtClean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Agreement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4609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/>
              <a:t>SCell</a:t>
            </a:r>
            <a:r>
              <a:rPr lang="en-US" altLang="zh-CN" sz="2800" dirty="0"/>
              <a:t> being activated is </a:t>
            </a:r>
            <a:r>
              <a:rPr lang="en-US" altLang="zh-CN" sz="2800" u="sng" dirty="0"/>
              <a:t>known</a:t>
            </a:r>
            <a:r>
              <a:rPr lang="en-US" altLang="zh-CN" sz="2800" dirty="0"/>
              <a:t> and belongs to </a:t>
            </a:r>
            <a:r>
              <a:rPr lang="en-US" altLang="zh-CN" sz="2800" u="sng" dirty="0" smtClean="0"/>
              <a:t>FR1</a:t>
            </a: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measurement cycle is larger than </a:t>
            </a:r>
            <a:r>
              <a:rPr lang="en-US" altLang="zh-CN" sz="2400" dirty="0" smtClean="0"/>
              <a:t>160ms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Minimum </a:t>
            </a:r>
            <a:r>
              <a:rPr lang="en-US" altLang="zh-CN" sz="2000" dirty="0"/>
              <a:t>gap between the RS symbol(s) for AGC and the RS symbols for time/frequency acquisition is </a:t>
            </a:r>
            <a:r>
              <a:rPr lang="en-US" altLang="zh-CN" sz="2000" dirty="0" smtClean="0"/>
              <a:t>needed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The minimum gap length is </a:t>
            </a:r>
          </a:p>
          <a:p>
            <a:pPr lvl="6"/>
            <a:r>
              <a:rPr lang="en-GB" altLang="zh-CN" dirty="0" smtClean="0"/>
              <a:t>-Option 1: 2 slots</a:t>
            </a:r>
            <a:endParaRPr lang="zh-CN" altLang="zh-CN" dirty="0" smtClean="0"/>
          </a:p>
          <a:p>
            <a:pPr lvl="6"/>
            <a:r>
              <a:rPr lang="en-GB" altLang="zh-CN" dirty="0" smtClean="0"/>
              <a:t>-</a:t>
            </a:r>
            <a:r>
              <a:rPr lang="en-GB" altLang="zh-CN" dirty="0"/>
              <a:t>Option </a:t>
            </a:r>
            <a:r>
              <a:rPr lang="en-GB" altLang="zh-CN" dirty="0" smtClean="0"/>
              <a:t>2: 2 </a:t>
            </a:r>
            <a:r>
              <a:rPr lang="en-GB" altLang="zh-CN" dirty="0" err="1" smtClean="0"/>
              <a:t>ms</a:t>
            </a:r>
            <a:endParaRPr lang="zh-CN" altLang="zh-CN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44403"/>
              </p:ext>
            </p:extLst>
          </p:nvPr>
        </p:nvGraphicFramePr>
        <p:xfrm>
          <a:off x="845586" y="1700808"/>
          <a:ext cx="797488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4886"/>
              </a:tblGrid>
              <a:tr h="2376264"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Background (agreed in RAN4#98e)</a:t>
                      </a:r>
                      <a:endParaRPr lang="zh-CN" altLang="zh-CN" sz="1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temporary RS can be used for AGC</a:t>
                      </a:r>
                    </a:p>
                    <a:p>
                      <a:pPr marL="1657350" lvl="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1 burst (2-slot with four CSI-RS resources) is required</a:t>
                      </a:r>
                      <a:endParaRPr lang="zh-CN" altLang="zh-CN" sz="12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temporary RS can be used for time/frequency tracking</a:t>
                      </a:r>
                    </a:p>
                    <a:p>
                      <a:pPr marL="1657350" lvl="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1 separate burst (2-slot with four CSI-RS resources) is required in addition to the one burst required for AGC</a:t>
                      </a:r>
                      <a:endParaRPr lang="zh-CN" altLang="zh-CN" sz="16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The agreements above apply based on RAN1 working assumptions on temporary RS design provided in the LS R1-2009798.</a:t>
                      </a:r>
                    </a:p>
                    <a:p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9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contiguous to an active serving cell in the same band (</a:t>
            </a:r>
            <a:r>
              <a:rPr lang="en-US" altLang="zh-CN" sz="2400" dirty="0">
                <a:solidFill>
                  <a:srgbClr val="0000FF"/>
                </a:solidFill>
              </a:rPr>
              <a:t>Intra-band continuous CA</a:t>
            </a:r>
            <a:r>
              <a:rPr lang="en-US" altLang="zh-CN" sz="2400" dirty="0" smtClean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UE </a:t>
            </a:r>
            <a:r>
              <a:rPr lang="en-GB" altLang="zh-CN" sz="2400" dirty="0"/>
              <a:t>can perform AGC adjustment </a:t>
            </a:r>
            <a:r>
              <a:rPr lang="en-GB" altLang="zh-CN" sz="2400" dirty="0" smtClean="0"/>
              <a:t>based </a:t>
            </a:r>
            <a:r>
              <a:rPr lang="en-GB" altLang="zh-CN" sz="2400" dirty="0"/>
              <a:t>on temporary RS; </a:t>
            </a:r>
            <a:endParaRPr lang="en-GB" altLang="zh-CN" sz="2400" dirty="0" smtClean="0"/>
          </a:p>
          <a:p>
            <a:pPr lvl="3"/>
            <a:r>
              <a:rPr lang="en-GB" altLang="zh-CN" sz="2000" dirty="0" smtClean="0">
                <a:solidFill>
                  <a:srgbClr val="FF0000"/>
                </a:solidFill>
              </a:rPr>
              <a:t>-One </a:t>
            </a:r>
            <a:r>
              <a:rPr lang="en-GB" altLang="zh-CN" sz="2000" dirty="0">
                <a:solidFill>
                  <a:srgbClr val="FF0000"/>
                </a:solidFill>
              </a:rPr>
              <a:t>temporary RS </a:t>
            </a:r>
            <a:r>
              <a:rPr lang="en-GB" altLang="zh-CN" sz="2000" dirty="0" smtClean="0">
                <a:solidFill>
                  <a:srgbClr val="FF0000"/>
                </a:solidFill>
              </a:rPr>
              <a:t>burst is required when the power difference in serving cell and to be activated </a:t>
            </a:r>
            <a:r>
              <a:rPr lang="en-GB" altLang="zh-CN" sz="2000" dirty="0" err="1" smtClean="0">
                <a:solidFill>
                  <a:srgbClr val="FF0000"/>
                </a:solidFill>
              </a:rPr>
              <a:t>Scell</a:t>
            </a:r>
            <a:r>
              <a:rPr lang="en-GB" altLang="zh-CN" sz="2000" dirty="0" smtClean="0">
                <a:solidFill>
                  <a:srgbClr val="FF0000"/>
                </a:solidFill>
              </a:rPr>
              <a:t> is smaller than or equal to 6dB.</a:t>
            </a:r>
            <a:endParaRPr lang="en-GB" altLang="zh-CN" sz="2800" dirty="0" smtClean="0">
              <a:solidFill>
                <a:srgbClr val="FF00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No </a:t>
            </a:r>
            <a:r>
              <a:rPr lang="en-GB" altLang="zh-CN" sz="2400" dirty="0"/>
              <a:t>cell detection provided the conditions specified for intra-band contiguous CA case in TS38.133 section 8.3.2 are </a:t>
            </a:r>
            <a:r>
              <a:rPr lang="en-GB" altLang="zh-CN" sz="2400" dirty="0" smtClean="0"/>
              <a:t>satisfied</a:t>
            </a:r>
            <a:r>
              <a:rPr lang="en-US" altLang="zh-CN" sz="2400" dirty="0" smtClean="0"/>
              <a:t>;</a:t>
            </a:r>
            <a:endParaRPr lang="zh-CN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/>
              <a:t>UE can perform </a:t>
            </a:r>
            <a:r>
              <a:rPr lang="en-GB" altLang="zh-CN" sz="2400" dirty="0" smtClean="0"/>
              <a:t>time-frequency </a:t>
            </a:r>
            <a:r>
              <a:rPr lang="en-GB" altLang="zh-CN" sz="2400" dirty="0"/>
              <a:t>tracking based on temporary </a:t>
            </a:r>
            <a:r>
              <a:rPr lang="en-GB" altLang="zh-CN" sz="2400" dirty="0" smtClean="0"/>
              <a:t>RS</a:t>
            </a:r>
            <a:endParaRPr lang="en-GB" altLang="zh-CN" sz="2400" dirty="0"/>
          </a:p>
          <a:p>
            <a:pPr lvl="3"/>
            <a:r>
              <a:rPr lang="en-GB" altLang="zh-CN" sz="2000" dirty="0" smtClean="0"/>
              <a:t>-</a:t>
            </a:r>
            <a:r>
              <a:rPr lang="en-GB" altLang="zh-CN" sz="2000" dirty="0"/>
              <a:t>One temporary RS </a:t>
            </a:r>
            <a:r>
              <a:rPr lang="en-GB" altLang="zh-CN" sz="2000" dirty="0" smtClean="0"/>
              <a:t>burst is required.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9517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non-contiguous to an active serving cell in the same band (</a:t>
            </a:r>
            <a:r>
              <a:rPr lang="en-US" altLang="zh-CN" sz="2400" dirty="0">
                <a:solidFill>
                  <a:srgbClr val="0000FF"/>
                </a:solidFill>
              </a:rPr>
              <a:t>Intra-band non-continuous CA</a:t>
            </a:r>
            <a:r>
              <a:rPr lang="en-US" altLang="zh-CN" sz="2400" dirty="0"/>
              <a:t>), whether temporary RS can be used for AGC and/or time frequency tracking?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Option1</a:t>
            </a:r>
            <a:r>
              <a:rPr lang="en-GB" altLang="zh-CN" sz="2400" dirty="0"/>
              <a:t>: it is not a target scenario for temporary RS based </a:t>
            </a:r>
            <a:r>
              <a:rPr lang="en-GB" altLang="zh-CN" sz="2400" dirty="0" err="1"/>
              <a:t>SCell</a:t>
            </a:r>
            <a:r>
              <a:rPr lang="en-GB" altLang="zh-CN" sz="2400" dirty="0"/>
              <a:t> activation latency </a:t>
            </a:r>
            <a:r>
              <a:rPr lang="en-GB" altLang="zh-CN" sz="2400" dirty="0" smtClean="0"/>
              <a:t>optimization.</a:t>
            </a:r>
            <a:endParaRPr lang="en-US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 </a:t>
            </a:r>
            <a:r>
              <a:rPr lang="en-GB" altLang="zh-CN" sz="2400" dirty="0"/>
              <a:t>2: temporary RS can be used for time frequency tracking only</a:t>
            </a:r>
            <a:endParaRPr lang="zh-CN" altLang="zh-CN" sz="2400" dirty="0"/>
          </a:p>
          <a:p>
            <a:pPr lvl="3"/>
            <a:r>
              <a:rPr lang="en-GB" altLang="zh-CN" sz="2000" dirty="0"/>
              <a:t>-(For AGC: UE performs AGC adjustment based on SSB rather than temporary RS).</a:t>
            </a:r>
            <a:endParaRPr lang="zh-CN" altLang="zh-CN" sz="2000" dirty="0"/>
          </a:p>
          <a:p>
            <a:pPr lvl="3"/>
            <a:r>
              <a:rPr lang="en-GB" altLang="zh-CN" sz="2000" dirty="0"/>
              <a:t>-For time frequency tracking: UE can perform time-frequency tracking based on temporary RS.</a:t>
            </a:r>
            <a:endParaRPr lang="zh-CN" altLang="zh-CN" sz="2000" dirty="0"/>
          </a:p>
          <a:p>
            <a:pPr lvl="4"/>
            <a:r>
              <a:rPr lang="en-GB" altLang="zh-CN" sz="2000" dirty="0"/>
              <a:t>-One temporary RS </a:t>
            </a:r>
            <a:r>
              <a:rPr lang="en-GB" altLang="zh-CN" sz="2000" dirty="0" smtClean="0"/>
              <a:t>burst is required</a:t>
            </a:r>
            <a:r>
              <a:rPr lang="en-GB" altLang="zh-CN" sz="2000" dirty="0"/>
              <a:t>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55121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to be activated and active serving cell are in the different band (</a:t>
            </a:r>
            <a:r>
              <a:rPr lang="en-US" altLang="zh-CN" sz="2400" dirty="0">
                <a:solidFill>
                  <a:srgbClr val="0000FF"/>
                </a:solidFill>
              </a:rPr>
              <a:t>Inter-band CA</a:t>
            </a:r>
            <a:r>
              <a:rPr lang="en-US" altLang="zh-CN" sz="2400" dirty="0" smtClean="0"/>
              <a:t>), whether </a:t>
            </a:r>
            <a:r>
              <a:rPr lang="en-US" altLang="zh-CN" sz="2400" dirty="0"/>
              <a:t>temporary RS can be used for AGC and/or time frequency tracking?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Option1</a:t>
            </a:r>
            <a:r>
              <a:rPr lang="en-GB" altLang="zh-CN" sz="2400" dirty="0"/>
              <a:t>: it is not a target scenario for temporary RS based </a:t>
            </a:r>
            <a:r>
              <a:rPr lang="en-GB" altLang="zh-CN" sz="2400" dirty="0" err="1"/>
              <a:t>SCell</a:t>
            </a:r>
            <a:r>
              <a:rPr lang="en-GB" altLang="zh-CN" sz="2400" dirty="0"/>
              <a:t> activation latency </a:t>
            </a:r>
            <a:r>
              <a:rPr lang="en-GB" altLang="zh-CN" sz="2400" dirty="0" smtClean="0"/>
              <a:t>optimization.</a:t>
            </a:r>
            <a:endParaRPr lang="en-US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 </a:t>
            </a:r>
            <a:r>
              <a:rPr lang="en-GB" altLang="zh-CN" sz="2400" dirty="0"/>
              <a:t>2: temporary RS can be used for time frequency tracking only</a:t>
            </a:r>
            <a:endParaRPr lang="zh-CN" altLang="zh-CN" sz="2400" dirty="0"/>
          </a:p>
          <a:p>
            <a:pPr lvl="3"/>
            <a:r>
              <a:rPr lang="en-GB" altLang="zh-CN" sz="2000" dirty="0"/>
              <a:t>-(For AGC: UE performs AGC adjustment based on SSB rather than temporary RS).</a:t>
            </a:r>
            <a:endParaRPr lang="zh-CN" altLang="zh-CN" sz="2000" dirty="0"/>
          </a:p>
          <a:p>
            <a:pPr lvl="3"/>
            <a:r>
              <a:rPr lang="en-GB" altLang="zh-CN" sz="2000" dirty="0"/>
              <a:t>-For time frequency tracking: UE can perform time-frequency tracking based on temporary RS.</a:t>
            </a:r>
            <a:endParaRPr lang="zh-CN" altLang="zh-CN" sz="2000" dirty="0"/>
          </a:p>
          <a:p>
            <a:pPr lvl="4"/>
            <a:r>
              <a:rPr lang="en-GB" altLang="zh-CN" sz="2000" dirty="0"/>
              <a:t>-One temporary RS </a:t>
            </a:r>
            <a:r>
              <a:rPr lang="en-GB" altLang="zh-CN" sz="2000" dirty="0" smtClean="0"/>
              <a:t>burst is required</a:t>
            </a:r>
            <a:r>
              <a:rPr lang="en-GB" altLang="zh-CN" sz="2000" dirty="0"/>
              <a:t>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2650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zh-CN" sz="2800" dirty="0" smtClean="0"/>
              <a:t>SCell </a:t>
            </a:r>
            <a:r>
              <a:rPr lang="zh-CN" altLang="zh-CN" sz="2800" dirty="0"/>
              <a:t>being activated belongs to </a:t>
            </a:r>
            <a:r>
              <a:rPr lang="zh-CN" altLang="zh-CN" sz="2800" u="sng" dirty="0"/>
              <a:t>FR2</a:t>
            </a:r>
            <a:endParaRPr lang="en-US" altLang="zh-CN" sz="2800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there is at least </a:t>
            </a:r>
            <a:r>
              <a:rPr lang="en-US" altLang="zh-CN" sz="2400" dirty="0">
                <a:solidFill>
                  <a:srgbClr val="0000FF"/>
                </a:solidFill>
              </a:rPr>
              <a:t>one active serving cell </a:t>
            </a:r>
            <a:r>
              <a:rPr lang="en-US" altLang="zh-CN" sz="2400" dirty="0"/>
              <a:t>on that FR2 band and temporary RS for the target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</a:t>
            </a:r>
            <a:r>
              <a:rPr lang="en-US" altLang="zh-CN" sz="2400" dirty="0" smtClean="0"/>
              <a:t>provided, </a:t>
            </a:r>
            <a:r>
              <a:rPr lang="en-US" altLang="zh-CN" sz="2400" dirty="0"/>
              <a:t>how many temporary RS bursts are required for time/ frequency tracking</a:t>
            </a:r>
            <a:r>
              <a:rPr lang="en-US" altLang="zh-CN" sz="2400" dirty="0" smtClean="0"/>
              <a:t>?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>
                <a:solidFill>
                  <a:srgbClr val="FF0000"/>
                </a:solidFill>
              </a:rPr>
              <a:t>1 </a:t>
            </a:r>
            <a:r>
              <a:rPr lang="en-GB" altLang="zh-CN" sz="2000" dirty="0">
                <a:solidFill>
                  <a:srgbClr val="FF0000"/>
                </a:solidFill>
              </a:rPr>
              <a:t>burst is required </a:t>
            </a:r>
            <a:r>
              <a:rPr lang="en-GB" altLang="zh-CN" sz="2000" dirty="0" smtClean="0">
                <a:solidFill>
                  <a:srgbClr val="FF0000"/>
                </a:solidFill>
              </a:rPr>
              <a:t>(only 2-slot </a:t>
            </a:r>
            <a:r>
              <a:rPr lang="en-GB" altLang="zh-CN" sz="2000" dirty="0">
                <a:solidFill>
                  <a:srgbClr val="FF0000"/>
                </a:solidFill>
              </a:rPr>
              <a:t>with four CSI-RSs resources (4 samples</a:t>
            </a:r>
            <a:r>
              <a:rPr lang="en-GB" altLang="zh-CN" sz="2000" dirty="0" smtClean="0">
                <a:solidFill>
                  <a:srgbClr val="FF0000"/>
                </a:solidFill>
              </a:rPr>
              <a:t>))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there is </a:t>
            </a:r>
            <a:r>
              <a:rPr lang="en-US" altLang="zh-CN" sz="2400" dirty="0">
                <a:solidFill>
                  <a:srgbClr val="0000FF"/>
                </a:solidFill>
              </a:rPr>
              <a:t>no active serving cell </a:t>
            </a:r>
            <a:r>
              <a:rPr lang="en-US" altLang="zh-CN" sz="2400" dirty="0"/>
              <a:t>on that FR2 band, and the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to be activated is </a:t>
            </a:r>
            <a:r>
              <a:rPr lang="en-US" altLang="zh-CN" sz="2400" dirty="0">
                <a:solidFill>
                  <a:srgbClr val="0000FF"/>
                </a:solidFill>
              </a:rPr>
              <a:t>known</a:t>
            </a:r>
            <a:r>
              <a:rPr lang="en-US" altLang="zh-CN" sz="2400" dirty="0"/>
              <a:t> to UE, how many temporary RS bursts are required for time/ frequency tracking?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>
                <a:solidFill>
                  <a:srgbClr val="FF0000"/>
                </a:solidFill>
              </a:rPr>
              <a:t>1 </a:t>
            </a:r>
            <a:r>
              <a:rPr lang="en-GB" altLang="zh-CN" sz="2000" dirty="0">
                <a:solidFill>
                  <a:srgbClr val="FF0000"/>
                </a:solidFill>
              </a:rPr>
              <a:t>burst is required (2-slot with four CSI-RSs resources (4 samples</a:t>
            </a:r>
            <a:r>
              <a:rPr lang="en-GB" altLang="zh-CN" sz="2000" dirty="0" smtClean="0">
                <a:solidFill>
                  <a:srgbClr val="FF0000"/>
                </a:solidFill>
              </a:rPr>
              <a:t>))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zh-CN" sz="2800" dirty="0" smtClean="0"/>
              <a:t>SCell </a:t>
            </a:r>
            <a:r>
              <a:rPr lang="zh-CN" altLang="zh-CN" sz="2800" dirty="0"/>
              <a:t>being activated belongs to </a:t>
            </a:r>
            <a:r>
              <a:rPr lang="zh-CN" altLang="zh-CN" sz="2800" u="sng" dirty="0"/>
              <a:t>FR2</a:t>
            </a:r>
            <a:endParaRPr lang="en-US" altLang="zh-CN" sz="2800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being activated is </a:t>
            </a:r>
            <a:r>
              <a:rPr lang="en-US" altLang="zh-CN" sz="2400" dirty="0">
                <a:solidFill>
                  <a:srgbClr val="0000FF"/>
                </a:solidFill>
              </a:rPr>
              <a:t>unknown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and there </a:t>
            </a:r>
            <a:r>
              <a:rPr lang="en-US" altLang="zh-CN" sz="2400" dirty="0"/>
              <a:t>is no active serving cell on that FR2 band, 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strike="sngStrike" dirty="0" smtClean="0">
                <a:solidFill>
                  <a:srgbClr val="FF0000"/>
                </a:solidFill>
              </a:rPr>
              <a:t>It </a:t>
            </a:r>
            <a:r>
              <a:rPr lang="en-GB" altLang="zh-CN" sz="2400" strike="sngStrike" dirty="0">
                <a:solidFill>
                  <a:srgbClr val="FF0000"/>
                </a:solidFill>
              </a:rPr>
              <a:t>is not a target scenario for temporary RS based </a:t>
            </a:r>
            <a:r>
              <a:rPr lang="en-GB" altLang="zh-CN" sz="2400" strike="sngStrike" dirty="0" err="1">
                <a:solidFill>
                  <a:srgbClr val="FF0000"/>
                </a:solidFill>
              </a:rPr>
              <a:t>SCell</a:t>
            </a:r>
            <a:r>
              <a:rPr lang="en-GB" altLang="zh-CN" sz="2400" strike="sngStrike" dirty="0">
                <a:solidFill>
                  <a:srgbClr val="FF0000"/>
                </a:solidFill>
              </a:rPr>
              <a:t> activation latency optimization</a:t>
            </a:r>
            <a:r>
              <a:rPr lang="en-GB" altLang="zh-CN" sz="2400" strike="sngStrike" dirty="0" smtClean="0">
                <a:solidFill>
                  <a:srgbClr val="FF0000"/>
                </a:solidFill>
              </a:rPr>
              <a:t>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>
                <a:solidFill>
                  <a:srgbClr val="00B050"/>
                </a:solidFill>
              </a:rPr>
              <a:t>Temporary </a:t>
            </a:r>
            <a:r>
              <a:rPr lang="en-US" altLang="zh-CN" sz="2400" dirty="0">
                <a:solidFill>
                  <a:srgbClr val="00B050"/>
                </a:solidFill>
              </a:rPr>
              <a:t>RS can not be used for </a:t>
            </a:r>
            <a:r>
              <a:rPr lang="en-US" altLang="zh-CN" sz="2400" dirty="0" smtClean="0">
                <a:solidFill>
                  <a:srgbClr val="00B050"/>
                </a:solidFill>
              </a:rPr>
              <a:t>AGC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>
                <a:solidFill>
                  <a:srgbClr val="00B050"/>
                </a:solidFill>
              </a:rPr>
              <a:t>Whether </a:t>
            </a:r>
            <a:r>
              <a:rPr lang="en-US" altLang="zh-CN" sz="2400" dirty="0">
                <a:solidFill>
                  <a:srgbClr val="00B050"/>
                </a:solidFill>
              </a:rPr>
              <a:t>temporary RS can be used for time/ frequency tracking is under discussion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3200" dirty="0"/>
              <a:t>Answers</a:t>
            </a:r>
            <a:r>
              <a:rPr lang="en-GB" altLang="zh-CN" sz="2800" dirty="0" smtClean="0"/>
              <a:t> </a:t>
            </a:r>
            <a:r>
              <a:rPr lang="en-GB" altLang="zh-CN" sz="2800" dirty="0"/>
              <a:t>to Q2 in LS [R1-2009798</a:t>
            </a:r>
            <a:r>
              <a:rPr lang="en-GB" altLang="zh-CN" sz="2800" dirty="0" smtClean="0"/>
              <a:t>]</a:t>
            </a:r>
          </a:p>
          <a:p>
            <a:pPr lvl="1"/>
            <a:r>
              <a:rPr lang="en-US" altLang="zh-CN" b="1" dirty="0" err="1"/>
              <a:t>SCell</a:t>
            </a:r>
            <a:r>
              <a:rPr lang="en-US" altLang="zh-CN" b="1" dirty="0"/>
              <a:t> being activated is known and belongs to </a:t>
            </a:r>
            <a:r>
              <a:rPr lang="en-US" altLang="zh-CN" b="1" dirty="0" smtClean="0"/>
              <a:t>FR1, </a:t>
            </a:r>
            <a:r>
              <a:rPr lang="en-GB" altLang="zh-CN" b="1" dirty="0" smtClean="0"/>
              <a:t>if </a:t>
            </a:r>
            <a:r>
              <a:rPr lang="en-GB" altLang="zh-CN" b="1" dirty="0" err="1"/>
              <a:t>SCell</a:t>
            </a:r>
            <a:r>
              <a:rPr lang="en-GB" altLang="zh-CN" b="1" dirty="0"/>
              <a:t> measurement cycle is larger than 160ms, whether the UE requires to receive another RS transmitted also on the other activated serving cell in the same band </a:t>
            </a:r>
            <a:r>
              <a:rPr lang="en-GB" altLang="zh-CN" b="1" dirty="0">
                <a:solidFill>
                  <a:srgbClr val="0000FF"/>
                </a:solidFill>
              </a:rPr>
              <a:t>in the same </a:t>
            </a:r>
            <a:r>
              <a:rPr lang="en-GB" altLang="zh-CN" b="1" dirty="0" smtClean="0">
                <a:solidFill>
                  <a:srgbClr val="0000FF"/>
                </a:solidFill>
              </a:rPr>
              <a:t>slot</a:t>
            </a:r>
            <a:r>
              <a:rPr lang="en-GB" altLang="zh-CN" b="1" dirty="0" smtClean="0"/>
              <a:t>?</a:t>
            </a:r>
          </a:p>
          <a:p>
            <a:pPr lvl="1"/>
            <a:r>
              <a:rPr lang="en-US" altLang="zh-CN" dirty="0"/>
              <a:t>Based on the legacy requirement assumption, UE expects another RS and/or SSB (burst) is also transmitted on the other activated serving cell, having all the RSs time-aligned within MTRD requirement for intra-band CA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Option 1(Intel, Huawei, Qualcomm, MTK):</a:t>
            </a:r>
            <a:endParaRPr lang="zh-CN" altLang="zh-CN" sz="2000" dirty="0"/>
          </a:p>
          <a:p>
            <a:pPr lvl="2"/>
            <a:r>
              <a:rPr lang="en-GB" altLang="zh-CN" dirty="0"/>
              <a:t> </a:t>
            </a:r>
            <a:r>
              <a:rPr lang="en-GB" altLang="zh-CN" dirty="0" smtClean="0"/>
              <a:t>-These </a:t>
            </a:r>
            <a:r>
              <a:rPr lang="en-GB" altLang="zh-CN" dirty="0"/>
              <a:t>RSs are </a:t>
            </a:r>
            <a:r>
              <a:rPr lang="en-GB" altLang="zh-CN" b="1" dirty="0">
                <a:solidFill>
                  <a:srgbClr val="0000FF"/>
                </a:solidFill>
              </a:rPr>
              <a:t>not</a:t>
            </a:r>
            <a:r>
              <a:rPr lang="en-GB" altLang="zh-CN" dirty="0">
                <a:solidFill>
                  <a:srgbClr val="0000FF"/>
                </a:solidFill>
              </a:rPr>
              <a:t> </a:t>
            </a:r>
            <a:r>
              <a:rPr lang="en-GB" altLang="zh-CN" dirty="0"/>
              <a:t>required to be transmitted in the same slot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</a:t>
            </a:r>
            <a:r>
              <a:rPr lang="en-GB" altLang="zh-CN" sz="2000" dirty="0" smtClean="0"/>
              <a:t>2 (Apple):</a:t>
            </a:r>
            <a:endParaRPr lang="zh-CN" altLang="zh-CN" sz="2000" dirty="0"/>
          </a:p>
          <a:p>
            <a:pPr lvl="2"/>
            <a:r>
              <a:rPr lang="en-GB" altLang="zh-CN" dirty="0"/>
              <a:t>- </a:t>
            </a:r>
            <a:r>
              <a:rPr lang="en-GB" altLang="zh-CN" dirty="0" smtClean="0"/>
              <a:t>These </a:t>
            </a:r>
            <a:r>
              <a:rPr lang="en-GB" altLang="zh-CN" dirty="0"/>
              <a:t>RSs are required to be transmitted in the same slot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3 (new compromised option): </a:t>
            </a:r>
            <a:endParaRPr lang="zh-CN" altLang="zh-CN" sz="2000" dirty="0"/>
          </a:p>
          <a:p>
            <a:pPr lvl="2"/>
            <a:r>
              <a:rPr lang="en-GB" altLang="zh-CN" dirty="0"/>
              <a:t>UE reports capability which indicates whether UE requires to receive another RS transmitted also on the other activated serving cell in the same band in the same slot.</a:t>
            </a:r>
            <a:endParaRPr lang="zh-CN" altLang="zh-CN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zh-CN" altLang="zh-CN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5496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/>
              <a:t>Other information need to inform RAN1?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 1: Inform RAN1 that the dominate term in the activation time for unknown cell cases is the cell search time.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 2: No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40599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19162</TotalTime>
  <Words>875</Words>
  <Application>Microsoft Office PowerPoint</Application>
  <PresentationFormat>如螢幕大小 (4:3)</PresentationFormat>
  <Paragraphs>96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ＭＳ Ｐゴシック</vt:lpstr>
      <vt:lpstr>宋体</vt:lpstr>
      <vt:lpstr>Arial</vt:lpstr>
      <vt:lpstr>Calibri</vt:lpstr>
      <vt:lpstr>Wingdings</vt:lpstr>
      <vt:lpstr>Office テーマ</vt:lpstr>
      <vt:lpstr>WF on temporary RS for efficient SCell activation in NR CA</vt:lpstr>
      <vt:lpstr>Agreement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Althea Huang (黃汀華)</cp:lastModifiedBy>
  <cp:revision>493</cp:revision>
  <dcterms:created xsi:type="dcterms:W3CDTF">2017-01-18T16:32:26Z</dcterms:created>
  <dcterms:modified xsi:type="dcterms:W3CDTF">2021-04-19T17:37:16Z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(3)LskGotEk0WftfgsjvCzTnA4ifHmd+7vNu3zThdKrijHMaQcn4NyHaENsIsxgLUL+mn0bhqU1
mmKbtOez/kI1pbae4FQOrgcJN1D1wV3TVzZIqgV50rf8X+z7QOG2VDW5kRUgH5Fik4nrHizL
rdMoXvtekW6aAJLIrSfP6XZwmWPmcDx7KvMbzXR2JGms9HzQ2aZsTXQ89RmSOz+N61vJupux
d93fINsT0lsvM5EHKd</vt:lpwstr>
  </property>
  <property fmtid="{D5CDD505-2E9C-101B-9397-08002B2CF9AE}" pid="10" name="_2015_ms_pID_7253431">
    <vt:lpwstr>8jkElIqHjMVYinR/OnT14FfTMsCUlcuIyKNGPn4IyiyiJPWt0Pk9NM
r57hG6hdRYK3cPOSZpABUhBkxZ/Oka9u9oi6IL0663ZGQZSFADYEcoZ1SOQHeYJWfxLQ6wTv
Upv/Q5QE5wwEkTIjA+T554B6SiYx+to9WY6FhB4Fe7BZYJBZ3Btq54+MyziSRks9ozwy2BkF
y+D9Z6DOuyN7NgJ6c5V/3eL7/BYK1xqDBkNQ</vt:lpwstr>
  </property>
  <property fmtid="{D5CDD505-2E9C-101B-9397-08002B2CF9AE}" pid="11" name="_2015_ms_pID_7253432">
    <vt:lpwstr>mA==</vt:lpwstr>
  </property>
</Properties>
</file>