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4" r:id="rId3"/>
    <p:sldId id="285" r:id="rId4"/>
    <p:sldId id="291" r:id="rId5"/>
    <p:sldId id="292" r:id="rId6"/>
    <p:sldId id="287" r:id="rId7"/>
    <p:sldId id="288" r:id="rId8"/>
    <p:sldId id="289" r:id="rId9"/>
    <p:sldId id="290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82742" autoAdjust="0"/>
  </p:normalViewPr>
  <p:slideViewPr>
    <p:cSldViewPr>
      <p:cViewPr>
        <p:scale>
          <a:sx n="100" d="100"/>
          <a:sy n="100" d="100"/>
        </p:scale>
        <p:origin x="1584" y="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pPr/>
              <a:t>2021/4/16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02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095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562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126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978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020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663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257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2021/4/16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WF </a:t>
            </a:r>
            <a:r>
              <a:rPr lang="en-US" altLang="zh-CN" sz="3600" dirty="0" smtClean="0"/>
              <a:t>on </a:t>
            </a:r>
            <a:r>
              <a:rPr lang="en-US" altLang="zh-CN" sz="3600" dirty="0"/>
              <a:t>temporary RS for efficient </a:t>
            </a:r>
            <a:r>
              <a:rPr lang="en-US" altLang="zh-CN" sz="3600" dirty="0" err="1"/>
              <a:t>SCell</a:t>
            </a:r>
            <a:r>
              <a:rPr lang="en-US" altLang="zh-CN" sz="3600" dirty="0"/>
              <a:t> activation in NR CA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H</a:t>
            </a:r>
            <a:r>
              <a:rPr lang="en-US" altLang="zh-CN" dirty="0">
                <a:solidFill>
                  <a:schemeClr val="tx1"/>
                </a:solidFill>
              </a:rPr>
              <a:t>uawei, </a:t>
            </a:r>
            <a:r>
              <a:rPr lang="en-US" altLang="zh-CN" dirty="0" err="1" smtClean="0">
                <a:solidFill>
                  <a:schemeClr val="tx1"/>
                </a:solidFill>
              </a:rPr>
              <a:t>HiSilicon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39352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zh-CN" b="1" dirty="0"/>
              <a:t>3GPP TSG-RAN WG4 Meeting #</a:t>
            </a:r>
            <a:r>
              <a:rPr lang="en-GB" altLang="zh-CN" b="1" dirty="0" smtClean="0"/>
              <a:t>9</a:t>
            </a:r>
            <a:r>
              <a:rPr lang="en-US" altLang="zh-CN" b="1" dirty="0" smtClean="0"/>
              <a:t>8bis</a:t>
            </a:r>
            <a:r>
              <a:rPr lang="en-GB" altLang="zh-CN" b="1" dirty="0" smtClean="0"/>
              <a:t>-e</a:t>
            </a:r>
            <a:endParaRPr lang="en-GB" altLang="zh-CN" b="1" dirty="0"/>
          </a:p>
          <a:p>
            <a:r>
              <a:rPr lang="en-US" altLang="zh-CN" b="1" dirty="0" smtClean="0"/>
              <a:t>Electronic </a:t>
            </a:r>
            <a:r>
              <a:rPr lang="en-US" altLang="zh-CN" b="1" dirty="0"/>
              <a:t>Meeting, </a:t>
            </a:r>
            <a:r>
              <a:rPr lang="en-US" altLang="zh-CN" b="1" dirty="0" smtClean="0"/>
              <a:t>Apr</a:t>
            </a:r>
            <a:r>
              <a:rPr lang="en-US" altLang="zh-CN" b="1" dirty="0"/>
              <a:t>. 12-20, 2021</a:t>
            </a:r>
            <a:endParaRPr lang="zh-CN" altLang="zh-CN" b="1" dirty="0"/>
          </a:p>
          <a:p>
            <a:endParaRPr lang="zh-CN" altLang="zh-CN" dirty="0"/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altLang="ja-JP" b="1" dirty="0" smtClean="0"/>
              <a:t>R4-21xxxxx</a:t>
            </a:r>
            <a:endParaRPr lang="en-US" altLang="zh-CN" b="1" dirty="0" smtClean="0"/>
          </a:p>
          <a:p>
            <a:r>
              <a:rPr lang="en-US" altLang="ja-JP" b="1" dirty="0" smtClean="0"/>
              <a:t>       Document for:</a:t>
            </a:r>
            <a:r>
              <a:rPr lang="en-US" altLang="ja-JP" dirty="0" smtClean="0"/>
              <a:t> Approval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GB" sz="3200" dirty="0" smtClean="0"/>
              <a:t>Agreement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764704"/>
            <a:ext cx="846094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zh-CN" sz="2800" dirty="0" err="1"/>
              <a:t>SCell</a:t>
            </a:r>
            <a:r>
              <a:rPr lang="en-US" altLang="zh-CN" sz="2800" dirty="0"/>
              <a:t> being activated is </a:t>
            </a:r>
            <a:r>
              <a:rPr lang="en-US" altLang="zh-CN" sz="2800" u="sng" dirty="0"/>
              <a:t>known</a:t>
            </a:r>
            <a:r>
              <a:rPr lang="en-US" altLang="zh-CN" sz="2800" dirty="0"/>
              <a:t> and belongs to </a:t>
            </a:r>
            <a:r>
              <a:rPr lang="en-US" altLang="zh-CN" sz="2800" u="sng" dirty="0" smtClean="0"/>
              <a:t>FR1</a:t>
            </a:r>
            <a:endParaRPr lang="en-US" altLang="zh-CN" sz="2400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/>
              <a:t>If </a:t>
            </a:r>
            <a:r>
              <a:rPr lang="en-US" altLang="zh-CN" sz="2400" dirty="0" err="1"/>
              <a:t>SCell</a:t>
            </a:r>
            <a:r>
              <a:rPr lang="en-US" altLang="zh-CN" sz="2400" dirty="0"/>
              <a:t> measurement cycle is larger than </a:t>
            </a:r>
            <a:r>
              <a:rPr lang="en-US" altLang="zh-CN" sz="2400" dirty="0" smtClean="0"/>
              <a:t>160ms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altLang="zh-CN" sz="24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altLang="zh-CN" sz="2000" dirty="0" smtClean="0"/>
              <a:t>Minimum </a:t>
            </a:r>
            <a:r>
              <a:rPr lang="en-US" altLang="zh-CN" sz="2000" dirty="0"/>
              <a:t>gap between the RS symbol(s) for AGC and the RS symbols for time/frequency acquisition is </a:t>
            </a:r>
            <a:r>
              <a:rPr lang="en-US" altLang="zh-CN" sz="2000" dirty="0" smtClean="0"/>
              <a:t>needed</a:t>
            </a:r>
            <a:endParaRPr lang="en-US" altLang="zh-CN" sz="2000" dirty="0" smtClean="0"/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US" altLang="zh-CN" sz="2000" dirty="0" smtClean="0"/>
              <a:t>The minimum gap length is </a:t>
            </a:r>
          </a:p>
          <a:p>
            <a:pPr lvl="6"/>
            <a:r>
              <a:rPr lang="en-GB" altLang="zh-CN" dirty="0" smtClean="0"/>
              <a:t>-Option 1: 2 slots</a:t>
            </a:r>
            <a:endParaRPr lang="zh-CN" altLang="zh-CN" dirty="0" smtClean="0"/>
          </a:p>
          <a:p>
            <a:pPr lvl="6"/>
            <a:r>
              <a:rPr lang="en-GB" altLang="zh-CN" dirty="0" smtClean="0"/>
              <a:t>-</a:t>
            </a:r>
            <a:r>
              <a:rPr lang="en-GB" altLang="zh-CN" dirty="0"/>
              <a:t>Option </a:t>
            </a:r>
            <a:r>
              <a:rPr lang="en-GB" altLang="zh-CN" dirty="0" smtClean="0"/>
              <a:t>2: 2 </a:t>
            </a:r>
            <a:r>
              <a:rPr lang="en-GB" altLang="zh-CN" dirty="0" err="1" smtClean="0"/>
              <a:t>ms</a:t>
            </a:r>
            <a:endParaRPr lang="zh-CN" altLang="zh-CN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644403"/>
              </p:ext>
            </p:extLst>
          </p:nvPr>
        </p:nvGraphicFramePr>
        <p:xfrm>
          <a:off x="845586" y="1700808"/>
          <a:ext cx="7974886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4886"/>
              </a:tblGrid>
              <a:tr h="2376264">
                <a:tc>
                  <a:txBody>
                    <a:bodyPr/>
                    <a:lstStyle/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altLang="zh-CN" sz="1800" b="0" i="1" dirty="0" smtClean="0">
                          <a:solidFill>
                            <a:schemeClr val="tx1"/>
                          </a:solidFill>
                        </a:rPr>
                        <a:t>Background (agreed in RAN4#98e)</a:t>
                      </a:r>
                      <a:endParaRPr lang="zh-CN" altLang="zh-CN" sz="1800" b="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altLang="zh-CN" sz="1800" b="0" i="1" dirty="0" smtClean="0">
                          <a:solidFill>
                            <a:schemeClr val="tx1"/>
                          </a:solidFill>
                        </a:rPr>
                        <a:t>temporary RS can be used for AGC</a:t>
                      </a:r>
                    </a:p>
                    <a:p>
                      <a:pPr marL="1657350" lvl="3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altLang="zh-CN" sz="1600" b="0" i="1" dirty="0" smtClean="0">
                          <a:solidFill>
                            <a:schemeClr val="tx1"/>
                          </a:solidFill>
                        </a:rPr>
                        <a:t>1 burst (2-slot with four CSI-RS resources) is required</a:t>
                      </a:r>
                      <a:endParaRPr lang="zh-CN" altLang="zh-CN" sz="1200" b="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altLang="zh-CN" sz="1800" b="0" i="1" dirty="0" smtClean="0">
                          <a:solidFill>
                            <a:schemeClr val="tx1"/>
                          </a:solidFill>
                        </a:rPr>
                        <a:t>temporary RS can be used for time/frequency tracking</a:t>
                      </a:r>
                    </a:p>
                    <a:p>
                      <a:pPr marL="1657350" lvl="3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altLang="zh-CN" sz="1600" b="0" i="1" dirty="0" smtClean="0">
                          <a:solidFill>
                            <a:schemeClr val="tx1"/>
                          </a:solidFill>
                        </a:rPr>
                        <a:t>1 separate burst (2-slot with four CSI-RS resources) is required in addition to the one burst required for AGC</a:t>
                      </a:r>
                      <a:endParaRPr lang="zh-CN" altLang="zh-CN" sz="1600" b="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altLang="zh-CN" sz="1600" b="0" i="1" dirty="0" smtClean="0">
                          <a:solidFill>
                            <a:schemeClr val="tx1"/>
                          </a:solidFill>
                        </a:rPr>
                        <a:t>The agreements above apply based on RAN1 working assumptions on temporary RS design provided in the LS R1-2009798.</a:t>
                      </a:r>
                    </a:p>
                    <a:p>
                      <a:endParaRPr lang="zh-CN" alt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692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GB" altLang="zh-CN" sz="3200" dirty="0"/>
              <a:t>Way Forward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908720"/>
            <a:ext cx="846094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zh-CN" sz="2800" dirty="0" err="1" smtClean="0"/>
              <a:t>SCell</a:t>
            </a:r>
            <a:r>
              <a:rPr lang="en-US" altLang="zh-CN" sz="2800" dirty="0" smtClean="0"/>
              <a:t> </a:t>
            </a:r>
            <a:r>
              <a:rPr lang="en-US" altLang="zh-CN" sz="2800" dirty="0"/>
              <a:t>being activated is </a:t>
            </a:r>
            <a:r>
              <a:rPr lang="en-US" altLang="zh-CN" sz="2800" u="sng" dirty="0"/>
              <a:t>unknown</a:t>
            </a:r>
            <a:r>
              <a:rPr lang="en-US" altLang="zh-CN" sz="2800" dirty="0"/>
              <a:t> and belongs to </a:t>
            </a:r>
            <a:r>
              <a:rPr lang="en-US" altLang="zh-CN" sz="2800" u="sng" dirty="0"/>
              <a:t>FR1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altLang="zh-CN" sz="2400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/>
              <a:t>When </a:t>
            </a:r>
            <a:r>
              <a:rPr lang="en-US" altLang="zh-CN" sz="2400" dirty="0" err="1"/>
              <a:t>SCell</a:t>
            </a:r>
            <a:r>
              <a:rPr lang="en-US" altLang="zh-CN" sz="2400" dirty="0"/>
              <a:t> is contiguous to an active serving cell in the same band (</a:t>
            </a:r>
            <a:r>
              <a:rPr lang="en-US" altLang="zh-CN" sz="2400" dirty="0">
                <a:solidFill>
                  <a:srgbClr val="0000FF"/>
                </a:solidFill>
              </a:rPr>
              <a:t>Intra-band continuous CA</a:t>
            </a:r>
            <a:r>
              <a:rPr lang="en-US" altLang="zh-CN" sz="2400" dirty="0" smtClean="0"/>
              <a:t>)</a:t>
            </a:r>
            <a:endParaRPr lang="en-US" altLang="zh-CN" sz="24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GB" altLang="zh-CN" sz="2400" dirty="0" smtClean="0"/>
              <a:t>UE </a:t>
            </a:r>
            <a:r>
              <a:rPr lang="en-GB" altLang="zh-CN" sz="2400" dirty="0"/>
              <a:t>can perform AGC adjustment </a:t>
            </a:r>
            <a:r>
              <a:rPr lang="en-GB" altLang="zh-CN" sz="2400" dirty="0" smtClean="0"/>
              <a:t>based </a:t>
            </a:r>
            <a:r>
              <a:rPr lang="en-GB" altLang="zh-CN" sz="2400" dirty="0"/>
              <a:t>on temporary RS; </a:t>
            </a:r>
            <a:endParaRPr lang="en-GB" altLang="zh-CN" sz="2400" dirty="0" smtClean="0"/>
          </a:p>
          <a:p>
            <a:pPr lvl="3"/>
            <a:r>
              <a:rPr lang="en-GB" altLang="zh-CN" sz="2000" dirty="0" smtClean="0">
                <a:solidFill>
                  <a:srgbClr val="FF0000"/>
                </a:solidFill>
              </a:rPr>
              <a:t>-One </a:t>
            </a:r>
            <a:r>
              <a:rPr lang="en-GB" altLang="zh-CN" sz="2000" dirty="0">
                <a:solidFill>
                  <a:srgbClr val="FF0000"/>
                </a:solidFill>
              </a:rPr>
              <a:t>temporary RS </a:t>
            </a:r>
            <a:r>
              <a:rPr lang="en-GB" altLang="zh-CN" sz="2000" dirty="0" smtClean="0">
                <a:solidFill>
                  <a:srgbClr val="FF0000"/>
                </a:solidFill>
              </a:rPr>
              <a:t>burst is required when the power difference in serving cell and to be activated </a:t>
            </a:r>
            <a:r>
              <a:rPr lang="en-GB" altLang="zh-CN" sz="2000" dirty="0" err="1" smtClean="0">
                <a:solidFill>
                  <a:srgbClr val="FF0000"/>
                </a:solidFill>
              </a:rPr>
              <a:t>Scell</a:t>
            </a:r>
            <a:r>
              <a:rPr lang="en-GB" altLang="zh-CN" sz="2000" dirty="0" smtClean="0">
                <a:solidFill>
                  <a:srgbClr val="FF0000"/>
                </a:solidFill>
              </a:rPr>
              <a:t> is smaller than or equal to 6dB.</a:t>
            </a:r>
            <a:endParaRPr lang="en-GB" altLang="zh-CN" sz="2800" dirty="0" smtClean="0">
              <a:solidFill>
                <a:srgbClr val="FF0000"/>
              </a:solidFill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GB" altLang="zh-CN" sz="2400" dirty="0" smtClean="0"/>
              <a:t>No </a:t>
            </a:r>
            <a:r>
              <a:rPr lang="en-GB" altLang="zh-CN" sz="2400" dirty="0"/>
              <a:t>cell detection provided the conditions specified for intra-band contiguous CA case in TS38.133 section 8.3.2 are </a:t>
            </a:r>
            <a:r>
              <a:rPr lang="en-GB" altLang="zh-CN" sz="2400" dirty="0" smtClean="0"/>
              <a:t>satisfied</a:t>
            </a:r>
            <a:r>
              <a:rPr lang="en-US" altLang="zh-CN" sz="2400" dirty="0" smtClean="0"/>
              <a:t>;</a:t>
            </a:r>
            <a:endParaRPr lang="zh-CN" altLang="zh-CN" sz="24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GB" altLang="zh-CN" sz="2400" dirty="0"/>
              <a:t>UE can perform </a:t>
            </a:r>
            <a:r>
              <a:rPr lang="en-GB" altLang="zh-CN" sz="2400" dirty="0" smtClean="0"/>
              <a:t>time-frequency </a:t>
            </a:r>
            <a:r>
              <a:rPr lang="en-GB" altLang="zh-CN" sz="2400" dirty="0"/>
              <a:t>tracking based on temporary </a:t>
            </a:r>
            <a:r>
              <a:rPr lang="en-GB" altLang="zh-CN" sz="2400" dirty="0" smtClean="0"/>
              <a:t>RS</a:t>
            </a:r>
            <a:endParaRPr lang="en-GB" altLang="zh-CN" sz="2400" dirty="0"/>
          </a:p>
          <a:p>
            <a:pPr lvl="3"/>
            <a:r>
              <a:rPr lang="en-GB" altLang="zh-CN" sz="2000" dirty="0" smtClean="0"/>
              <a:t>-</a:t>
            </a:r>
            <a:r>
              <a:rPr lang="en-GB" altLang="zh-CN" sz="2000" dirty="0"/>
              <a:t>One temporary RS </a:t>
            </a:r>
            <a:r>
              <a:rPr lang="en-GB" altLang="zh-CN" sz="2000" dirty="0" smtClean="0"/>
              <a:t>burst is required.</a:t>
            </a:r>
          </a:p>
          <a:p>
            <a:pPr lvl="3"/>
            <a:endParaRPr lang="en-GB" altLang="zh-CN" sz="28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400" dirty="0" smtClean="0"/>
          </a:p>
          <a:p>
            <a:pPr lvl="3"/>
            <a:endParaRPr lang="en-US" altLang="zh-CN" sz="20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195175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GB" altLang="zh-CN" sz="3200" dirty="0"/>
              <a:t>Way Forward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908720"/>
            <a:ext cx="846094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zh-CN" sz="2800" dirty="0" err="1" smtClean="0"/>
              <a:t>SCell</a:t>
            </a:r>
            <a:r>
              <a:rPr lang="en-US" altLang="zh-CN" sz="2800" dirty="0" smtClean="0"/>
              <a:t> </a:t>
            </a:r>
            <a:r>
              <a:rPr lang="en-US" altLang="zh-CN" sz="2800" dirty="0"/>
              <a:t>being activated is </a:t>
            </a:r>
            <a:r>
              <a:rPr lang="en-US" altLang="zh-CN" sz="2800" u="sng" dirty="0"/>
              <a:t>unknown</a:t>
            </a:r>
            <a:r>
              <a:rPr lang="en-US" altLang="zh-CN" sz="2800" dirty="0"/>
              <a:t> and belongs to </a:t>
            </a:r>
            <a:r>
              <a:rPr lang="en-US" altLang="zh-CN" sz="2800" u="sng" dirty="0"/>
              <a:t>FR1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altLang="zh-CN" sz="2400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/>
              <a:t>when </a:t>
            </a:r>
            <a:r>
              <a:rPr lang="en-US" altLang="zh-CN" sz="2400" dirty="0" err="1"/>
              <a:t>SCell</a:t>
            </a:r>
            <a:r>
              <a:rPr lang="en-US" altLang="zh-CN" sz="2400" dirty="0"/>
              <a:t> is non-contiguous to an active serving cell in the same band (</a:t>
            </a:r>
            <a:r>
              <a:rPr lang="en-US" altLang="zh-CN" sz="2400" dirty="0">
                <a:solidFill>
                  <a:srgbClr val="0000FF"/>
                </a:solidFill>
              </a:rPr>
              <a:t>Intra-band non-continuous CA</a:t>
            </a:r>
            <a:r>
              <a:rPr lang="en-US" altLang="zh-CN" sz="2400" dirty="0"/>
              <a:t>), whether temporary RS can be used for AGC and/or time frequency tracking?</a:t>
            </a:r>
            <a:endParaRPr lang="en-US" altLang="zh-CN" sz="24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GB" altLang="zh-CN" sz="2400" dirty="0" smtClean="0"/>
              <a:t>Option1</a:t>
            </a:r>
            <a:r>
              <a:rPr lang="en-GB" altLang="zh-CN" sz="2400" dirty="0"/>
              <a:t>: it is not a target scenario for temporary RS based </a:t>
            </a:r>
            <a:r>
              <a:rPr lang="en-GB" altLang="zh-CN" sz="2400" dirty="0" err="1"/>
              <a:t>SCell</a:t>
            </a:r>
            <a:r>
              <a:rPr lang="en-GB" altLang="zh-CN" sz="2400" dirty="0"/>
              <a:t> activation latency </a:t>
            </a:r>
            <a:r>
              <a:rPr lang="en-GB" altLang="zh-CN" sz="2400" dirty="0" smtClean="0"/>
              <a:t>optimization.</a:t>
            </a:r>
            <a:endParaRPr lang="en-US" altLang="zh-CN" sz="24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GB" altLang="zh-CN" sz="2400" dirty="0" smtClean="0"/>
              <a:t>Option </a:t>
            </a:r>
            <a:r>
              <a:rPr lang="en-GB" altLang="zh-CN" sz="2400" dirty="0"/>
              <a:t>2: temporary RS can be used for time frequency tracking only</a:t>
            </a:r>
            <a:endParaRPr lang="zh-CN" altLang="zh-CN" sz="2400" dirty="0"/>
          </a:p>
          <a:p>
            <a:pPr lvl="3"/>
            <a:r>
              <a:rPr lang="en-GB" altLang="zh-CN" sz="2000" dirty="0"/>
              <a:t>-(For AGC: UE performs AGC adjustment based on SSB rather than temporary RS).</a:t>
            </a:r>
            <a:endParaRPr lang="zh-CN" altLang="zh-CN" sz="2000" dirty="0"/>
          </a:p>
          <a:p>
            <a:pPr lvl="3"/>
            <a:r>
              <a:rPr lang="en-GB" altLang="zh-CN" sz="2000" dirty="0"/>
              <a:t>-For time frequency tracking: UE can perform time-frequency tracking based on temporary RS.</a:t>
            </a:r>
            <a:endParaRPr lang="zh-CN" altLang="zh-CN" sz="2000" dirty="0"/>
          </a:p>
          <a:p>
            <a:pPr lvl="4"/>
            <a:r>
              <a:rPr lang="en-GB" altLang="zh-CN" sz="2000" dirty="0"/>
              <a:t>-One temporary RS </a:t>
            </a:r>
            <a:r>
              <a:rPr lang="en-GB" altLang="zh-CN" sz="2000" dirty="0" smtClean="0"/>
              <a:t>burst is required</a:t>
            </a:r>
            <a:r>
              <a:rPr lang="en-GB" altLang="zh-CN" sz="2000" dirty="0"/>
              <a:t>.</a:t>
            </a:r>
          </a:p>
          <a:p>
            <a:pPr lvl="3"/>
            <a:endParaRPr lang="en-GB" altLang="zh-CN" sz="28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400" dirty="0" smtClean="0"/>
          </a:p>
          <a:p>
            <a:pPr lvl="3"/>
            <a:endParaRPr lang="en-US" altLang="zh-CN" sz="20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155121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GB" altLang="zh-CN" sz="3200" dirty="0"/>
              <a:t>Way Forward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908720"/>
            <a:ext cx="846094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zh-CN" sz="2800" dirty="0" err="1" smtClean="0"/>
              <a:t>SCell</a:t>
            </a:r>
            <a:r>
              <a:rPr lang="en-US" altLang="zh-CN" sz="2800" dirty="0" smtClean="0"/>
              <a:t> </a:t>
            </a:r>
            <a:r>
              <a:rPr lang="en-US" altLang="zh-CN" sz="2800" dirty="0"/>
              <a:t>being activated is </a:t>
            </a:r>
            <a:r>
              <a:rPr lang="en-US" altLang="zh-CN" sz="2800" u="sng" dirty="0"/>
              <a:t>unknown</a:t>
            </a:r>
            <a:r>
              <a:rPr lang="en-US" altLang="zh-CN" sz="2800" dirty="0"/>
              <a:t> and belongs to </a:t>
            </a:r>
            <a:r>
              <a:rPr lang="en-US" altLang="zh-CN" sz="2800" u="sng" dirty="0"/>
              <a:t>FR1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altLang="zh-CN" sz="2400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/>
              <a:t>When </a:t>
            </a:r>
            <a:r>
              <a:rPr lang="en-US" altLang="zh-CN" sz="2400" dirty="0" err="1"/>
              <a:t>SCell</a:t>
            </a:r>
            <a:r>
              <a:rPr lang="en-US" altLang="zh-CN" sz="2400" dirty="0"/>
              <a:t> to be activated and active serving cell are in the different band (</a:t>
            </a:r>
            <a:r>
              <a:rPr lang="en-US" altLang="zh-CN" sz="2400" dirty="0">
                <a:solidFill>
                  <a:srgbClr val="0000FF"/>
                </a:solidFill>
              </a:rPr>
              <a:t>Inter-band CA</a:t>
            </a:r>
            <a:r>
              <a:rPr lang="en-US" altLang="zh-CN" sz="2400" dirty="0" smtClean="0"/>
              <a:t>), whether </a:t>
            </a:r>
            <a:r>
              <a:rPr lang="en-US" altLang="zh-CN" sz="2400" dirty="0"/>
              <a:t>temporary RS can be used for AGC and/or time frequency tracking?</a:t>
            </a:r>
            <a:endParaRPr lang="en-US" altLang="zh-CN" sz="24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GB" altLang="zh-CN" sz="2400" dirty="0" smtClean="0"/>
              <a:t>Option1</a:t>
            </a:r>
            <a:r>
              <a:rPr lang="en-GB" altLang="zh-CN" sz="2400" dirty="0"/>
              <a:t>: it is not a target scenario for temporary RS based </a:t>
            </a:r>
            <a:r>
              <a:rPr lang="en-GB" altLang="zh-CN" sz="2400" dirty="0" err="1"/>
              <a:t>SCell</a:t>
            </a:r>
            <a:r>
              <a:rPr lang="en-GB" altLang="zh-CN" sz="2400" dirty="0"/>
              <a:t> activation latency </a:t>
            </a:r>
            <a:r>
              <a:rPr lang="en-GB" altLang="zh-CN" sz="2400" dirty="0" smtClean="0"/>
              <a:t>optimization.</a:t>
            </a:r>
            <a:endParaRPr lang="en-US" altLang="zh-CN" sz="24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GB" altLang="zh-CN" sz="2400" dirty="0" smtClean="0"/>
              <a:t>Option </a:t>
            </a:r>
            <a:r>
              <a:rPr lang="en-GB" altLang="zh-CN" sz="2400" dirty="0"/>
              <a:t>2: temporary RS can be used for time frequency tracking only</a:t>
            </a:r>
            <a:endParaRPr lang="zh-CN" altLang="zh-CN" sz="2400" dirty="0"/>
          </a:p>
          <a:p>
            <a:pPr lvl="3"/>
            <a:r>
              <a:rPr lang="en-GB" altLang="zh-CN" sz="2000" dirty="0"/>
              <a:t>-(For AGC: UE performs AGC adjustment based on SSB rather than temporary RS).</a:t>
            </a:r>
            <a:endParaRPr lang="zh-CN" altLang="zh-CN" sz="2000" dirty="0"/>
          </a:p>
          <a:p>
            <a:pPr lvl="3"/>
            <a:r>
              <a:rPr lang="en-GB" altLang="zh-CN" sz="2000" dirty="0"/>
              <a:t>-For time frequency tracking: UE can perform time-frequency tracking based on temporary RS.</a:t>
            </a:r>
            <a:endParaRPr lang="zh-CN" altLang="zh-CN" sz="2000" dirty="0"/>
          </a:p>
          <a:p>
            <a:pPr lvl="4"/>
            <a:r>
              <a:rPr lang="en-GB" altLang="zh-CN" sz="2000" dirty="0"/>
              <a:t>-One temporary RS </a:t>
            </a:r>
            <a:r>
              <a:rPr lang="en-GB" altLang="zh-CN" sz="2000" dirty="0" smtClean="0"/>
              <a:t>burst is required</a:t>
            </a:r>
            <a:r>
              <a:rPr lang="en-GB" altLang="zh-CN" sz="2000" dirty="0"/>
              <a:t>.</a:t>
            </a:r>
          </a:p>
          <a:p>
            <a:pPr lvl="3"/>
            <a:endParaRPr lang="en-GB" altLang="zh-CN" sz="28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400" dirty="0" smtClean="0"/>
          </a:p>
          <a:p>
            <a:pPr lvl="3"/>
            <a:endParaRPr lang="en-US" altLang="zh-CN" sz="20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326505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GB" altLang="zh-CN" sz="3200" dirty="0"/>
              <a:t>Way Forward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908720"/>
            <a:ext cx="864096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zh-CN" altLang="zh-CN" sz="2800" dirty="0" smtClean="0"/>
              <a:t>SCell </a:t>
            </a:r>
            <a:r>
              <a:rPr lang="zh-CN" altLang="zh-CN" sz="2800" dirty="0"/>
              <a:t>being activated belongs to </a:t>
            </a:r>
            <a:r>
              <a:rPr lang="zh-CN" altLang="zh-CN" sz="2800" u="sng" dirty="0"/>
              <a:t>FR2</a:t>
            </a:r>
            <a:endParaRPr lang="en-US" altLang="zh-CN" sz="2800" u="sng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/>
              <a:t>If </a:t>
            </a:r>
            <a:r>
              <a:rPr lang="en-US" altLang="zh-CN" sz="2400" dirty="0"/>
              <a:t>there is at least </a:t>
            </a:r>
            <a:r>
              <a:rPr lang="en-US" altLang="zh-CN" sz="2400" dirty="0">
                <a:solidFill>
                  <a:srgbClr val="0000FF"/>
                </a:solidFill>
              </a:rPr>
              <a:t>one active serving cell </a:t>
            </a:r>
            <a:r>
              <a:rPr lang="en-US" altLang="zh-CN" sz="2400" dirty="0"/>
              <a:t>on that FR2 band and temporary RS for the target </a:t>
            </a:r>
            <a:r>
              <a:rPr lang="en-US" altLang="zh-CN" sz="2400" dirty="0" err="1"/>
              <a:t>SCell</a:t>
            </a:r>
            <a:r>
              <a:rPr lang="en-US" altLang="zh-CN" sz="2400" dirty="0"/>
              <a:t> is </a:t>
            </a:r>
            <a:r>
              <a:rPr lang="en-US" altLang="zh-CN" sz="2400" dirty="0" smtClean="0"/>
              <a:t>provided, </a:t>
            </a:r>
            <a:r>
              <a:rPr lang="en-US" altLang="zh-CN" sz="2400" dirty="0"/>
              <a:t>how many temporary RS bursts are required for time/ frequency tracking</a:t>
            </a:r>
            <a:r>
              <a:rPr lang="en-US" altLang="zh-CN" sz="2400" dirty="0" smtClean="0"/>
              <a:t>?</a:t>
            </a:r>
            <a:endParaRPr lang="en-US" altLang="zh-CN" sz="2400" dirty="0" smtClean="0"/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GB" altLang="zh-CN" sz="2000" dirty="0" smtClean="0">
                <a:solidFill>
                  <a:srgbClr val="FF0000"/>
                </a:solidFill>
              </a:rPr>
              <a:t>1 </a:t>
            </a:r>
            <a:r>
              <a:rPr lang="en-GB" altLang="zh-CN" sz="2000" dirty="0">
                <a:solidFill>
                  <a:srgbClr val="FF0000"/>
                </a:solidFill>
              </a:rPr>
              <a:t>burst is required </a:t>
            </a:r>
            <a:r>
              <a:rPr lang="en-GB" altLang="zh-CN" sz="2000" dirty="0" smtClean="0">
                <a:solidFill>
                  <a:srgbClr val="FF0000"/>
                </a:solidFill>
              </a:rPr>
              <a:t>(only 2-slot </a:t>
            </a:r>
            <a:r>
              <a:rPr lang="en-GB" altLang="zh-CN" sz="2000" dirty="0">
                <a:solidFill>
                  <a:srgbClr val="FF0000"/>
                </a:solidFill>
              </a:rPr>
              <a:t>with four CSI-RSs resources (4 samples</a:t>
            </a:r>
            <a:r>
              <a:rPr lang="en-GB" altLang="zh-CN" sz="2000" dirty="0" smtClean="0">
                <a:solidFill>
                  <a:srgbClr val="FF0000"/>
                </a:solidFill>
              </a:rPr>
              <a:t>))</a:t>
            </a:r>
            <a:endParaRPr lang="en-US" altLang="zh-CN" sz="2000" dirty="0" smtClean="0">
              <a:solidFill>
                <a:srgbClr val="FF000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/>
              <a:t>If </a:t>
            </a:r>
            <a:r>
              <a:rPr lang="en-US" altLang="zh-CN" sz="2400" dirty="0"/>
              <a:t>there is </a:t>
            </a:r>
            <a:r>
              <a:rPr lang="en-US" altLang="zh-CN" sz="2400" dirty="0">
                <a:solidFill>
                  <a:srgbClr val="0000FF"/>
                </a:solidFill>
              </a:rPr>
              <a:t>no active serving cell </a:t>
            </a:r>
            <a:r>
              <a:rPr lang="en-US" altLang="zh-CN" sz="2400" dirty="0"/>
              <a:t>on that FR2 band, and the </a:t>
            </a:r>
            <a:r>
              <a:rPr lang="en-US" altLang="zh-CN" sz="2400" dirty="0" err="1"/>
              <a:t>SCell</a:t>
            </a:r>
            <a:r>
              <a:rPr lang="en-US" altLang="zh-CN" sz="2400" dirty="0"/>
              <a:t> to be activated is </a:t>
            </a:r>
            <a:r>
              <a:rPr lang="en-US" altLang="zh-CN" sz="2400" dirty="0">
                <a:solidFill>
                  <a:srgbClr val="0000FF"/>
                </a:solidFill>
              </a:rPr>
              <a:t>known</a:t>
            </a:r>
            <a:r>
              <a:rPr lang="en-US" altLang="zh-CN" sz="2400" dirty="0"/>
              <a:t> to UE, how many temporary RS bursts are required for time/ frequency tracking?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GB" altLang="zh-CN" sz="2000" dirty="0" smtClean="0">
                <a:solidFill>
                  <a:srgbClr val="FF0000"/>
                </a:solidFill>
              </a:rPr>
              <a:t>1 </a:t>
            </a:r>
            <a:r>
              <a:rPr lang="en-GB" altLang="zh-CN" sz="2000" dirty="0">
                <a:solidFill>
                  <a:srgbClr val="FF0000"/>
                </a:solidFill>
              </a:rPr>
              <a:t>burst is required (2-slot with four CSI-RSs resources (4 samples</a:t>
            </a:r>
            <a:r>
              <a:rPr lang="en-GB" altLang="zh-CN" sz="2000" dirty="0" smtClean="0">
                <a:solidFill>
                  <a:srgbClr val="FF0000"/>
                </a:solidFill>
              </a:rPr>
              <a:t>))</a:t>
            </a:r>
            <a:endParaRPr lang="en-US" altLang="zh-CN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53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GB" altLang="zh-CN" sz="3200" dirty="0" smtClean="0"/>
              <a:t>Way Forward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908720"/>
            <a:ext cx="864096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zh-CN" altLang="zh-CN" sz="2800" dirty="0" smtClean="0"/>
              <a:t>SCell </a:t>
            </a:r>
            <a:r>
              <a:rPr lang="zh-CN" altLang="zh-CN" sz="2800" dirty="0"/>
              <a:t>being activated belongs to </a:t>
            </a:r>
            <a:r>
              <a:rPr lang="zh-CN" altLang="zh-CN" sz="2800" u="sng" dirty="0"/>
              <a:t>FR2</a:t>
            </a:r>
            <a:endParaRPr lang="en-US" altLang="zh-CN" sz="2800" u="sng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/>
              <a:t>If </a:t>
            </a:r>
            <a:r>
              <a:rPr lang="en-US" altLang="zh-CN" sz="2400" dirty="0"/>
              <a:t>the </a:t>
            </a:r>
            <a:r>
              <a:rPr lang="en-US" altLang="zh-CN" sz="2400" dirty="0" err="1"/>
              <a:t>SCell</a:t>
            </a:r>
            <a:r>
              <a:rPr lang="en-US" altLang="zh-CN" sz="2400" dirty="0"/>
              <a:t> being activated is </a:t>
            </a:r>
            <a:r>
              <a:rPr lang="en-US" altLang="zh-CN" sz="2400" dirty="0">
                <a:solidFill>
                  <a:srgbClr val="0000FF"/>
                </a:solidFill>
              </a:rPr>
              <a:t>unknown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and there </a:t>
            </a:r>
            <a:r>
              <a:rPr lang="en-US" altLang="zh-CN" sz="2400" dirty="0"/>
              <a:t>is no active serving cell on that FR2 band, </a:t>
            </a:r>
            <a:endParaRPr lang="en-US" altLang="zh-CN" sz="24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GB" altLang="zh-CN" sz="2400" dirty="0" smtClean="0">
                <a:solidFill>
                  <a:srgbClr val="FF0000"/>
                </a:solidFill>
              </a:rPr>
              <a:t>It </a:t>
            </a:r>
            <a:r>
              <a:rPr lang="en-GB" altLang="zh-CN" sz="2400" dirty="0">
                <a:solidFill>
                  <a:srgbClr val="FF0000"/>
                </a:solidFill>
              </a:rPr>
              <a:t>is not a target scenario for temporary RS based </a:t>
            </a:r>
            <a:r>
              <a:rPr lang="en-GB" altLang="zh-CN" sz="2400" dirty="0" err="1">
                <a:solidFill>
                  <a:srgbClr val="FF0000"/>
                </a:solidFill>
              </a:rPr>
              <a:t>SCell</a:t>
            </a:r>
            <a:r>
              <a:rPr lang="en-GB" altLang="zh-CN" sz="2400" dirty="0">
                <a:solidFill>
                  <a:srgbClr val="FF0000"/>
                </a:solidFill>
              </a:rPr>
              <a:t> activation latency optimization</a:t>
            </a:r>
            <a:r>
              <a:rPr lang="en-GB" altLang="zh-CN" sz="2400" dirty="0" smtClean="0">
                <a:solidFill>
                  <a:srgbClr val="FF0000"/>
                </a:solidFill>
              </a:rPr>
              <a:t>.</a:t>
            </a:r>
            <a:endParaRPr lang="en-US" altLang="zh-CN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88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GB" altLang="zh-CN" sz="3200" dirty="0" smtClean="0"/>
              <a:t>Way Forward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908720"/>
            <a:ext cx="864096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altLang="zh-CN" sz="3200" dirty="0"/>
              <a:t>Answers</a:t>
            </a:r>
            <a:r>
              <a:rPr lang="en-GB" altLang="zh-CN" sz="2800" dirty="0" smtClean="0"/>
              <a:t> </a:t>
            </a:r>
            <a:r>
              <a:rPr lang="en-GB" altLang="zh-CN" sz="2800" dirty="0"/>
              <a:t>to Q2 in LS [R1-2009798</a:t>
            </a:r>
            <a:r>
              <a:rPr lang="en-GB" altLang="zh-CN" sz="2800" dirty="0" smtClean="0"/>
              <a:t>]</a:t>
            </a:r>
          </a:p>
          <a:p>
            <a:pPr lvl="1"/>
            <a:r>
              <a:rPr lang="en-US" altLang="zh-CN" b="1" dirty="0" err="1"/>
              <a:t>SCell</a:t>
            </a:r>
            <a:r>
              <a:rPr lang="en-US" altLang="zh-CN" b="1" dirty="0"/>
              <a:t> being activated is known and belongs to </a:t>
            </a:r>
            <a:r>
              <a:rPr lang="en-US" altLang="zh-CN" b="1" dirty="0" smtClean="0"/>
              <a:t>FR1, </a:t>
            </a:r>
            <a:r>
              <a:rPr lang="en-GB" altLang="zh-CN" b="1" dirty="0" smtClean="0"/>
              <a:t>if </a:t>
            </a:r>
            <a:r>
              <a:rPr lang="en-GB" altLang="zh-CN" b="1" dirty="0" err="1"/>
              <a:t>SCell</a:t>
            </a:r>
            <a:r>
              <a:rPr lang="en-GB" altLang="zh-CN" b="1" dirty="0"/>
              <a:t> measurement cycle is larger than 160ms, whether the UE requires to receive another RS transmitted also on the other activated serving cell in the same band </a:t>
            </a:r>
            <a:r>
              <a:rPr lang="en-GB" altLang="zh-CN" b="1" dirty="0">
                <a:solidFill>
                  <a:srgbClr val="0000FF"/>
                </a:solidFill>
              </a:rPr>
              <a:t>in the same </a:t>
            </a:r>
            <a:r>
              <a:rPr lang="en-GB" altLang="zh-CN" b="1" dirty="0" smtClean="0">
                <a:solidFill>
                  <a:srgbClr val="0000FF"/>
                </a:solidFill>
              </a:rPr>
              <a:t>slot</a:t>
            </a:r>
            <a:r>
              <a:rPr lang="en-GB" altLang="zh-CN" b="1" dirty="0" smtClean="0"/>
              <a:t>?</a:t>
            </a:r>
          </a:p>
          <a:p>
            <a:pPr lvl="1"/>
            <a:r>
              <a:rPr lang="en-US" altLang="zh-CN" dirty="0"/>
              <a:t>Based on the legacy requirement assumption, UE expects another RS and/or SSB (burst) is also transmitted on the other activated serving cell, having all the RSs time-aligned within MTRD requirement for intra-band CA</a:t>
            </a:r>
            <a:endParaRPr lang="zh-CN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altLang="zh-CN" sz="2000" dirty="0" smtClean="0"/>
              <a:t>Option 1(Intel, Huawei, Qualcomm, MTK):</a:t>
            </a:r>
            <a:endParaRPr lang="zh-CN" altLang="zh-CN" sz="2000" dirty="0"/>
          </a:p>
          <a:p>
            <a:pPr lvl="2"/>
            <a:r>
              <a:rPr lang="en-GB" altLang="zh-CN" dirty="0"/>
              <a:t> </a:t>
            </a:r>
            <a:r>
              <a:rPr lang="en-GB" altLang="zh-CN" dirty="0" smtClean="0"/>
              <a:t>-These </a:t>
            </a:r>
            <a:r>
              <a:rPr lang="en-GB" altLang="zh-CN" dirty="0"/>
              <a:t>RSs are </a:t>
            </a:r>
            <a:r>
              <a:rPr lang="en-GB" altLang="zh-CN" b="1" dirty="0">
                <a:solidFill>
                  <a:srgbClr val="0000FF"/>
                </a:solidFill>
              </a:rPr>
              <a:t>not</a:t>
            </a:r>
            <a:r>
              <a:rPr lang="en-GB" altLang="zh-CN" dirty="0">
                <a:solidFill>
                  <a:srgbClr val="0000FF"/>
                </a:solidFill>
              </a:rPr>
              <a:t> </a:t>
            </a:r>
            <a:r>
              <a:rPr lang="en-GB" altLang="zh-CN" dirty="0"/>
              <a:t>required to be transmitted in the same slot</a:t>
            </a:r>
            <a:endParaRPr lang="zh-CN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altLang="zh-CN" sz="2000" dirty="0"/>
              <a:t>Option </a:t>
            </a:r>
            <a:r>
              <a:rPr lang="en-GB" altLang="zh-CN" sz="2000" dirty="0" smtClean="0"/>
              <a:t>2 (Apple):</a:t>
            </a:r>
            <a:endParaRPr lang="zh-CN" altLang="zh-CN" sz="2000" dirty="0"/>
          </a:p>
          <a:p>
            <a:pPr lvl="2"/>
            <a:r>
              <a:rPr lang="en-GB" altLang="zh-CN" dirty="0"/>
              <a:t>- </a:t>
            </a:r>
            <a:r>
              <a:rPr lang="en-GB" altLang="zh-CN" dirty="0" smtClean="0"/>
              <a:t>These </a:t>
            </a:r>
            <a:r>
              <a:rPr lang="en-GB" altLang="zh-CN" dirty="0"/>
              <a:t>RSs are required to be transmitted in the same slot</a:t>
            </a:r>
            <a:endParaRPr lang="zh-CN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altLang="zh-CN" sz="2000" dirty="0"/>
              <a:t>Option 3 (new compromised option): </a:t>
            </a:r>
            <a:endParaRPr lang="zh-CN" altLang="zh-CN" sz="2000" dirty="0"/>
          </a:p>
          <a:p>
            <a:pPr lvl="2"/>
            <a:r>
              <a:rPr lang="en-GB" altLang="zh-CN" dirty="0"/>
              <a:t>UE reports capability which indicates whether UE requires to receive another RS transmitted also on the other activated serving cell in the same band in the same slot.</a:t>
            </a:r>
            <a:endParaRPr lang="zh-CN" altLang="zh-CN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zh-CN" altLang="zh-CN" sz="24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254964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GB" altLang="zh-CN" sz="3200" dirty="0" smtClean="0"/>
              <a:t>Way Forward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908720"/>
            <a:ext cx="864096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altLang="zh-CN" sz="2800" dirty="0"/>
              <a:t>Other </a:t>
            </a:r>
            <a:r>
              <a:rPr lang="en-GB" altLang="zh-CN" sz="2800" dirty="0"/>
              <a:t>information need to inform </a:t>
            </a:r>
            <a:r>
              <a:rPr lang="en-GB" altLang="zh-CN" sz="2800" dirty="0"/>
              <a:t>RAN1?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altLang="zh-CN" sz="2400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/>
              <a:t>Option 1: Inform RAN1 that the dominate term in the activation time for unknown cell cases is the cell search time.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/>
              <a:t>Option 2: No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405998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CEEAC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CEEAC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19160</TotalTime>
  <Words>851</Words>
  <Application>Microsoft Office PowerPoint</Application>
  <PresentationFormat>全屏显示(4:3)</PresentationFormat>
  <Paragraphs>94</Paragraphs>
  <Slides>9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ＭＳ Ｐゴシック</vt:lpstr>
      <vt:lpstr>宋体</vt:lpstr>
      <vt:lpstr>Arial</vt:lpstr>
      <vt:lpstr>Calibri</vt:lpstr>
      <vt:lpstr>Wingdings</vt:lpstr>
      <vt:lpstr>Office テーマ</vt:lpstr>
      <vt:lpstr>WF on temporary RS for efficient SCell activation in NR CA</vt:lpstr>
      <vt:lpstr>Agreement</vt:lpstr>
      <vt:lpstr>Way Forward</vt:lpstr>
      <vt:lpstr>Way Forward</vt:lpstr>
      <vt:lpstr>Way Forward</vt:lpstr>
      <vt:lpstr>Way Forward</vt:lpstr>
      <vt:lpstr>Way Forward</vt:lpstr>
      <vt:lpstr>Way Forward</vt:lpstr>
      <vt:lpstr>Way Forward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vgheorgh@qti.qualcomm.com</dc:creator>
  <cp:keywords>CTPClassification=CTP_PUBLIC:VisualMarkings=, CTPClassification=CTP_NT</cp:keywords>
  <cp:lastModifiedBy>Huawei</cp:lastModifiedBy>
  <cp:revision>492</cp:revision>
  <dcterms:created xsi:type="dcterms:W3CDTF">2017-01-18T16:32:26Z</dcterms:created>
  <dcterms:modified xsi:type="dcterms:W3CDTF">2021-04-19T15:53:05Z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f673fa53-00a8-4528-8afe-c361a4e32f5d</vt:lpwstr>
  </property>
  <property fmtid="{D5CDD505-2E9C-101B-9397-08002B2CF9AE}" pid="4" name="CTP_TimeStamp">
    <vt:lpwstr>2019-02-28 08:17:17Z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(3)LskGotEk0WftfgsjvCzTnA4ifHmd+7vNu3zThdKrijHMaQcn4NyHaENsIsxgLUL+mn0bhqU1
mmKbtOez/kI1pbae4FQOrgcJN1D1wV3TVzZIqgV50rf8X+z7QOG2VDW5kRUgH5Fik4nrHizL
rdMoXvtekW6aAJLIrSfP6XZwmWPmcDx7KvMbzXR2JGms9HzQ2aZsTXQ89RmSOz+N61vJupux
d93fINsT0lsvM5EHKd</vt:lpwstr>
  </property>
  <property fmtid="{D5CDD505-2E9C-101B-9397-08002B2CF9AE}" pid="10" name="_2015_ms_pID_7253431">
    <vt:lpwstr>8jkElIqHjMVYinR/OnT14FfTMsCUlcuIyKNGPn4IyiyiJPWt0Pk9NM
r57hG6hdRYK3cPOSZpABUhBkxZ/Oka9u9oi6IL0663ZGQZSFADYEcoZ1SOQHeYJWfxLQ6wTv
Upv/Q5QE5wwEkTIjA+T554B6SiYx+to9WY6FhB4Fe7BZYJBZ3Btq54+MyziSRks9ozwy2BkF
y+D9Z6DOuyN7NgJ6c5V/3eL7/BYK1xqDBkNQ</vt:lpwstr>
  </property>
  <property fmtid="{D5CDD505-2E9C-101B-9397-08002B2CF9AE}" pid="11" name="_2015_ms_pID_7253432">
    <vt:lpwstr>mA==</vt:lpwstr>
  </property>
</Properties>
</file>