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397" r:id="rId6"/>
    <p:sldId id="398" r:id="rId7"/>
    <p:sldId id="400" r:id="rId8"/>
    <p:sldId id="401" r:id="rId9"/>
    <p:sldId id="402" r:id="rId10"/>
    <p:sldId id="410" r:id="rId11"/>
    <p:sldId id="411" r:id="rId12"/>
    <p:sldId id="412" r:id="rId13"/>
    <p:sldId id="403" r:id="rId14"/>
    <p:sldId id="416" r:id="rId15"/>
    <p:sldId id="404" r:id="rId16"/>
    <p:sldId id="413" r:id="rId17"/>
    <p:sldId id="414" r:id="rId18"/>
    <p:sldId id="41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54" d="100"/>
          <a:sy n="54" d="100"/>
        </p:scale>
        <p:origin x="72"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0206BEB0-307D-41DF-ABC3-E17612C66B38}"/>
    <pc:docChg chg="custSel modSld">
      <pc:chgData name="Santhan Thangarasa" userId="408d9f9c-4a2c-4dc8-a0f4-253ef568dfdf" providerId="ADAL" clId="{0206BEB0-307D-41DF-ABC3-E17612C66B38}" dt="2021-02-02T20:39:58.422" v="296" actId="20577"/>
      <pc:docMkLst>
        <pc:docMk/>
      </pc:docMkLst>
      <pc:sldChg chg="modSp mod">
        <pc:chgData name="Santhan Thangarasa" userId="408d9f9c-4a2c-4dc8-a0f4-253ef568dfdf" providerId="ADAL" clId="{0206BEB0-307D-41DF-ABC3-E17612C66B38}" dt="2021-02-02T20:27:20.535" v="24" actId="207"/>
        <pc:sldMkLst>
          <pc:docMk/>
          <pc:sldMk cId="172018817" sldId="382"/>
        </pc:sldMkLst>
        <pc:spChg chg="mod">
          <ac:chgData name="Santhan Thangarasa" userId="408d9f9c-4a2c-4dc8-a0f4-253ef568dfdf" providerId="ADAL" clId="{0206BEB0-307D-41DF-ABC3-E17612C66B38}" dt="2021-02-02T20:27:20.535" v="24" actId="207"/>
          <ac:spMkLst>
            <pc:docMk/>
            <pc:sldMk cId="172018817" sldId="382"/>
            <ac:spMk id="3" creationId="{00000000-0000-0000-0000-000000000000}"/>
          </ac:spMkLst>
        </pc:spChg>
      </pc:sldChg>
      <pc:sldChg chg="modSp mod">
        <pc:chgData name="Santhan Thangarasa" userId="408d9f9c-4a2c-4dc8-a0f4-253ef568dfdf" providerId="ADAL" clId="{0206BEB0-307D-41DF-ABC3-E17612C66B38}" dt="2021-02-02T20:39:58.422" v="296" actId="20577"/>
        <pc:sldMkLst>
          <pc:docMk/>
          <pc:sldMk cId="3556696519" sldId="386"/>
        </pc:sldMkLst>
        <pc:spChg chg="mod">
          <ac:chgData name="Santhan Thangarasa" userId="408d9f9c-4a2c-4dc8-a0f4-253ef568dfdf" providerId="ADAL" clId="{0206BEB0-307D-41DF-ABC3-E17612C66B38}" dt="2021-02-02T20:39:58.422" v="296" actId="20577"/>
          <ac:spMkLst>
            <pc:docMk/>
            <pc:sldMk cId="3556696519" sldId="386"/>
            <ac:spMk id="3" creationId="{00000000-0000-0000-0000-000000000000}"/>
          </ac:spMkLst>
        </pc:spChg>
      </pc:sldChg>
      <pc:sldChg chg="modSp mod">
        <pc:chgData name="Santhan Thangarasa" userId="408d9f9c-4a2c-4dc8-a0f4-253ef568dfdf" providerId="ADAL" clId="{0206BEB0-307D-41DF-ABC3-E17612C66B38}" dt="2021-02-02T20:34:54.261" v="86" actId="207"/>
        <pc:sldMkLst>
          <pc:docMk/>
          <pc:sldMk cId="3269816731" sldId="390"/>
        </pc:sldMkLst>
        <pc:spChg chg="mod">
          <ac:chgData name="Santhan Thangarasa" userId="408d9f9c-4a2c-4dc8-a0f4-253ef568dfdf" providerId="ADAL" clId="{0206BEB0-307D-41DF-ABC3-E17612C66B38}" dt="2021-02-02T20:34:54.261" v="86" actId="207"/>
          <ac:spMkLst>
            <pc:docMk/>
            <pc:sldMk cId="3269816731" sldId="390"/>
            <ac:spMk id="3" creationId="{00000000-0000-0000-0000-000000000000}"/>
          </ac:spMkLst>
        </pc:spChg>
      </pc:sldChg>
      <pc:sldChg chg="modSp mod">
        <pc:chgData name="Santhan Thangarasa" userId="408d9f9c-4a2c-4dc8-a0f4-253ef568dfdf" providerId="ADAL" clId="{0206BEB0-307D-41DF-ABC3-E17612C66B38}" dt="2021-02-02T20:30:41.938" v="48" actId="27636"/>
        <pc:sldMkLst>
          <pc:docMk/>
          <pc:sldMk cId="3321531052" sldId="392"/>
        </pc:sldMkLst>
        <pc:spChg chg="mod">
          <ac:chgData name="Santhan Thangarasa" userId="408d9f9c-4a2c-4dc8-a0f4-253ef568dfdf" providerId="ADAL" clId="{0206BEB0-307D-41DF-ABC3-E17612C66B38}" dt="2021-02-02T20:30:41.938" v="48" actId="27636"/>
          <ac:spMkLst>
            <pc:docMk/>
            <pc:sldMk cId="3321531052" sldId="39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13</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14</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smtClean="0"/>
              <a:t>WF </a:t>
            </a:r>
            <a:r>
              <a:rPr lang="en-US" dirty="0"/>
              <a:t>on NR UE Power Saving Enhancements</a:t>
            </a:r>
            <a:br>
              <a:rPr lang="en-US" dirty="0"/>
            </a:br>
            <a:r>
              <a:rPr lang="en-US" dirty="0"/>
              <a:t/>
            </a:r>
            <a:br>
              <a:rPr lang="en-US" dirty="0"/>
            </a:br>
            <a:r>
              <a:rPr lang="en-US" sz="4000" dirty="0"/>
              <a:t>(All agreements in </a:t>
            </a:r>
            <a:r>
              <a:rPr lang="en-US" sz="4000" dirty="0" smtClean="0"/>
              <a:t>RAN4#9</a:t>
            </a:r>
            <a:r>
              <a:rPr lang="en-US" altLang="zh-TW" sz="4000" dirty="0" smtClean="0"/>
              <a:t>8-bis-</a:t>
            </a:r>
            <a:r>
              <a:rPr lang="en-US" sz="4000" dirty="0" smtClean="0"/>
              <a:t>e </a:t>
            </a:r>
            <a:r>
              <a:rPr lang="en-US" sz="4000" dirty="0"/>
              <a:t>in email thread #</a:t>
            </a:r>
            <a:r>
              <a:rPr lang="en-US" sz="4000" dirty="0" smtClean="0"/>
              <a:t>224)</a:t>
            </a:r>
            <a:endParaRPr lang="en-US" sz="40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a:t>
            </a:r>
            <a:r>
              <a:rPr lang="en-GB" b="1" dirty="0" smtClean="0"/>
              <a:t>#98-bis-e                                                                                                                        R4-2</a:t>
            </a:r>
            <a:r>
              <a:rPr lang="en-US" altLang="zh-TW" b="1" dirty="0" smtClean="0"/>
              <a:t>105797</a:t>
            </a:r>
            <a:endParaRPr lang="en-GB" b="1" dirty="0" smtClean="0"/>
          </a:p>
          <a:p>
            <a:pPr hangingPunct="0"/>
            <a:r>
              <a:rPr lang="en-US" b="1" dirty="0" smtClean="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a:t>
            </a:r>
            <a:r>
              <a:rPr lang="en-GB" altLang="zh-TW" b="1" dirty="0" smtClean="0"/>
              <a:t>2021</a:t>
            </a:r>
          </a:p>
          <a:p>
            <a:pPr hangingPunct="0"/>
            <a:r>
              <a:rPr lang="en-GB" b="1" dirty="0" smtClean="0"/>
              <a:t>Agenda </a:t>
            </a:r>
            <a:r>
              <a:rPr lang="en-GB" b="1" dirty="0"/>
              <a:t>Items: 8</a:t>
            </a:r>
            <a:r>
              <a:rPr lang="en-GB" b="1" dirty="0" smtClean="0"/>
              <a:t>.9</a:t>
            </a:r>
            <a:endParaRPr lang="en-US" b="1" dirty="0"/>
          </a:p>
        </p:txBody>
      </p:sp>
    </p:spTree>
    <p:extLst>
      <p:ext uri="{BB962C8B-B14F-4D97-AF65-F5344CB8AC3E}">
        <p14:creationId xmlns:p14="http://schemas.microsoft.com/office/powerpoint/2010/main" val="1886820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2-4-1: Relaxed evaluation period of RLM/BFD</a:t>
            </a:r>
            <a:endParaRPr lang="zh-TW" altLang="zh-TW" dirty="0"/>
          </a:p>
          <a:p>
            <a:pPr marL="0" indent="0">
              <a:buNone/>
            </a:pPr>
            <a:r>
              <a:rPr lang="en-GB" altLang="zh-TW" sz="2000" dirty="0"/>
              <a:t>Scaling factor defining the relaxed RLM/BFD evaluation period is defined based on max(TDRX, TSSB</a:t>
            </a:r>
            <a:r>
              <a:rPr lang="en-GB" altLang="zh-TW" sz="2000" dirty="0" smtClean="0"/>
              <a:t>). FFS the following options</a:t>
            </a:r>
          </a:p>
          <a:p>
            <a:r>
              <a:rPr lang="en-GB" altLang="zh-TW" sz="1800" dirty="0"/>
              <a:t>Option </a:t>
            </a:r>
            <a:r>
              <a:rPr lang="en-GB" altLang="zh-TW" sz="1800" dirty="0" smtClean="0"/>
              <a:t>1:The </a:t>
            </a:r>
            <a:r>
              <a:rPr lang="en-GB" altLang="zh-TW" sz="1800" dirty="0"/>
              <a:t>similar definition of RLM/BFD evaluation period in Rel-15 can be reused as Max(T, Ceil([Y] x P x N) x Max(TDRX,TSSB</a:t>
            </a:r>
            <a:r>
              <a:rPr lang="en-GB" altLang="zh-TW" sz="1800" dirty="0" smtClean="0"/>
              <a:t>))</a:t>
            </a:r>
          </a:p>
          <a:p>
            <a:r>
              <a:rPr lang="en-GB" altLang="zh-TW" sz="1800" dirty="0"/>
              <a:t>Option 2</a:t>
            </a:r>
            <a:r>
              <a:rPr lang="en-GB" altLang="zh-TW" sz="1800" dirty="0" smtClean="0"/>
              <a:t>: </a:t>
            </a:r>
            <a:r>
              <a:rPr lang="en-GB" altLang="zh-TW" sz="1800" dirty="0"/>
              <a:t>If power saving conditions are satisfied, allow </a:t>
            </a:r>
            <a:r>
              <a:rPr lang="en-GB" altLang="zh-TW" sz="1800" dirty="0" err="1"/>
              <a:t>T</a:t>
            </a:r>
            <a:r>
              <a:rPr lang="en-GB" altLang="zh-TW" sz="1800" baseline="-25000" dirty="0" err="1"/>
              <a:t>Evaluate_ps_out_SSB</a:t>
            </a:r>
            <a:r>
              <a:rPr lang="en-GB" altLang="zh-TW" sz="1800" dirty="0"/>
              <a:t> for the first OOS indication and the original </a:t>
            </a:r>
            <a:r>
              <a:rPr lang="en-GB" altLang="zh-TW" sz="1800" dirty="0" err="1"/>
              <a:t>T</a:t>
            </a:r>
            <a:r>
              <a:rPr lang="en-GB" altLang="zh-TW" sz="1800" baseline="-25000" dirty="0" err="1"/>
              <a:t>Evaluate_out_SSB</a:t>
            </a:r>
            <a:r>
              <a:rPr lang="en-GB" altLang="zh-TW" sz="1800" baseline="-25000" dirty="0"/>
              <a:t> </a:t>
            </a:r>
            <a:r>
              <a:rPr lang="en-GB" altLang="zh-TW" sz="1800" dirty="0"/>
              <a:t>doesn’t </a:t>
            </a:r>
            <a:r>
              <a:rPr lang="en-GB" altLang="zh-TW" sz="1800" dirty="0" smtClean="0"/>
              <a:t>apply</a:t>
            </a:r>
          </a:p>
          <a:p>
            <a:endParaRPr lang="en-GB" altLang="zh-TW" sz="1800" dirty="0"/>
          </a:p>
          <a:p>
            <a:endParaRPr lang="en-GB" altLang="zh-TW" sz="1800" dirty="0" smtClean="0"/>
          </a:p>
          <a:p>
            <a:endParaRPr lang="en-GB" altLang="zh-TW" sz="1800" dirty="0"/>
          </a:p>
          <a:p>
            <a:endParaRPr lang="en-GB" altLang="zh-TW" sz="1800" dirty="0" smtClean="0"/>
          </a:p>
        </p:txBody>
      </p:sp>
      <p:graphicFrame>
        <p:nvGraphicFramePr>
          <p:cNvPr id="7" name="表格 6"/>
          <p:cNvGraphicFramePr>
            <a:graphicFrameLocks noGrp="1"/>
          </p:cNvGraphicFramePr>
          <p:nvPr>
            <p:extLst>
              <p:ext uri="{D42A27DB-BD31-4B8C-83A1-F6EECF244321}">
                <p14:modId xmlns:p14="http://schemas.microsoft.com/office/powerpoint/2010/main" val="1982265956"/>
              </p:ext>
            </p:extLst>
          </p:nvPr>
        </p:nvGraphicFramePr>
        <p:xfrm>
          <a:off x="1281587" y="4117187"/>
          <a:ext cx="4554856" cy="1977390"/>
        </p:xfrm>
        <a:graphic>
          <a:graphicData uri="http://schemas.openxmlformats.org/drawingml/2006/table">
            <a:tbl>
              <a:tblPr firstRow="1" firstCol="1" bandRow="1">
                <a:tableStyleId>{5C22544A-7EE6-4342-B048-85BDC9FD1C3A}</a:tableStyleId>
              </a:tblPr>
              <a:tblGrid>
                <a:gridCol w="1686247">
                  <a:extLst>
                    <a:ext uri="{9D8B030D-6E8A-4147-A177-3AD203B41FA5}">
                      <a16:colId xmlns="" xmlns:a16="http://schemas.microsoft.com/office/drawing/2014/main" val="20000"/>
                    </a:ext>
                  </a:extLst>
                </a:gridCol>
                <a:gridCol w="2868609">
                  <a:extLst>
                    <a:ext uri="{9D8B030D-6E8A-4147-A177-3AD203B41FA5}">
                      <a16:colId xmlns="" xmlns:a16="http://schemas.microsoft.com/office/drawing/2014/main" val="20001"/>
                    </a:ext>
                  </a:extLst>
                </a:gridCol>
              </a:tblGrid>
              <a:tr h="0">
                <a:tc>
                  <a:txBody>
                    <a:bodyPr/>
                    <a:lstStyle/>
                    <a:p>
                      <a:pPr marL="39370" fontAlgn="ctr">
                        <a:spcBef>
                          <a:spcPts val="500"/>
                        </a:spcBef>
                        <a:spcAft>
                          <a:spcPts val="0"/>
                        </a:spcAft>
                      </a:pPr>
                      <a:r>
                        <a:rPr lang="en-GB" sz="1400" dirty="0">
                          <a:solidFill>
                            <a:sysClr val="windowText" lastClr="000000"/>
                          </a:solidFill>
                          <a:effectLst/>
                        </a:rPr>
                        <a:t>Configuration</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err="1">
                          <a:solidFill>
                            <a:sysClr val="windowText" lastClr="000000"/>
                          </a:solidFill>
                          <a:effectLst/>
                        </a:rPr>
                        <a:t>T</a:t>
                      </a:r>
                      <a:r>
                        <a:rPr lang="en-GB" sz="1400" baseline="-25000" dirty="0" err="1">
                          <a:solidFill>
                            <a:sysClr val="windowText" lastClr="000000"/>
                          </a:solidFill>
                          <a:effectLst/>
                        </a:rPr>
                        <a:t>Evaluate_ps_out_SSB</a:t>
                      </a:r>
                      <a:r>
                        <a:rPr lang="en-GB" sz="1400" dirty="0">
                          <a:solidFill>
                            <a:sysClr val="windowText" lastClr="000000"/>
                          </a:solidFill>
                          <a:effectLst/>
                        </a:rPr>
                        <a:t> (</a:t>
                      </a:r>
                      <a:r>
                        <a:rPr lang="en-GB" sz="1400" dirty="0" err="1">
                          <a:solidFill>
                            <a:sysClr val="windowText" lastClr="000000"/>
                          </a:solidFill>
                          <a:effectLst/>
                        </a:rPr>
                        <a:t>ms</a:t>
                      </a:r>
                      <a:r>
                        <a:rPr lang="en-GB" sz="1400" dirty="0">
                          <a:solidFill>
                            <a:sysClr val="windowText" lastClr="000000"/>
                          </a:solidFill>
                          <a:effectLst/>
                        </a:rPr>
                        <a:t>) </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0">
                <a:tc>
                  <a:txBody>
                    <a:bodyPr/>
                    <a:lstStyle/>
                    <a:p>
                      <a:pPr marL="39370" fontAlgn="ctr">
                        <a:spcBef>
                          <a:spcPts val="500"/>
                        </a:spcBef>
                        <a:spcAft>
                          <a:spcPts val="0"/>
                        </a:spcAft>
                      </a:pPr>
                      <a:r>
                        <a:rPr lang="en-GB" sz="1400" dirty="0">
                          <a:solidFill>
                            <a:sysClr val="windowText" lastClr="000000"/>
                          </a:solidFill>
                          <a:effectLst/>
                        </a:rPr>
                        <a:t>no 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a:solidFill>
                            <a:sysClr val="windowText" lastClr="000000"/>
                          </a:solidFill>
                          <a:effectLst/>
                        </a:rPr>
                        <a:t>Max(200, Ceil(10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T</a:t>
                      </a:r>
                      <a:r>
                        <a:rPr lang="en-GB" sz="1400" baseline="-25000" dirty="0">
                          <a:solidFill>
                            <a:sysClr val="windowText" lastClr="000000"/>
                          </a:solidFill>
                          <a:effectLst/>
                        </a:rPr>
                        <a:t>SSB</a:t>
                      </a:r>
                      <a:r>
                        <a:rPr lang="en-GB" sz="1400" dirty="0">
                          <a:solidFill>
                            <a:sysClr val="windowText" lastClr="000000"/>
                          </a:solidFill>
                          <a:effectLst/>
                        </a:rPr>
                        <a:t>)</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0">
                <a:tc>
                  <a:txBody>
                    <a:bodyPr/>
                    <a:lstStyle/>
                    <a:p>
                      <a:pPr marL="39370" fontAlgn="ctr">
                        <a:spcBef>
                          <a:spcPts val="500"/>
                        </a:spcBef>
                        <a:spcAft>
                          <a:spcPts val="0"/>
                        </a:spcAft>
                      </a:pPr>
                      <a:r>
                        <a:rPr lang="en-GB" sz="1400">
                          <a:solidFill>
                            <a:sysClr val="windowText" lastClr="000000"/>
                          </a:solidFill>
                          <a:effectLst/>
                        </a:rPr>
                        <a:t>DRX cycle</a:t>
                      </a:r>
                      <a:r>
                        <a:rPr lang="en-US" sz="1400">
                          <a:solidFill>
                            <a:sysClr val="windowText" lastClr="000000"/>
                          </a:solidFill>
                          <a:effectLst/>
                        </a:rPr>
                        <a:t>≤</a:t>
                      </a:r>
                      <a:r>
                        <a:rPr lang="en-GB" sz="1400">
                          <a:solidFill>
                            <a:sysClr val="windowText" lastClr="000000"/>
                          </a:solidFill>
                          <a:effectLst/>
                        </a:rPr>
                        <a:t>80</a:t>
                      </a:r>
                      <a:r>
                        <a:rPr lang="en-US" sz="1400">
                          <a:solidFill>
                            <a:sysClr val="windowText" lastClr="000000"/>
                          </a:solidFill>
                          <a:effectLst/>
                        </a:rPr>
                        <a:t>ms</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a:solidFill>
                            <a:sysClr val="windowText" lastClr="000000"/>
                          </a:solidFill>
                          <a:effectLst/>
                        </a:rPr>
                        <a:t>Max(200, Ceil(30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02235">
                <a:tc>
                  <a:txBody>
                    <a:bodyPr/>
                    <a:lstStyle/>
                    <a:p>
                      <a:pPr marL="39370" fontAlgn="ctr">
                        <a:spcBef>
                          <a:spcPts val="500"/>
                        </a:spcBef>
                        <a:spcAft>
                          <a:spcPts val="0"/>
                        </a:spcAft>
                      </a:pPr>
                      <a:r>
                        <a:rPr lang="en-GB" sz="1400">
                          <a:solidFill>
                            <a:sysClr val="windowText" lastClr="000000"/>
                          </a:solidFill>
                          <a:effectLst/>
                        </a:rPr>
                        <a:t>80ms&lt;DRX cycle</a:t>
                      </a:r>
                      <a:r>
                        <a:rPr lang="en-US" sz="1400">
                          <a:solidFill>
                            <a:sysClr val="windowText" lastClr="000000"/>
                          </a:solidFill>
                          <a:effectLst/>
                        </a:rPr>
                        <a:t>≤</a:t>
                      </a:r>
                      <a:r>
                        <a:rPr lang="en-GB" sz="1400">
                          <a:solidFill>
                            <a:sysClr val="windowText" lastClr="000000"/>
                          </a:solidFill>
                          <a:effectLst/>
                        </a:rPr>
                        <a:t>320</a:t>
                      </a:r>
                      <a:r>
                        <a:rPr lang="en-US" sz="1400">
                          <a:solidFill>
                            <a:sysClr val="windowText" lastClr="000000"/>
                          </a:solidFill>
                          <a:effectLst/>
                        </a:rPr>
                        <a:t>ms</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a:solidFill>
                            <a:sysClr val="windowText" lastClr="000000"/>
                          </a:solidFill>
                          <a:effectLst/>
                        </a:rPr>
                        <a:t>Max(200, Ceil(20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0">
                <a:tc>
                  <a:txBody>
                    <a:bodyPr/>
                    <a:lstStyle/>
                    <a:p>
                      <a:pPr marL="39370" fontAlgn="ctr">
                        <a:spcBef>
                          <a:spcPts val="500"/>
                        </a:spcBef>
                        <a:spcAft>
                          <a:spcPts val="0"/>
                        </a:spcAft>
                      </a:pPr>
                      <a:r>
                        <a:rPr lang="en-GB" sz="1400" dirty="0">
                          <a:solidFill>
                            <a:sysClr val="windowText" lastClr="000000"/>
                          </a:solidFill>
                          <a:effectLst/>
                        </a:rPr>
                        <a:t>DRX cycle&gt;320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a:solidFill>
                            <a:sysClr val="windowText" lastClr="000000"/>
                          </a:solidFill>
                          <a:effectLst/>
                        </a:rPr>
                        <a:t>Ceil(10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T</a:t>
                      </a:r>
                      <a:r>
                        <a:rPr lang="en-GB" sz="1400" baseline="-25000" dirty="0">
                          <a:solidFill>
                            <a:sysClr val="windowText" lastClr="000000"/>
                          </a:solidFill>
                          <a:effectLst/>
                        </a:rPr>
                        <a:t>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0">
                <a:tc gridSpan="2">
                  <a:txBody>
                    <a:bodyPr/>
                    <a:lstStyle/>
                    <a:p>
                      <a:pPr marL="92075" indent="0" fontAlgn="ctr">
                        <a:spcBef>
                          <a:spcPts val="500"/>
                        </a:spcBef>
                        <a:spcAft>
                          <a:spcPts val="0"/>
                        </a:spcAft>
                      </a:pPr>
                      <a:r>
                        <a:rPr lang="en-GB" sz="1400" b="0" dirty="0">
                          <a:solidFill>
                            <a:sysClr val="windowText" lastClr="000000"/>
                          </a:solidFill>
                          <a:effectLst/>
                        </a:rPr>
                        <a:t>NOTE:	T</a:t>
                      </a:r>
                      <a:r>
                        <a:rPr lang="en-GB" sz="1400" b="0" baseline="-25000" dirty="0">
                          <a:solidFill>
                            <a:sysClr val="windowText" lastClr="000000"/>
                          </a:solidFill>
                          <a:effectLst/>
                        </a:rPr>
                        <a:t>SSB</a:t>
                      </a:r>
                      <a:r>
                        <a:rPr lang="en-GB" sz="1400" b="0" dirty="0">
                          <a:solidFill>
                            <a:sysClr val="windowText" lastClr="000000"/>
                          </a:solidFill>
                          <a:effectLst/>
                        </a:rPr>
                        <a:t> is the periodicity of the SSB configured for RLM. T</a:t>
                      </a:r>
                      <a:r>
                        <a:rPr lang="en-GB" sz="1400" b="0" baseline="-25000" dirty="0">
                          <a:solidFill>
                            <a:sysClr val="windowText" lastClr="000000"/>
                          </a:solidFill>
                          <a:effectLst/>
                        </a:rPr>
                        <a:t>DRX</a:t>
                      </a:r>
                      <a:r>
                        <a:rPr lang="en-GB" sz="1400" b="0" dirty="0">
                          <a:solidFill>
                            <a:sysClr val="windowText" lastClr="000000"/>
                          </a:solidFill>
                          <a:effectLst/>
                        </a:rPr>
                        <a:t> is the DRX cycle length.</a:t>
                      </a:r>
                      <a:endParaRPr lang="zh-TW" sz="14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927035360"/>
              </p:ext>
            </p:extLst>
          </p:nvPr>
        </p:nvGraphicFramePr>
        <p:xfrm>
          <a:off x="6194583" y="4117187"/>
          <a:ext cx="4801077" cy="1977390"/>
        </p:xfrm>
        <a:graphic>
          <a:graphicData uri="http://schemas.openxmlformats.org/drawingml/2006/table">
            <a:tbl>
              <a:tblPr firstRow="1" firstCol="1" bandRow="1">
                <a:tableStyleId>{5C22544A-7EE6-4342-B048-85BDC9FD1C3A}</a:tableStyleId>
              </a:tblPr>
              <a:tblGrid>
                <a:gridCol w="1487473">
                  <a:extLst>
                    <a:ext uri="{9D8B030D-6E8A-4147-A177-3AD203B41FA5}">
                      <a16:colId xmlns="" xmlns:a16="http://schemas.microsoft.com/office/drawing/2014/main" val="20000"/>
                    </a:ext>
                  </a:extLst>
                </a:gridCol>
                <a:gridCol w="3313604">
                  <a:extLst>
                    <a:ext uri="{9D8B030D-6E8A-4147-A177-3AD203B41FA5}">
                      <a16:colId xmlns="" xmlns:a16="http://schemas.microsoft.com/office/drawing/2014/main" val="20001"/>
                    </a:ext>
                  </a:extLst>
                </a:gridCol>
              </a:tblGrid>
              <a:tr h="201212">
                <a:tc>
                  <a:txBody>
                    <a:bodyPr/>
                    <a:lstStyle/>
                    <a:p>
                      <a:pPr marL="39370" fontAlgn="ctr">
                        <a:spcBef>
                          <a:spcPts val="500"/>
                        </a:spcBef>
                        <a:spcAft>
                          <a:spcPts val="0"/>
                        </a:spcAft>
                      </a:pPr>
                      <a:r>
                        <a:rPr lang="en-GB" sz="1400" dirty="0">
                          <a:solidFill>
                            <a:sysClr val="windowText" lastClr="000000"/>
                          </a:solidFill>
                          <a:effectLst/>
                        </a:rPr>
                        <a:t>Configuration</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T</a:t>
                      </a:r>
                      <a:r>
                        <a:rPr lang="en-GB" sz="1400" baseline="-25000">
                          <a:solidFill>
                            <a:sysClr val="windowText" lastClr="000000"/>
                          </a:solidFill>
                          <a:effectLst/>
                        </a:rPr>
                        <a:t>Evaluate_ps_out_SSB</a:t>
                      </a:r>
                      <a:r>
                        <a:rPr lang="en-GB" sz="1400">
                          <a:solidFill>
                            <a:sysClr val="windowText" lastClr="000000"/>
                          </a:solidFill>
                          <a:effectLst/>
                        </a:rPr>
                        <a:t> (ms) </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01212">
                <a:tc>
                  <a:txBody>
                    <a:bodyPr/>
                    <a:lstStyle/>
                    <a:p>
                      <a:pPr marL="39370" fontAlgn="ctr">
                        <a:spcBef>
                          <a:spcPts val="500"/>
                        </a:spcBef>
                        <a:spcAft>
                          <a:spcPts val="0"/>
                        </a:spcAft>
                      </a:pPr>
                      <a:r>
                        <a:rPr lang="en-GB" sz="1400" dirty="0">
                          <a:solidFill>
                            <a:sysClr val="windowText" lastClr="000000"/>
                          </a:solidFill>
                          <a:effectLst/>
                        </a:rPr>
                        <a:t>no 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Max(200, Ceil(10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93826">
                <a:tc>
                  <a:txBody>
                    <a:bodyPr/>
                    <a:lstStyle/>
                    <a:p>
                      <a:pPr marL="39370" fontAlgn="ctr">
                        <a:spcBef>
                          <a:spcPts val="500"/>
                        </a:spcBef>
                        <a:spcAft>
                          <a:spcPts val="0"/>
                        </a:spcAft>
                      </a:pPr>
                      <a:r>
                        <a:rPr lang="en-GB" sz="1400" dirty="0">
                          <a:solidFill>
                            <a:sysClr val="windowText" lastClr="000000"/>
                          </a:solidFill>
                          <a:effectLst/>
                        </a:rPr>
                        <a:t>DRX cycle</a:t>
                      </a:r>
                      <a:r>
                        <a:rPr lang="en-US" sz="1400" dirty="0">
                          <a:solidFill>
                            <a:sysClr val="windowText" lastClr="000000"/>
                          </a:solidFill>
                          <a:effectLst/>
                        </a:rPr>
                        <a:t>≤</a:t>
                      </a:r>
                      <a:r>
                        <a:rPr lang="en-GB" sz="1400" dirty="0">
                          <a:solidFill>
                            <a:sysClr val="windowText" lastClr="000000"/>
                          </a:solidFill>
                          <a:effectLst/>
                        </a:rPr>
                        <a:t>80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dirty="0">
                          <a:solidFill>
                            <a:sysClr val="windowText" lastClr="000000"/>
                          </a:solidFill>
                          <a:effectLst/>
                        </a:rPr>
                        <a:t>Max(200, Ceil(15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Max(T</a:t>
                      </a:r>
                      <a:r>
                        <a:rPr lang="en-GB" sz="1400" baseline="-25000" dirty="0">
                          <a:solidFill>
                            <a:sysClr val="windowText" lastClr="000000"/>
                          </a:solidFill>
                          <a:effectLst/>
                        </a:rPr>
                        <a:t>DRX</a:t>
                      </a:r>
                      <a:r>
                        <a:rPr lang="en-GB" sz="1400" dirty="0">
                          <a:solidFill>
                            <a:sysClr val="windowText" lastClr="000000"/>
                          </a:solidFill>
                          <a:effectLst/>
                        </a:rPr>
                        <a:t>,T</a:t>
                      </a:r>
                      <a:r>
                        <a:rPr lang="en-GB" sz="1400" baseline="-25000" dirty="0">
                          <a:solidFill>
                            <a:sysClr val="windowText" lastClr="000000"/>
                          </a:solidFill>
                          <a:effectLst/>
                        </a:rPr>
                        <a:t>SSB</a:t>
                      </a:r>
                      <a:r>
                        <a:rPr lang="en-GB" sz="1400" dirty="0">
                          <a:solidFill>
                            <a:sysClr val="windowText" lastClr="000000"/>
                          </a:solidFill>
                          <a:effectLst/>
                        </a:rPr>
                        <a:t>) </a:t>
                      </a:r>
                      <a:r>
                        <a:rPr lang="en-GB" sz="1400" dirty="0">
                          <a:solidFill>
                            <a:sysClr val="windowText" lastClr="000000"/>
                          </a:solidFill>
                          <a:effectLst/>
                          <a:highlight>
                            <a:srgbClr val="FFFF00"/>
                          </a:highlight>
                        </a:rPr>
                        <a:t>+ (K-1) </a:t>
                      </a:r>
                      <a:r>
                        <a:rPr lang="en-GB" sz="1400" dirty="0">
                          <a:solidFill>
                            <a:sysClr val="windowText" lastClr="000000"/>
                          </a:solidFill>
                          <a:effectLst/>
                          <a:highlight>
                            <a:srgbClr val="FFFF00"/>
                          </a:highlight>
                          <a:sym typeface="Symbol" panose="05050102010706020507" pitchFamily="18" charset="2"/>
                        </a:rPr>
                        <a:t></a:t>
                      </a:r>
                      <a:r>
                        <a:rPr lang="en-GB" sz="1400" dirty="0">
                          <a:solidFill>
                            <a:sysClr val="windowText" lastClr="000000"/>
                          </a:solidFill>
                          <a:effectLst/>
                          <a:highlight>
                            <a:srgbClr val="FFFF00"/>
                          </a:highlight>
                        </a:rPr>
                        <a:t> Max(T</a:t>
                      </a:r>
                      <a:r>
                        <a:rPr lang="en-GB" sz="1400" baseline="-25000" dirty="0">
                          <a:solidFill>
                            <a:sysClr val="windowText" lastClr="000000"/>
                          </a:solidFill>
                          <a:effectLst/>
                          <a:highlight>
                            <a:srgbClr val="FFFF00"/>
                          </a:highlight>
                        </a:rPr>
                        <a:t>DRX</a:t>
                      </a:r>
                      <a:r>
                        <a:rPr lang="en-GB" sz="1400" dirty="0">
                          <a:solidFill>
                            <a:sysClr val="windowText" lastClr="000000"/>
                          </a:solidFill>
                          <a:effectLst/>
                          <a:highlight>
                            <a:srgbClr val="FFFF00"/>
                          </a:highlight>
                        </a:rPr>
                        <a:t>,T</a:t>
                      </a:r>
                      <a:r>
                        <a:rPr lang="en-GB" sz="1400" baseline="-25000" dirty="0">
                          <a:solidFill>
                            <a:sysClr val="windowText" lastClr="000000"/>
                          </a:solidFill>
                          <a:effectLst/>
                          <a:highlight>
                            <a:srgbClr val="FFFF00"/>
                          </a:highlight>
                        </a:rPr>
                        <a:t>SSB</a:t>
                      </a:r>
                      <a:r>
                        <a:rPr lang="en-GB" sz="1400" dirty="0">
                          <a:solidFill>
                            <a:sysClr val="windowText" lastClr="000000"/>
                          </a:solidFill>
                          <a:effectLst/>
                          <a:highlight>
                            <a:srgbClr val="FFFF00"/>
                          </a:highlight>
                        </a:rPr>
                        <a:t>)</a:t>
                      </a:r>
                      <a:r>
                        <a:rPr lang="en-GB" sz="1400" dirty="0">
                          <a:solidFill>
                            <a:sysClr val="windowText" lastClr="000000"/>
                          </a:solidFill>
                          <a:effectLst/>
                        </a:rPr>
                        <a:t>)</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01212">
                <a:tc>
                  <a:txBody>
                    <a:bodyPr/>
                    <a:lstStyle/>
                    <a:p>
                      <a:pPr marL="39370" fontAlgn="ctr">
                        <a:spcBef>
                          <a:spcPts val="500"/>
                        </a:spcBef>
                        <a:spcAft>
                          <a:spcPts val="0"/>
                        </a:spcAft>
                      </a:pPr>
                      <a:r>
                        <a:rPr lang="en-GB" sz="1400" dirty="0">
                          <a:solidFill>
                            <a:sysClr val="windowText" lastClr="000000"/>
                          </a:solidFill>
                          <a:effectLst/>
                        </a:rPr>
                        <a:t>80ms&lt;DRX cycle</a:t>
                      </a:r>
                      <a:r>
                        <a:rPr lang="en-US" sz="1400" dirty="0">
                          <a:solidFill>
                            <a:sysClr val="windowText" lastClr="000000"/>
                          </a:solidFill>
                          <a:effectLst/>
                        </a:rPr>
                        <a:t>≤</a:t>
                      </a:r>
                      <a:r>
                        <a:rPr lang="en-GB" sz="1400" dirty="0">
                          <a:solidFill>
                            <a:sysClr val="windowText" lastClr="000000"/>
                          </a:solidFill>
                          <a:effectLst/>
                        </a:rPr>
                        <a: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Max(200, Ceil(15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01212">
                <a:tc>
                  <a:txBody>
                    <a:bodyPr/>
                    <a:lstStyle/>
                    <a:p>
                      <a:pPr marL="39370" fontAlgn="ctr">
                        <a:spcBef>
                          <a:spcPts val="500"/>
                        </a:spcBef>
                        <a:spcAft>
                          <a:spcPts val="0"/>
                        </a:spcAft>
                      </a:pPr>
                      <a:r>
                        <a:rPr lang="en-GB" sz="1400" dirty="0">
                          <a:solidFill>
                            <a:sysClr val="windowText" lastClr="000000"/>
                          </a:solidFill>
                          <a:effectLst/>
                        </a:rPr>
                        <a:t>DRX cycle&gt;320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Ceil(10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T</a:t>
                      </a:r>
                      <a:r>
                        <a:rPr lang="en-GB" sz="1400" baseline="-25000">
                          <a:solidFill>
                            <a:sysClr val="windowText" lastClr="000000"/>
                          </a:solidFill>
                          <a:effectLst/>
                        </a:rPr>
                        <a:t>DRX</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93826">
                <a:tc gridSpan="2">
                  <a:txBody>
                    <a:bodyPr/>
                    <a:lstStyle/>
                    <a:p>
                      <a:pPr marL="182563" indent="0" fontAlgn="ctr">
                        <a:spcBef>
                          <a:spcPts val="500"/>
                        </a:spcBef>
                        <a:spcAft>
                          <a:spcPts val="0"/>
                        </a:spcAft>
                      </a:pPr>
                      <a:r>
                        <a:rPr lang="en-GB" sz="1400" b="0" dirty="0">
                          <a:solidFill>
                            <a:sysClr val="windowText" lastClr="000000"/>
                          </a:solidFill>
                          <a:effectLst/>
                        </a:rPr>
                        <a:t>NOTE:	T</a:t>
                      </a:r>
                      <a:r>
                        <a:rPr lang="en-GB" sz="1400" b="0" baseline="-25000" dirty="0">
                          <a:solidFill>
                            <a:sysClr val="windowText" lastClr="000000"/>
                          </a:solidFill>
                          <a:effectLst/>
                        </a:rPr>
                        <a:t>SSB</a:t>
                      </a:r>
                      <a:r>
                        <a:rPr lang="en-GB" sz="1400" b="0" dirty="0">
                          <a:solidFill>
                            <a:sysClr val="windowText" lastClr="000000"/>
                          </a:solidFill>
                          <a:effectLst/>
                        </a:rPr>
                        <a:t> is the periodicity of the SSB configured for RLM. T</a:t>
                      </a:r>
                      <a:r>
                        <a:rPr lang="en-GB" sz="1400" b="0" baseline="-25000" dirty="0">
                          <a:solidFill>
                            <a:sysClr val="windowText" lastClr="000000"/>
                          </a:solidFill>
                          <a:effectLst/>
                        </a:rPr>
                        <a:t>DRX</a:t>
                      </a:r>
                      <a:r>
                        <a:rPr lang="en-GB" sz="1400" b="0" dirty="0">
                          <a:solidFill>
                            <a:sysClr val="windowText" lastClr="000000"/>
                          </a:solidFill>
                          <a:effectLst/>
                        </a:rPr>
                        <a:t> is the DRX cycle length, </a:t>
                      </a:r>
                      <a:r>
                        <a:rPr lang="en-GB" sz="1400" b="0" dirty="0">
                          <a:solidFill>
                            <a:sysClr val="windowText" lastClr="000000"/>
                          </a:solidFill>
                          <a:effectLst/>
                          <a:highlight>
                            <a:srgbClr val="FFFF00"/>
                          </a:highlight>
                        </a:rPr>
                        <a:t>K is the relaxation factor</a:t>
                      </a:r>
                      <a:r>
                        <a:rPr lang="en-GB" sz="1400" b="0" dirty="0">
                          <a:solidFill>
                            <a:sysClr val="windowText" lastClr="000000"/>
                          </a:solidFill>
                          <a:effectLst/>
                        </a:rPr>
                        <a:t>.</a:t>
                      </a:r>
                      <a:endParaRPr lang="zh-TW" sz="14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sp>
        <p:nvSpPr>
          <p:cNvPr id="9" name="矩形 8"/>
          <p:cNvSpPr/>
          <p:nvPr/>
        </p:nvSpPr>
        <p:spPr>
          <a:xfrm>
            <a:off x="2726484" y="3675666"/>
            <a:ext cx="1111779" cy="369332"/>
          </a:xfrm>
          <a:prstGeom prst="rect">
            <a:avLst/>
          </a:prstGeom>
        </p:spPr>
        <p:txBody>
          <a:bodyPr wrap="none">
            <a:spAutoFit/>
          </a:bodyPr>
          <a:lstStyle/>
          <a:p>
            <a:r>
              <a:rPr lang="en-GB" altLang="zh-TW" dirty="0"/>
              <a:t>Option </a:t>
            </a:r>
            <a:r>
              <a:rPr lang="en-GB" altLang="zh-TW" dirty="0" smtClean="0"/>
              <a:t>2a</a:t>
            </a:r>
            <a:endParaRPr lang="zh-TW" altLang="en-US" dirty="0"/>
          </a:p>
        </p:txBody>
      </p:sp>
      <p:sp>
        <p:nvSpPr>
          <p:cNvPr id="10" name="矩形 9"/>
          <p:cNvSpPr/>
          <p:nvPr/>
        </p:nvSpPr>
        <p:spPr>
          <a:xfrm>
            <a:off x="7805214" y="3603477"/>
            <a:ext cx="1123000" cy="369332"/>
          </a:xfrm>
          <a:prstGeom prst="rect">
            <a:avLst/>
          </a:prstGeom>
        </p:spPr>
        <p:txBody>
          <a:bodyPr wrap="none">
            <a:spAutoFit/>
          </a:bodyPr>
          <a:lstStyle/>
          <a:p>
            <a:r>
              <a:rPr lang="en-GB" altLang="zh-TW" dirty="0"/>
              <a:t>Option </a:t>
            </a:r>
            <a:r>
              <a:rPr lang="en-GB" altLang="zh-TW" dirty="0" smtClean="0"/>
              <a:t>2b</a:t>
            </a:r>
            <a:endParaRPr lang="zh-TW" altLang="en-US" dirty="0"/>
          </a:p>
        </p:txBody>
      </p:sp>
    </p:spTree>
    <p:extLst>
      <p:ext uri="{BB962C8B-B14F-4D97-AF65-F5344CB8AC3E}">
        <p14:creationId xmlns:p14="http://schemas.microsoft.com/office/powerpoint/2010/main" val="1585529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a:t>
            </a:r>
            <a:r>
              <a:rPr lang="en-GB" altLang="zh-TW" sz="2800" b="1" u="sng" dirty="0">
                <a:latin typeface="+mn-lt"/>
                <a:ea typeface="+mn-ea"/>
                <a:cs typeface="+mn-cs"/>
              </a:rPr>
              <a:t>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smtClean="0"/>
              <a:t>The </a:t>
            </a:r>
            <a:r>
              <a:rPr lang="en-GB" altLang="zh-TW" sz="2400" dirty="0"/>
              <a:t>parameters of relaxation criteria can be configured by the network. </a:t>
            </a:r>
            <a:endParaRPr lang="en-GB" altLang="zh-TW" sz="2400" dirty="0" smtClean="0"/>
          </a:p>
          <a:p>
            <a:pPr lvl="1" fontAlgn="ctr"/>
            <a:r>
              <a:rPr lang="en-GB" altLang="zh-TW" sz="2000" dirty="0" smtClean="0"/>
              <a:t>Option 1: </a:t>
            </a:r>
            <a:r>
              <a:rPr lang="en-GB" altLang="zh-TW" sz="2000" dirty="0"/>
              <a:t>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a:t>
            </a:r>
            <a:r>
              <a:rPr lang="en-GB" altLang="zh-TW" sz="2000" dirty="0"/>
              <a:t>2</a:t>
            </a:r>
            <a:r>
              <a:rPr lang="en-GB" altLang="zh-TW" sz="2000" dirty="0" smtClean="0"/>
              <a:t>: </a:t>
            </a:r>
            <a:r>
              <a:rPr lang="en-GB" altLang="zh-TW" sz="2000" dirty="0"/>
              <a:t>The parameters of relaxation criterion of low mobility and entering condition of good cell quality can be configured by the network. Exit condition of good cell quality is FFS.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smtClean="0"/>
              <a:t>.</a:t>
            </a:r>
          </a:p>
          <a:p>
            <a:pPr marL="0" indent="0">
              <a:buNone/>
            </a:pPr>
            <a:endParaRPr lang="en-GB" altLang="zh-TW" sz="2400" dirty="0"/>
          </a:p>
          <a:p>
            <a:pPr marL="0" indent="0">
              <a:buNone/>
            </a:pPr>
            <a:endParaRPr lang="en-GB" altLang="zh-TW" sz="2400" dirty="0" smtClean="0"/>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smtClean="0">
                <a:solidFill>
                  <a:prstClr val="black"/>
                </a:solidFill>
              </a:rPr>
              <a:t>For information: Observations </a:t>
            </a:r>
            <a:r>
              <a:rPr lang="en-GB" altLang="zh-TW" sz="2800" dirty="0">
                <a:solidFill>
                  <a:prstClr val="black"/>
                </a:solidFill>
              </a:rPr>
              <a:t>on the simulation results</a:t>
            </a:r>
            <a:endParaRPr lang="zh-CN" altLang="en-US" sz="3200" dirty="0"/>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a:t>
            </a:r>
            <a:r>
              <a:rPr lang="en-US" altLang="zh-TW" sz="1600" dirty="0" smtClean="0"/>
              <a:t>for RAN4#98e and RAN4 </a:t>
            </a:r>
            <a:r>
              <a:rPr lang="en-US" altLang="zh-TW" sz="1600" dirty="0"/>
              <a:t>#98-bis-e meeting, it can be observed that </a:t>
            </a:r>
          </a:p>
          <a:p>
            <a:pPr lvl="2"/>
            <a:r>
              <a:rPr lang="en-US" altLang="zh-TW" sz="1600" dirty="0" smtClean="0"/>
              <a:t>With FTP or VoIP model is considered, if </a:t>
            </a:r>
            <a:r>
              <a:rPr lang="en-US" altLang="zh-TW" sz="1600" dirty="0"/>
              <a:t>L1 measurement intervals for RRM are also extended K times</a:t>
            </a:r>
          </a:p>
          <a:p>
            <a:pPr lvl="3"/>
            <a:r>
              <a:rPr lang="en-US" altLang="zh-TW" sz="1400" dirty="0"/>
              <a:t>For FR1 SSB-based RLM/BFD </a:t>
            </a:r>
            <a:r>
              <a:rPr lang="en-US" altLang="zh-TW" sz="1400" dirty="0" smtClean="0"/>
              <a:t>relaxation with 40ms DRX cycle, </a:t>
            </a:r>
            <a:r>
              <a:rPr lang="en-US" altLang="zh-TW" sz="1400" dirty="0"/>
              <a:t>at least </a:t>
            </a:r>
            <a:r>
              <a:rPr lang="en-US" altLang="zh-TW" sz="1400" dirty="0" smtClean="0"/>
              <a:t>3 </a:t>
            </a:r>
            <a:r>
              <a:rPr lang="en-US" altLang="zh-TW" sz="1400" dirty="0"/>
              <a:t>sources show that the power saving gain is </a:t>
            </a:r>
            <a:r>
              <a:rPr lang="en-US" altLang="zh-TW" sz="1400" dirty="0" smtClean="0"/>
              <a:t>3.89% </a:t>
            </a:r>
            <a:r>
              <a:rPr lang="en-US" altLang="zh-TW" sz="1400" dirty="0"/>
              <a:t>to </a:t>
            </a:r>
            <a:r>
              <a:rPr lang="en-US" altLang="zh-TW" sz="1400" dirty="0" smtClean="0"/>
              <a:t>16.4% </a:t>
            </a:r>
            <a:r>
              <a:rPr lang="en-US" altLang="zh-TW" sz="1400" dirty="0"/>
              <a:t>for K=2, </a:t>
            </a:r>
            <a:r>
              <a:rPr lang="en-US" altLang="zh-TW" sz="1400" dirty="0" smtClean="0"/>
              <a:t>13.3% </a:t>
            </a:r>
            <a:r>
              <a:rPr lang="en-US" altLang="zh-TW" sz="1400" dirty="0"/>
              <a:t>to </a:t>
            </a:r>
            <a:r>
              <a:rPr lang="en-US" altLang="zh-TW" sz="1400" dirty="0" smtClean="0"/>
              <a:t>20.0% </a:t>
            </a:r>
            <a:r>
              <a:rPr lang="en-US" altLang="zh-TW" sz="1400" dirty="0"/>
              <a:t>for </a:t>
            </a:r>
            <a:r>
              <a:rPr lang="en-US" altLang="zh-TW" sz="1400" dirty="0" smtClean="0"/>
              <a:t>K=4.</a:t>
            </a:r>
          </a:p>
          <a:p>
            <a:pPr lvl="3"/>
            <a:r>
              <a:rPr lang="en-US" altLang="zh-TW" sz="1400" dirty="0" smtClean="0"/>
              <a:t>For FR1 CSI-RS based RLM/BFD relaxation with 40ms DRX cycle, at least 1 source </a:t>
            </a:r>
            <a:r>
              <a:rPr lang="en-US" altLang="zh-TW" sz="1400" dirty="0" err="1" smtClean="0"/>
              <a:t>showS</a:t>
            </a:r>
            <a:r>
              <a:rPr lang="en-US" altLang="zh-TW" sz="1400" dirty="0" smtClean="0"/>
              <a:t> that the power saving gain is 4.49% to 6.80% for K=2, 13.41% to 20.34% for K=4</a:t>
            </a:r>
            <a:endParaRPr lang="en-US" altLang="zh-TW" sz="1400" dirty="0"/>
          </a:p>
          <a:p>
            <a:pPr lvl="3"/>
            <a:r>
              <a:rPr lang="en-US" altLang="zh-TW" sz="1400" dirty="0"/>
              <a:t>For FR2 CSI-RS based RLM/BFD </a:t>
            </a:r>
            <a:r>
              <a:rPr lang="en-US" altLang="zh-TW" sz="1400" dirty="0" smtClean="0"/>
              <a:t>relaxation with 40ms DRX cycle, </a:t>
            </a:r>
            <a:r>
              <a:rPr lang="en-US" altLang="zh-TW" sz="1400" dirty="0"/>
              <a:t>at least 1 </a:t>
            </a:r>
            <a:r>
              <a:rPr lang="en-US" altLang="zh-TW" sz="1400" dirty="0" smtClean="0"/>
              <a:t>source shows </a:t>
            </a:r>
            <a:r>
              <a:rPr lang="en-US" altLang="zh-TW" sz="1400" dirty="0"/>
              <a:t>that the power saving gain is </a:t>
            </a:r>
            <a:r>
              <a:rPr lang="en-US" altLang="zh-TW" sz="1400" dirty="0" smtClean="0"/>
              <a:t>5.84% to 9.31% </a:t>
            </a:r>
            <a:r>
              <a:rPr lang="en-US" altLang="zh-TW" sz="1400" dirty="0"/>
              <a:t>for K=2, </a:t>
            </a:r>
            <a:r>
              <a:rPr lang="en-US" altLang="zh-TW" sz="1400" dirty="0" smtClean="0"/>
              <a:t>17.79% to 28.63% for K=4.</a:t>
            </a:r>
          </a:p>
          <a:p>
            <a:pPr lvl="3"/>
            <a:r>
              <a:rPr lang="en-US" altLang="zh-TW" sz="1400" dirty="0"/>
              <a:t>For FR1 SSB-based RLM/BFD relaxation with </a:t>
            </a:r>
            <a:r>
              <a:rPr lang="en-US" altLang="zh-TW" sz="1400" dirty="0" smtClean="0"/>
              <a:t>160ms </a:t>
            </a:r>
            <a:r>
              <a:rPr lang="en-US" altLang="zh-TW" sz="1400" dirty="0"/>
              <a:t>DRX cycle, at least </a:t>
            </a:r>
            <a:r>
              <a:rPr lang="en-US" altLang="zh-TW" sz="1400" dirty="0" smtClean="0"/>
              <a:t>1 source </a:t>
            </a:r>
            <a:r>
              <a:rPr lang="en-US" altLang="zh-TW" sz="1400" dirty="0"/>
              <a:t>show that the power saving gain is </a:t>
            </a:r>
            <a:r>
              <a:rPr lang="en-US" altLang="zh-TW" sz="1400" dirty="0" smtClean="0"/>
              <a:t>4.95% </a:t>
            </a:r>
            <a:r>
              <a:rPr lang="en-US" altLang="zh-TW" sz="1400" dirty="0"/>
              <a:t>for K=2, </a:t>
            </a:r>
            <a:r>
              <a:rPr lang="en-US" altLang="zh-TW" sz="1400" dirty="0" smtClean="0"/>
              <a:t>7.42% </a:t>
            </a:r>
            <a:r>
              <a:rPr lang="en-US" altLang="zh-TW" sz="1400" dirty="0"/>
              <a:t>for K=4</a:t>
            </a:r>
            <a:r>
              <a:rPr lang="en-US" altLang="zh-TW" sz="1400" dirty="0" smtClean="0"/>
              <a:t>.</a:t>
            </a:r>
          </a:p>
          <a:p>
            <a:pPr lvl="2"/>
            <a:r>
              <a:rPr lang="en-US" altLang="zh-TW" sz="1600" dirty="0" smtClean="0"/>
              <a:t>By extending only RLM/BFD measurement interval without reducing RRM measurement samples within RRM measurement period</a:t>
            </a:r>
          </a:p>
          <a:p>
            <a:pPr lvl="3"/>
            <a:r>
              <a:rPr lang="en-US" altLang="zh-TW" sz="1400" dirty="0" smtClean="0"/>
              <a:t>At least 2 sources show minimal or no power saving gain.</a:t>
            </a:r>
          </a:p>
          <a:p>
            <a:pPr lvl="3"/>
            <a:r>
              <a:rPr lang="en-US" altLang="zh-TW" sz="1400" dirty="0" smtClean="0"/>
              <a:t>Note: Number of RRM measurement samples within RRM measurement period is up to UE implementations</a:t>
            </a:r>
          </a:p>
          <a:p>
            <a:pPr lvl="1"/>
            <a:r>
              <a:rPr lang="en-US" altLang="zh-TW" sz="1600" dirty="0" smtClean="0">
                <a:solidFill>
                  <a:srgbClr val="FF0000"/>
                </a:solidFill>
              </a:rPr>
              <a:t>Therefore</a:t>
            </a:r>
            <a:r>
              <a:rPr lang="en-US" altLang="zh-TW" sz="1600" dirty="0">
                <a:solidFill>
                  <a:srgbClr val="FF0000"/>
                </a:solidFill>
              </a:rPr>
              <a:t>, it is concluded that the beneficial scenarios for R17 RLM BFD relaxation </a:t>
            </a:r>
            <a:r>
              <a:rPr lang="en-US" altLang="zh-TW" sz="1600" dirty="0" smtClean="0">
                <a:solidFill>
                  <a:srgbClr val="FF0000"/>
                </a:solidFill>
              </a:rPr>
              <a:t>are </a:t>
            </a:r>
            <a:endParaRPr lang="en-US" altLang="zh-TW" sz="1600" dirty="0">
              <a:solidFill>
                <a:srgbClr val="FF0000"/>
              </a:solidFill>
            </a:endParaRP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a:t>
            </a:r>
            <a:r>
              <a:rPr lang="en-US" altLang="zh-TW" sz="1600" dirty="0" smtClean="0">
                <a:solidFill>
                  <a:srgbClr val="FF0000"/>
                </a:solidFill>
              </a:rPr>
              <a:t>80 </a:t>
            </a:r>
            <a:r>
              <a:rPr lang="en-US" altLang="zh-TW" sz="1600" dirty="0">
                <a:solidFill>
                  <a:srgbClr val="FF0000"/>
                </a:solidFill>
              </a:rPr>
              <a:t>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prstClr val="black"/>
                </a:solidFill>
              </a:rPr>
              <a:t>For information: Observations </a:t>
            </a:r>
            <a:r>
              <a:rPr lang="en-GB" altLang="zh-TW" sz="2800" dirty="0">
                <a:solidFill>
                  <a:prstClr val="black"/>
                </a:solidFill>
              </a:rPr>
              <a:t>on the simulation results</a:t>
            </a:r>
            <a:endParaRPr lang="zh-CN" altLang="en-US" sz="2800" dirty="0"/>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a:t>
            </a:r>
            <a:r>
              <a:rPr lang="en-US" altLang="zh-TW" sz="1800" dirty="0" smtClean="0"/>
              <a:t>when DRX cycle is not longer than 80ms</a:t>
            </a:r>
            <a:endParaRPr lang="en-US" altLang="zh-TW" sz="1800" dirty="0"/>
          </a:p>
          <a:p>
            <a:pPr lvl="3"/>
            <a:r>
              <a:rPr lang="en-US" altLang="zh-TW" sz="1400" dirty="0"/>
              <a:t>with mobility of 3 km/h, at least </a:t>
            </a:r>
            <a:r>
              <a:rPr lang="en-US" altLang="zh-TW" sz="1400" dirty="0" smtClean="0"/>
              <a:t>6 </a:t>
            </a:r>
            <a:r>
              <a:rPr lang="en-US" altLang="zh-TW" sz="1400" dirty="0"/>
              <a:t>sources show that the delta </a:t>
            </a:r>
            <a:r>
              <a:rPr lang="en-US" altLang="zh-TW" sz="1400" dirty="0" smtClean="0"/>
              <a:t>SINR of max(5%, 95%) </a:t>
            </a:r>
            <a:r>
              <a:rPr lang="en-US" altLang="zh-TW" sz="1400" dirty="0"/>
              <a:t>is </a:t>
            </a:r>
            <a:r>
              <a:rPr lang="en-US" altLang="zh-TW" sz="1400" dirty="0" smtClean="0"/>
              <a:t>0.39 </a:t>
            </a:r>
            <a:r>
              <a:rPr lang="en-US" altLang="zh-TW" sz="1400" dirty="0"/>
              <a:t>dB  to </a:t>
            </a:r>
            <a:r>
              <a:rPr lang="en-US" altLang="zh-TW" sz="1400" dirty="0" smtClean="0"/>
              <a:t>2.15 dB </a:t>
            </a:r>
            <a:r>
              <a:rPr lang="en-US" altLang="zh-TW" sz="1400" dirty="0"/>
              <a:t>for K=2 , </a:t>
            </a:r>
            <a:r>
              <a:rPr lang="en-US" altLang="zh-TW" sz="1400" dirty="0" smtClean="0"/>
              <a:t>0.8 dB to 3.02 for </a:t>
            </a:r>
            <a:r>
              <a:rPr lang="en-US" altLang="zh-TW" sz="1400" dirty="0"/>
              <a:t>K=4, </a:t>
            </a:r>
            <a:r>
              <a:rPr lang="en-US" altLang="zh-TW" sz="1400" dirty="0" smtClean="0"/>
              <a:t>1.35dB to 4.5dB for </a:t>
            </a:r>
            <a:r>
              <a:rPr lang="en-US" altLang="zh-TW" sz="1400" dirty="0"/>
              <a:t>K=8. </a:t>
            </a:r>
          </a:p>
          <a:p>
            <a:pPr lvl="3"/>
            <a:r>
              <a:rPr lang="en-US" altLang="zh-TW" sz="1400" dirty="0"/>
              <a:t>with mobility of 30 km/h, at least 3</a:t>
            </a:r>
            <a:r>
              <a:rPr lang="en-US" altLang="zh-TW" sz="1400" dirty="0" smtClean="0"/>
              <a:t> </a:t>
            </a:r>
            <a:r>
              <a:rPr lang="en-US" altLang="zh-TW" sz="1400" dirty="0"/>
              <a:t>sources show that the delta </a:t>
            </a:r>
            <a:r>
              <a:rPr lang="en-US" altLang="zh-TW" sz="1400" dirty="0" smtClean="0"/>
              <a:t>SINR</a:t>
            </a:r>
            <a:r>
              <a:rPr lang="en-US" altLang="zh-TW" sz="1400" dirty="0"/>
              <a:t> of max(5%, 95%) </a:t>
            </a:r>
            <a:r>
              <a:rPr lang="en-US" altLang="zh-TW" sz="1400" dirty="0" smtClean="0"/>
              <a:t> </a:t>
            </a:r>
            <a:r>
              <a:rPr lang="en-US" altLang="zh-TW" sz="1400" dirty="0"/>
              <a:t>is </a:t>
            </a:r>
            <a:r>
              <a:rPr lang="en-US" altLang="zh-TW" sz="1400" dirty="0" smtClean="0"/>
              <a:t>1.05 </a:t>
            </a:r>
            <a:r>
              <a:rPr lang="en-US" altLang="zh-TW" sz="1400" dirty="0"/>
              <a:t>dB  to </a:t>
            </a:r>
            <a:r>
              <a:rPr lang="en-US" altLang="zh-TW" sz="1400" dirty="0" smtClean="0"/>
              <a:t>2.42 dB </a:t>
            </a:r>
            <a:r>
              <a:rPr lang="en-US" altLang="zh-TW" sz="1400" dirty="0"/>
              <a:t>for K=2 , </a:t>
            </a:r>
            <a:r>
              <a:rPr lang="en-US" altLang="zh-TW" sz="1400" dirty="0" smtClean="0"/>
              <a:t>2.4 to 5.06 </a:t>
            </a:r>
            <a:r>
              <a:rPr lang="en-US" altLang="zh-TW" sz="1400" dirty="0"/>
              <a:t>dB for K=4, </a:t>
            </a:r>
            <a:r>
              <a:rPr lang="en-US" altLang="zh-TW" sz="1400" dirty="0" smtClean="0"/>
              <a:t>3.6 </a:t>
            </a:r>
            <a:r>
              <a:rPr lang="en-US" altLang="zh-TW" sz="1400" dirty="0"/>
              <a:t>to </a:t>
            </a:r>
            <a:r>
              <a:rPr lang="en-US" altLang="zh-TW" sz="1400" dirty="0" smtClean="0"/>
              <a:t>7.57 </a:t>
            </a:r>
            <a:r>
              <a:rPr lang="en-US" altLang="zh-TW" sz="1400" dirty="0"/>
              <a:t>dB for K=8. </a:t>
            </a:r>
          </a:p>
          <a:p>
            <a:pPr lvl="2"/>
            <a:r>
              <a:rPr lang="en-US" altLang="zh-TW" sz="1800" dirty="0"/>
              <a:t>Regarding delta SINR, for FR1 </a:t>
            </a:r>
            <a:r>
              <a:rPr lang="en-US" altLang="zh-TW" sz="1800" dirty="0" smtClean="0"/>
              <a:t>CSI-RS-based </a:t>
            </a:r>
            <a:r>
              <a:rPr lang="en-US" altLang="zh-TW" sz="1800" dirty="0"/>
              <a:t>RLM OOS </a:t>
            </a:r>
            <a:r>
              <a:rPr lang="en-US" altLang="zh-TW" sz="1800" dirty="0" smtClean="0"/>
              <a:t>relaxation, </a:t>
            </a:r>
            <a:r>
              <a:rPr lang="en-US" altLang="zh-TW" sz="1800" dirty="0"/>
              <a:t>when DRX cycle is not longer than 80ms</a:t>
            </a:r>
            <a:r>
              <a:rPr lang="en-US" altLang="zh-TW" sz="1800" dirty="0" smtClean="0"/>
              <a:t> </a:t>
            </a:r>
          </a:p>
          <a:p>
            <a:pPr lvl="3"/>
            <a:r>
              <a:rPr lang="en-US" altLang="zh-TW" sz="1400" dirty="0" smtClean="0"/>
              <a:t>with mobility of 3 km/h, at least 3 sources show that the delta SINR</a:t>
            </a:r>
            <a:r>
              <a:rPr lang="en-US" altLang="zh-TW" sz="1400" dirty="0"/>
              <a:t> of max(5%, 95</a:t>
            </a:r>
            <a:r>
              <a:rPr lang="en-US" altLang="zh-TW" sz="1400" dirty="0" smtClean="0"/>
              <a:t>%) is 1.3 dB  to 1.5 dB for K=2 , 1.75  dB to 2.08 dB for K=4. </a:t>
            </a:r>
          </a:p>
          <a:p>
            <a:pPr lvl="2"/>
            <a:r>
              <a:rPr lang="en-US" altLang="zh-TW" sz="1800" dirty="0" smtClean="0"/>
              <a:t>Regarding </a:t>
            </a:r>
            <a:r>
              <a:rPr lang="en-US" altLang="zh-TW" sz="1800" dirty="0"/>
              <a:t>delta SINR, for FR2 CSI-RS-based RLM OOS relaxation, </a:t>
            </a:r>
            <a:r>
              <a:rPr lang="en-US" altLang="zh-TW" sz="1800" dirty="0" smtClean="0"/>
              <a:t>when DRX cycle is not longer than 40ms</a:t>
            </a:r>
            <a:endParaRPr lang="en-US" altLang="zh-TW" sz="1800" dirty="0"/>
          </a:p>
          <a:p>
            <a:pPr lvl="3"/>
            <a:r>
              <a:rPr lang="en-US" altLang="zh-TW" sz="1400" dirty="0"/>
              <a:t>with mobility of 3 km/h, at least </a:t>
            </a:r>
            <a:r>
              <a:rPr lang="en-US" altLang="zh-TW" sz="1400" dirty="0" smtClean="0"/>
              <a:t>2 </a:t>
            </a:r>
            <a:r>
              <a:rPr lang="en-US" altLang="zh-TW" sz="1400" dirty="0"/>
              <a:t>sources show that the delta SINR </a:t>
            </a:r>
            <a:r>
              <a:rPr lang="en-US" altLang="zh-TW" sz="1400" dirty="0" smtClean="0"/>
              <a:t>of </a:t>
            </a:r>
            <a:r>
              <a:rPr lang="en-US" altLang="zh-TW" sz="1400" dirty="0"/>
              <a:t>max(5%, 95%) </a:t>
            </a:r>
            <a:r>
              <a:rPr lang="en-US" altLang="zh-TW" sz="1400" dirty="0" smtClean="0"/>
              <a:t>is 1.1 to 3.2 </a:t>
            </a:r>
            <a:r>
              <a:rPr lang="en-US" altLang="zh-TW" sz="1400" dirty="0"/>
              <a:t>dB for K=2 , </a:t>
            </a:r>
            <a:r>
              <a:rPr lang="en-US" altLang="zh-TW" sz="1400" dirty="0" smtClean="0"/>
              <a:t>1.27 to 3.8 </a:t>
            </a:r>
            <a:r>
              <a:rPr lang="en-US" altLang="zh-TW" sz="1400" dirty="0"/>
              <a:t>dB for K=4, </a:t>
            </a:r>
            <a:r>
              <a:rPr lang="en-US" altLang="zh-TW" sz="1400" dirty="0" smtClean="0"/>
              <a:t>1.4 to 4.2 </a:t>
            </a:r>
            <a:r>
              <a:rPr lang="en-US" altLang="zh-TW" sz="1400" dirty="0"/>
              <a:t>dB for K=8. </a:t>
            </a:r>
          </a:p>
          <a:p>
            <a:pPr lvl="2"/>
            <a:r>
              <a:rPr lang="en-US" altLang="zh-TW" sz="1800" dirty="0"/>
              <a:t>Regarding delta SINR, for FR2 </a:t>
            </a:r>
            <a:r>
              <a:rPr lang="en-US" altLang="zh-TW" sz="1800" dirty="0" smtClean="0"/>
              <a:t>SSB-based </a:t>
            </a:r>
            <a:r>
              <a:rPr lang="en-US" altLang="zh-TW" sz="1800" dirty="0"/>
              <a:t>RLM OOS relaxation, when DRX cycle is not longer than 80ms</a:t>
            </a:r>
          </a:p>
          <a:p>
            <a:pPr lvl="3"/>
            <a:r>
              <a:rPr lang="en-US" altLang="zh-TW" sz="1400" dirty="0"/>
              <a:t>with mobility of 3 km/h, at least 2 sources show that the delta SINR of max(5%, 95%) is 1.1 to </a:t>
            </a:r>
            <a:r>
              <a:rPr lang="en-US" altLang="zh-TW" sz="1400" dirty="0" smtClean="0"/>
              <a:t>1.7 </a:t>
            </a:r>
            <a:r>
              <a:rPr lang="en-US" altLang="zh-TW" sz="1400" dirty="0"/>
              <a:t>dB for K=2 , </a:t>
            </a:r>
            <a:r>
              <a:rPr lang="en-US" altLang="zh-TW" sz="1400" dirty="0" smtClean="0"/>
              <a:t>1.69 </a:t>
            </a:r>
            <a:r>
              <a:rPr lang="en-US" altLang="zh-TW" sz="1400" dirty="0"/>
              <a:t>to </a:t>
            </a:r>
            <a:r>
              <a:rPr lang="en-US" altLang="zh-TW" sz="1400" dirty="0" smtClean="0"/>
              <a:t>2.67 </a:t>
            </a:r>
            <a:r>
              <a:rPr lang="en-US" altLang="zh-TW" sz="1400" dirty="0"/>
              <a:t>dB for K=4, </a:t>
            </a:r>
            <a:r>
              <a:rPr lang="en-US" altLang="zh-TW" sz="1400" dirty="0" smtClean="0"/>
              <a:t>2.05 </a:t>
            </a:r>
            <a:r>
              <a:rPr lang="en-US" altLang="zh-TW" sz="1400" dirty="0"/>
              <a:t>to </a:t>
            </a:r>
            <a:r>
              <a:rPr lang="en-US" altLang="zh-TW" sz="1400" dirty="0" smtClean="0"/>
              <a:t>4.87 </a:t>
            </a:r>
            <a:r>
              <a:rPr lang="en-US" altLang="zh-TW" sz="1400" dirty="0"/>
              <a:t>dB for K=8. </a:t>
            </a:r>
          </a:p>
          <a:p>
            <a:pPr lvl="1"/>
            <a:r>
              <a:rPr lang="en-US" altLang="zh-TW" sz="2000" dirty="0" smtClean="0">
                <a:solidFill>
                  <a:srgbClr val="FF0000"/>
                </a:solidFill>
              </a:rPr>
              <a:t>Therefore</a:t>
            </a:r>
            <a:r>
              <a:rPr lang="en-US" altLang="zh-TW" sz="2000" dirty="0">
                <a:solidFill>
                  <a:srgbClr val="FF0000"/>
                </a:solidFill>
              </a:rPr>
              <a:t>, the feasible scenarios for R17 RLM and BFD relaxation are</a:t>
            </a:r>
          </a:p>
          <a:p>
            <a:pPr lvl="2"/>
            <a:r>
              <a:rPr lang="en-US" altLang="zh-TW" sz="1800" dirty="0">
                <a:solidFill>
                  <a:srgbClr val="FF0000"/>
                </a:solidFill>
              </a:rPr>
              <a:t>When DRX cycle length is not longer than </a:t>
            </a:r>
            <a:r>
              <a:rPr lang="en-US" altLang="zh-TW" sz="1800" dirty="0" smtClean="0">
                <a:solidFill>
                  <a:srgbClr val="FF0000"/>
                </a:solidFill>
              </a:rPr>
              <a:t>80 </a:t>
            </a:r>
            <a:r>
              <a:rPr lang="en-US" altLang="zh-TW" sz="1800" dirty="0">
                <a:solidFill>
                  <a:srgbClr val="FF0000"/>
                </a:solidFill>
              </a:rPr>
              <a:t>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dirty="0">
                <a:solidFill>
                  <a:srgbClr val="FF0000"/>
                </a:solidFill>
              </a:rPr>
              <a:t>when mobility state is below 30km/h for FR1, or, </a:t>
            </a:r>
          </a:p>
          <a:p>
            <a:pPr lvl="3"/>
            <a:r>
              <a:rPr lang="en-US" altLang="zh-CN" dirty="0">
                <a:solidFill>
                  <a:srgbClr val="FF0000"/>
                </a:solidFill>
              </a:rPr>
              <a:t>w</a:t>
            </a:r>
            <a:r>
              <a:rPr lang="en-US" altLang="zh-TW" dirty="0">
                <a:solidFill>
                  <a:srgbClr val="FF0000"/>
                </a:solidFill>
              </a:rPr>
              <a:t>hen </a:t>
            </a:r>
            <a:r>
              <a:rPr lang="en-US" altLang="zh-TW" dirty="0" smtClean="0">
                <a:solidFill>
                  <a:srgbClr val="FF0000"/>
                </a:solidFill>
              </a:rPr>
              <a:t>UE </a:t>
            </a:r>
            <a:r>
              <a:rPr lang="en-US" altLang="zh-TW" dirty="0">
                <a:solidFill>
                  <a:srgbClr val="FF0000"/>
                </a:solidFill>
              </a:rPr>
              <a:t>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prstClr val="black"/>
                </a:solidFill>
              </a:rPr>
              <a:t>For information: Observations </a:t>
            </a:r>
            <a:r>
              <a:rPr lang="en-GB" altLang="zh-TW" sz="2400" dirty="0">
                <a:solidFill>
                  <a:prstClr val="black"/>
                </a:solidFill>
              </a:rPr>
              <a:t>on the simulation results</a:t>
            </a:r>
            <a:endParaRPr lang="zh-CN" altLang="en-US" sz="2400" dirty="0"/>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a:t>
            </a:r>
            <a:r>
              <a:rPr lang="en-US" altLang="zh-TW" sz="1600" dirty="0" smtClean="0"/>
              <a:t>95%-tile increased </a:t>
            </a:r>
            <a:r>
              <a:rPr lang="en-US" altLang="zh-TW" sz="1600" dirty="0"/>
              <a:t>RLF latency, for FR1 SSB-based RLM OOS relaxation, </a:t>
            </a:r>
            <a:r>
              <a:rPr lang="en-US" altLang="zh-TW" sz="1600" dirty="0" smtClean="0"/>
              <a:t>when DRX = 40ms</a:t>
            </a:r>
            <a:endParaRPr lang="en-US" altLang="zh-TW" sz="1600" dirty="0"/>
          </a:p>
          <a:p>
            <a:pPr lvl="3"/>
            <a:r>
              <a:rPr lang="en-US" altLang="zh-TW" sz="1600" dirty="0"/>
              <a:t>with mobility of 3 km/h, at least 2 sources show that the increased latency is less than 40ms for K=2, less than 120ms for K=4, and less than 280ms for </a:t>
            </a:r>
            <a:r>
              <a:rPr lang="en-US" altLang="zh-TW" sz="1600" dirty="0" smtClean="0"/>
              <a:t>K=8.</a:t>
            </a:r>
            <a:endParaRPr lang="en-US" altLang="zh-TW" sz="1600" dirty="0"/>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r>
              <a:rPr lang="en-US" altLang="zh-TW" sz="1600" dirty="0" smtClean="0"/>
              <a:t>.</a:t>
            </a:r>
          </a:p>
          <a:p>
            <a:pPr lvl="2"/>
            <a:r>
              <a:rPr lang="en-US" altLang="zh-TW" sz="1800" dirty="0" smtClean="0"/>
              <a:t>Regarding averaged increased RLF latency, for FR1 SSB-based RLM OOS relaxation, at least 2 sources show that the averaged increased RLF latency are less than 0.02% for 3km/h mobility and 0.2% for 30km/h, when DRX is not longer than 80m</a:t>
            </a:r>
            <a:r>
              <a:rPr lang="en-US" altLang="zh-CN" sz="1800" dirty="0" smtClean="0"/>
              <a:t>s</a:t>
            </a:r>
            <a:r>
              <a:rPr lang="en-US" altLang="zh-CN" sz="1800" dirty="0"/>
              <a:t>.</a:t>
            </a:r>
            <a:r>
              <a:rPr lang="en-US" altLang="zh-TW" sz="1800" dirty="0" smtClean="0"/>
              <a:t> </a:t>
            </a:r>
            <a:endParaRPr lang="en-US" altLang="zh-TW" sz="1800" dirty="0"/>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General</a:t>
            </a:r>
            <a:endParaRPr lang="zh-TW" altLang="en-US" dirty="0"/>
          </a:p>
        </p:txBody>
      </p:sp>
      <p:sp>
        <p:nvSpPr>
          <p:cNvPr id="3" name="內容版面配置區 2"/>
          <p:cNvSpPr>
            <a:spLocks noGrp="1"/>
          </p:cNvSpPr>
          <p:nvPr>
            <p:ph idx="1"/>
          </p:nvPr>
        </p:nvSpPr>
        <p:spPr/>
        <p:txBody>
          <a:bodyPr/>
          <a:lstStyle/>
          <a:p>
            <a:pPr marL="0" indent="0">
              <a:buNone/>
            </a:pPr>
            <a:r>
              <a:rPr lang="en-GB" altLang="zh-TW" b="1" u="sng" dirty="0"/>
              <a:t>Issue 1-1: Issues to be further discussed in the work phase</a:t>
            </a:r>
            <a:endParaRPr lang="zh-TW" altLang="zh-TW" dirty="0"/>
          </a:p>
          <a:p>
            <a:pPr lvl="0" fontAlgn="ctr"/>
            <a:r>
              <a:rPr lang="en-GB" altLang="zh-TW" dirty="0"/>
              <a:t>RAN4 should continue to work on the open issues</a:t>
            </a:r>
            <a:r>
              <a:rPr lang="en-US" altLang="zh-TW" dirty="0"/>
              <a:t> </a:t>
            </a:r>
            <a:r>
              <a:rPr lang="en-US" altLang="zh-TW" dirty="0" err="1"/>
              <a:t>i</a:t>
            </a:r>
            <a:r>
              <a:rPr lang="en-GB" altLang="zh-TW" dirty="0"/>
              <a:t>n the work phase</a:t>
            </a:r>
            <a:r>
              <a:rPr lang="en-US" altLang="zh-TW" dirty="0"/>
              <a:t>, including</a:t>
            </a:r>
            <a:endParaRPr lang="zh-TW" altLang="zh-TW" dirty="0"/>
          </a:p>
          <a:p>
            <a:pPr lvl="1" fontAlgn="ctr"/>
            <a:r>
              <a:rPr lang="en-GB" altLang="zh-TW" dirty="0"/>
              <a:t>Applicable DRX cycles for relaxation</a:t>
            </a:r>
            <a:endParaRPr lang="zh-TW" altLang="zh-TW" dirty="0"/>
          </a:p>
          <a:p>
            <a:pPr lvl="1" fontAlgn="ctr"/>
            <a:r>
              <a:rPr lang="en-GB" altLang="zh-TW" dirty="0"/>
              <a:t>The threshold value and/or margins based on further evaluations</a:t>
            </a:r>
            <a:endParaRPr lang="zh-TW" altLang="zh-TW" dirty="0"/>
          </a:p>
          <a:p>
            <a:pPr lvl="1" fontAlgn="ctr"/>
            <a:r>
              <a:rPr lang="en-GB" altLang="zh-TW" dirty="0"/>
              <a:t>Relaxation factor determination</a:t>
            </a:r>
            <a:endParaRPr lang="zh-TW" altLang="zh-TW" dirty="0"/>
          </a:p>
          <a:p>
            <a:r>
              <a:rPr lang="en-GB" altLang="zh-TW" dirty="0"/>
              <a:t>Other open issues are not precluded.</a:t>
            </a:r>
            <a:endParaRPr lang="zh-TW" altLang="en-US" dirty="0"/>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smtClean="0"/>
              <a:t>Evaluation </a:t>
            </a:r>
            <a:r>
              <a:rPr lang="en-GB" altLang="zh-TW" sz="4000" dirty="0"/>
              <a:t>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smtClean="0"/>
              <a:t>Case </a:t>
            </a:r>
            <a:r>
              <a:rPr lang="en-GB" altLang="zh-TW" dirty="0"/>
              <a:t>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dirty="0"/>
              <a:t>FFS </a:t>
            </a:r>
            <a:r>
              <a:rPr lang="en-GB" altLang="zh-TW" dirty="0"/>
              <a:t>Case 4: SSB based RLM/BFD measurement relaxation in </a:t>
            </a:r>
            <a:r>
              <a:rPr lang="en-GB" altLang="zh-TW" dirty="0" smtClean="0"/>
              <a:t>FR2</a:t>
            </a:r>
            <a:endParaRPr lang="zh-TW" altLang="en-US"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smtClean="0"/>
          </a:p>
          <a:p>
            <a:pPr lvl="0" fontAlgn="ctr"/>
            <a:r>
              <a:rPr lang="en-US" altLang="zh-TW" dirty="0" smtClean="0"/>
              <a:t>R</a:t>
            </a:r>
            <a:r>
              <a:rPr lang="en-GB" altLang="zh-TW" dirty="0" err="1"/>
              <a:t>elaxation</a:t>
            </a:r>
            <a:r>
              <a:rPr lang="en-GB" altLang="zh-TW" dirty="0"/>
              <a:t> is applicable for DRX</a:t>
            </a:r>
            <a:r>
              <a:rPr lang="en-US" altLang="zh-TW" dirty="0"/>
              <a:t>&lt;</a:t>
            </a:r>
            <a:r>
              <a:rPr lang="en-GB" altLang="zh-TW" dirty="0"/>
              <a:t>=40ms.</a:t>
            </a:r>
            <a:endParaRPr lang="zh-TW" altLang="zh-TW" dirty="0"/>
          </a:p>
          <a:p>
            <a:pPr lvl="1" fontAlgn="ctr"/>
            <a:r>
              <a:rPr lang="en-US" altLang="zh-TW" dirty="0"/>
              <a:t>FFS </a:t>
            </a:r>
            <a:r>
              <a:rPr lang="en-GB" altLang="zh-TW" dirty="0"/>
              <a:t> DRX </a:t>
            </a:r>
            <a:r>
              <a:rPr lang="en-US" altLang="zh-TW" dirty="0"/>
              <a:t>of </a:t>
            </a:r>
            <a:r>
              <a:rPr lang="en-GB" altLang="zh-TW" dirty="0"/>
              <a:t>80 </a:t>
            </a:r>
            <a:r>
              <a:rPr lang="en-GB" altLang="zh-TW" dirty="0" err="1"/>
              <a:t>ms</a:t>
            </a:r>
            <a:endParaRPr lang="zh-TW" altLang="zh-TW" dirty="0"/>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smtClean="0"/>
              <a:t>FFS </a:t>
            </a:r>
            <a:r>
              <a:rPr lang="en-US" altLang="zh-TW" dirty="0"/>
              <a:t>Maximum </a:t>
            </a:r>
            <a:r>
              <a:rPr lang="en-US" altLang="zh-TW" dirty="0" smtClean="0"/>
              <a:t>relaxation </a:t>
            </a:r>
            <a:r>
              <a:rPr lang="en-US" altLang="zh-TW" dirty="0"/>
              <a:t>factor should be related to DRX cycle</a:t>
            </a:r>
            <a:r>
              <a:rPr lang="en-US" altLang="zh-TW" dirty="0" smtClean="0"/>
              <a:t>.</a:t>
            </a:r>
          </a:p>
          <a:p>
            <a:pPr lvl="1" fontAlgn="ctr"/>
            <a:endParaRPr lang="en-US" altLang="zh-TW" dirty="0"/>
          </a:p>
          <a:p>
            <a:pPr lvl="1" fontAlgn="ctr"/>
            <a:endParaRPr lang="en-US" altLang="zh-TW" dirty="0" smtClean="0"/>
          </a:p>
          <a:p>
            <a:pPr marL="0" indent="0" fontAlgn="ctr">
              <a:buNone/>
            </a:pPr>
            <a:r>
              <a:rPr lang="en-GB" altLang="zh-TW" b="1" u="sng" dirty="0" smtClean="0"/>
              <a:t>Issue </a:t>
            </a:r>
            <a:r>
              <a:rPr lang="en-GB" altLang="zh-TW" b="1" u="sng" dirty="0"/>
              <a:t>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92500" lnSpcReduction="10000"/>
          </a:bodyPr>
          <a:lstStyle/>
          <a:p>
            <a:pPr marL="0" indent="0">
              <a:buNone/>
            </a:pPr>
            <a:r>
              <a:rPr lang="en-GB" altLang="zh-TW" sz="2200" b="1" u="sng" dirty="0"/>
              <a:t>Issue 2-3-1: </a:t>
            </a:r>
            <a:r>
              <a:rPr lang="en-GB" altLang="zh-TW" sz="2200" b="1" u="sng" dirty="0" smtClean="0"/>
              <a:t>Criteria of RLM/BFD relaxation – General</a:t>
            </a:r>
          </a:p>
          <a:p>
            <a:pPr marL="0" indent="0">
              <a:buNone/>
            </a:pPr>
            <a:r>
              <a:rPr lang="en-US" altLang="zh-TW" sz="2200" dirty="0"/>
              <a:t>whether relaxed RLM/BFD requirements can be applied depends on </a:t>
            </a:r>
            <a:r>
              <a:rPr lang="en-US" altLang="zh-TW" sz="2200" dirty="0" smtClean="0"/>
              <a:t>both the </a:t>
            </a:r>
            <a:r>
              <a:rPr lang="en-US" altLang="zh-TW" sz="2200" dirty="0"/>
              <a:t>serving cell quality and UE mobility state</a:t>
            </a:r>
            <a:endParaRPr lang="zh-TW" altLang="zh-TW" sz="2200" dirty="0"/>
          </a:p>
          <a:p>
            <a:r>
              <a:rPr lang="en-US" altLang="zh-TW" sz="2200" dirty="0"/>
              <a:t>FFS the precise and robust metric for serving cell quality and UE mobility </a:t>
            </a:r>
            <a:r>
              <a:rPr lang="en-US" altLang="zh-TW" sz="2200" dirty="0" smtClean="0"/>
              <a:t>state</a:t>
            </a:r>
          </a:p>
          <a:p>
            <a:endParaRPr lang="en-US" altLang="zh-TW" sz="2200" dirty="0"/>
          </a:p>
          <a:p>
            <a:pPr marL="0" indent="0">
              <a:buNone/>
            </a:pPr>
            <a:r>
              <a:rPr lang="en-GB" altLang="zh-TW" sz="2200" b="1" u="sng" dirty="0"/>
              <a:t>Issue </a:t>
            </a:r>
            <a:r>
              <a:rPr lang="en-GB" altLang="zh-TW" sz="2200" b="1" u="sng" dirty="0" smtClean="0"/>
              <a:t>2-3-2/2-3-3: </a:t>
            </a:r>
            <a:r>
              <a:rPr lang="en-GB" altLang="zh-TW" sz="2200" b="1" u="sng" dirty="0"/>
              <a:t>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t>FFS radio link quality &gt; </a:t>
            </a:r>
            <a:r>
              <a:rPr lang="en-GB" altLang="zh-TW" sz="2200" dirty="0" err="1"/>
              <a:t>Qout</a:t>
            </a:r>
            <a:r>
              <a:rPr lang="en-GB" altLang="zh-TW" sz="2200" dirty="0"/>
              <a:t> + X (dB) for RLM</a:t>
            </a:r>
            <a:endParaRPr lang="zh-TW" altLang="zh-TW" sz="2200" dirty="0"/>
          </a:p>
          <a:p>
            <a:pPr lvl="1" fontAlgn="ctr"/>
            <a:r>
              <a:rPr lang="en-GB" altLang="zh-TW" sz="2200" dirty="0"/>
              <a:t>FFS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X, </a:t>
            </a:r>
            <a:r>
              <a:rPr lang="en-GB" altLang="zh-TW" sz="2200" dirty="0" smtClean="0"/>
              <a:t>Y</a:t>
            </a:r>
            <a:endParaRPr lang="en-GB" altLang="zh-TW" sz="2200" dirty="0"/>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a:t>
            </a:r>
            <a:endParaRPr lang="zh-TW" altLang="zh-TW" sz="2200" dirty="0"/>
          </a:p>
          <a:p>
            <a:pPr lvl="1" fontAlgn="ctr"/>
            <a:r>
              <a:rPr lang="en-GB" altLang="zh-TW" sz="2200" dirty="0"/>
              <a:t>FFS how to define the metric of SINR</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endParaRPr lang="zh-TW" altLang="en-US" dirty="0"/>
          </a:p>
        </p:txBody>
      </p:sp>
    </p:spTree>
    <p:extLst>
      <p:ext uri="{BB962C8B-B14F-4D97-AF65-F5344CB8AC3E}">
        <p14:creationId xmlns:p14="http://schemas.microsoft.com/office/powerpoint/2010/main" val="3565572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a:t>
            </a:r>
            <a:r>
              <a:rPr lang="en-GB" altLang="zh-TW" sz="2800" b="1" u="sng" dirty="0" smtClean="0"/>
              <a:t>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marL="0" indent="0" fontAlgn="ctr">
              <a:buNone/>
            </a:pPr>
            <a:r>
              <a:rPr lang="en-US" altLang="zh-TW" sz="2000" dirty="0" smtClean="0"/>
              <a:t>Given the this feature is enabled by the network, </a:t>
            </a:r>
            <a:r>
              <a:rPr lang="en-US" altLang="zh-TW" sz="2000" dirty="0"/>
              <a:t>the </a:t>
            </a:r>
            <a:r>
              <a:rPr lang="en-GB" altLang="zh-TW" sz="2000" dirty="0"/>
              <a:t>l</a:t>
            </a:r>
            <a:r>
              <a:rPr lang="en-GB" altLang="zh-TW" sz="2000" dirty="0" smtClean="0"/>
              <a:t>ow </a:t>
            </a:r>
            <a:r>
              <a:rPr lang="en-GB" altLang="zh-TW" sz="2000" dirty="0"/>
              <a:t>mobility </a:t>
            </a:r>
            <a:r>
              <a:rPr lang="en-GB" altLang="zh-TW" sz="2000" dirty="0" smtClean="0"/>
              <a:t>criterion is defined based on</a:t>
            </a:r>
            <a:endParaRPr lang="en-US" altLang="zh-TW" sz="2000" dirty="0"/>
          </a:p>
          <a:p>
            <a:pPr lvl="0" hangingPunct="0"/>
            <a:r>
              <a:rPr lang="en-US" altLang="zh-TW" sz="1800" dirty="0"/>
              <a:t>Option A: UE will need to keep verifying whether the </a:t>
            </a:r>
            <a:r>
              <a:rPr lang="en-GB" altLang="zh-TW" sz="1800" dirty="0"/>
              <a:t>low mobility </a:t>
            </a:r>
            <a:r>
              <a:rPr lang="en-GB" altLang="zh-TW" sz="1800" dirty="0" smtClean="0"/>
              <a:t>criterion </a:t>
            </a:r>
            <a:r>
              <a:rPr lang="en-US" altLang="zh-TW" sz="1800" dirty="0" smtClean="0"/>
              <a:t>is </a:t>
            </a:r>
            <a:r>
              <a:rPr lang="en-US" altLang="zh-TW" sz="1800" dirty="0"/>
              <a:t>fulfilled</a:t>
            </a:r>
            <a:endParaRPr lang="zh-TW" altLang="zh-TW" sz="1800" dirty="0"/>
          </a:p>
          <a:p>
            <a:pPr lvl="1" hangingPunct="0"/>
            <a:r>
              <a:rPr lang="en-US" altLang="zh-TW" sz="1800" dirty="0" smtClean="0"/>
              <a:t>Option </a:t>
            </a:r>
            <a:r>
              <a:rPr lang="en-US" altLang="zh-TW" sz="1800" dirty="0"/>
              <a:t>A2: SINR </a:t>
            </a:r>
            <a:r>
              <a:rPr lang="en-US" altLang="zh-TW" sz="1800" dirty="0" smtClean="0"/>
              <a:t>variation</a:t>
            </a:r>
            <a:endParaRPr lang="zh-TW" altLang="zh-TW" sz="1800" dirty="0"/>
          </a:p>
          <a:p>
            <a:pPr lvl="0"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a:t>
            </a:r>
            <a:r>
              <a:rPr lang="en-GB" altLang="zh-TW" sz="1800" dirty="0" smtClean="0"/>
              <a:t>criterion </a:t>
            </a:r>
            <a:r>
              <a:rPr lang="en-US" altLang="zh-TW" sz="1800" dirty="0" smtClean="0"/>
              <a:t>is </a:t>
            </a:r>
            <a:r>
              <a:rPr lang="en-US" altLang="zh-TW" sz="1800" dirty="0"/>
              <a:t>fulfilled</a:t>
            </a:r>
            <a:endParaRPr lang="zh-TW" altLang="zh-TW" sz="1800" dirty="0"/>
          </a:p>
          <a:p>
            <a:pPr lvl="1" hangingPunct="0"/>
            <a:r>
              <a:rPr lang="en-US" altLang="zh-TW" sz="1800" dirty="0"/>
              <a:t>Option B1: </a:t>
            </a:r>
            <a:r>
              <a:rPr lang="en-US" altLang="zh-TW" sz="1800" dirty="0" smtClean="0"/>
              <a:t>UE assumes the </a:t>
            </a:r>
            <a:r>
              <a:rPr lang="en-GB" altLang="zh-TW" sz="1800" dirty="0"/>
              <a:t>low mobility </a:t>
            </a:r>
            <a:r>
              <a:rPr lang="en-GB" altLang="zh-TW" sz="1800" dirty="0" smtClean="0"/>
              <a:t>criterion is </a:t>
            </a:r>
            <a:r>
              <a:rPr lang="en-GB" altLang="zh-TW" sz="1800" dirty="0"/>
              <a:t>fulfilled </a:t>
            </a:r>
            <a:endParaRPr lang="zh-TW" altLang="zh-TW" sz="1800" dirty="0"/>
          </a:p>
          <a:p>
            <a:pPr lvl="1" hangingPunct="0"/>
            <a:r>
              <a:rPr lang="en-US" altLang="zh-TW" sz="1800" dirty="0"/>
              <a:t>Option B2: Network configured </a:t>
            </a:r>
            <a:r>
              <a:rPr lang="en-US" altLang="zh-TW" sz="1800" dirty="0" smtClean="0"/>
              <a:t>whether the </a:t>
            </a:r>
            <a:r>
              <a:rPr lang="en-GB" altLang="zh-TW" sz="1800" dirty="0"/>
              <a:t>low mobility </a:t>
            </a:r>
            <a:r>
              <a:rPr lang="en-GB" altLang="zh-TW" sz="1800" dirty="0" smtClean="0"/>
              <a:t>criterion </a:t>
            </a:r>
            <a:r>
              <a:rPr lang="en-GB" altLang="zh-TW" sz="1800" dirty="0"/>
              <a:t>is </a:t>
            </a:r>
            <a:r>
              <a:rPr lang="en-GB" altLang="zh-TW" sz="1800" dirty="0" smtClean="0"/>
              <a:t>fulfilled or not</a:t>
            </a:r>
            <a:endParaRPr lang="en-GB" altLang="zh-TW" sz="1800" dirty="0"/>
          </a:p>
          <a:p>
            <a:pPr hangingPunct="0"/>
            <a:r>
              <a:rPr lang="en-US" altLang="zh-TW" sz="1800" dirty="0"/>
              <a:t>Option C: The low mobility criterion can be left for RAN2 to decide. Send LS to RAN2 to trigger RAN2 discussion.</a:t>
            </a:r>
            <a:endParaRPr lang="zh-TW" altLang="zh-TW" sz="1800" dirty="0"/>
          </a:p>
          <a:p>
            <a:pPr marL="457200" lvl="1" indent="0" hangingPunct="0">
              <a:buNone/>
            </a:pPr>
            <a:endParaRPr lang="zh-TW" altLang="zh-TW" sz="1800" dirty="0"/>
          </a:p>
          <a:p>
            <a:pPr lvl="0" hangingPunct="0"/>
            <a:endParaRPr lang="en-US" altLang="zh-TW" sz="2000" dirty="0" smtClean="0"/>
          </a:p>
        </p:txBody>
      </p:sp>
    </p:spTree>
    <p:extLst>
      <p:ext uri="{BB962C8B-B14F-4D97-AF65-F5344CB8AC3E}">
        <p14:creationId xmlns:p14="http://schemas.microsoft.com/office/powerpoint/2010/main" val="97907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a:t>
            </a:r>
            <a:r>
              <a:rPr lang="en-GB" altLang="zh-TW" sz="2800" b="1" u="sng" dirty="0" smtClean="0"/>
              <a:t>relaxation</a:t>
            </a:r>
            <a:endParaRPr lang="zh-TW" altLang="en-US"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smtClean="0"/>
              <a:t>FFS which of the </a:t>
            </a:r>
            <a:r>
              <a:rPr lang="en-US" altLang="zh-TW" sz="1600" dirty="0"/>
              <a:t>following options </a:t>
            </a:r>
            <a:r>
              <a:rPr lang="en-US" altLang="zh-TW" sz="1600" dirty="0" smtClean="0"/>
              <a:t>can be used as </a:t>
            </a:r>
            <a:r>
              <a:rPr lang="en-US" altLang="zh-TW" sz="1600" dirty="0"/>
              <a:t>the </a:t>
            </a:r>
            <a:r>
              <a:rPr lang="en-US" altLang="zh-TW" sz="1600" dirty="0" smtClean="0"/>
              <a:t>exiting </a:t>
            </a:r>
            <a:r>
              <a:rPr lang="en-US" altLang="zh-TW" sz="1600" dirty="0"/>
              <a:t>criteria of RLM relaxation</a:t>
            </a:r>
            <a:endParaRPr lang="en-GB" altLang="zh-TW" sz="1600" dirty="0" smtClean="0"/>
          </a:p>
          <a:p>
            <a:pPr lvl="0" fontAlgn="ctr"/>
            <a:r>
              <a:rPr lang="en-GB" altLang="zh-TW" sz="1600" dirty="0" smtClean="0"/>
              <a:t>Option </a:t>
            </a:r>
            <a:r>
              <a:rPr lang="en-GB" altLang="zh-TW" sz="1600" dirty="0"/>
              <a:t>1: exit relaxation mode when any relaxation criterion is not </a:t>
            </a:r>
            <a:r>
              <a:rPr lang="en-GB" altLang="zh-TW" sz="1600" dirty="0" smtClean="0"/>
              <a:t>met</a:t>
            </a:r>
            <a:endParaRPr lang="zh-TW" altLang="zh-TW" sz="1600" dirty="0"/>
          </a:p>
          <a:p>
            <a:pPr lvl="0" fontAlgn="ctr"/>
            <a:r>
              <a:rPr lang="en-GB" altLang="zh-TW" sz="1600" dirty="0"/>
              <a:t>Option 2: exit relaxation mode when the radio link quality is worse than a certain </a:t>
            </a:r>
            <a:r>
              <a:rPr lang="en-GB" altLang="zh-TW" sz="1600" dirty="0" smtClean="0"/>
              <a:t>SINR threshold, which is higher than </a:t>
            </a:r>
            <a:r>
              <a:rPr lang="en-GB" altLang="zh-TW" sz="1600" dirty="0" err="1" smtClean="0"/>
              <a:t>Qout</a:t>
            </a:r>
            <a:r>
              <a:rPr lang="en-GB" altLang="zh-TW" sz="1600" dirty="0" smtClean="0"/>
              <a:t>.</a:t>
            </a:r>
            <a:endParaRPr lang="zh-TW" altLang="zh-TW" sz="1600" dirty="0"/>
          </a:p>
          <a:p>
            <a:pPr lvl="1" fontAlgn="ctr"/>
            <a:r>
              <a:rPr lang="en-GB" altLang="zh-TW" sz="1600" dirty="0"/>
              <a:t>Option 2a: set different radio link quality threshold for entering and exiting the </a:t>
            </a:r>
            <a:r>
              <a:rPr lang="en-GB" altLang="zh-TW" sz="1600" dirty="0" smtClean="0"/>
              <a:t>relaxation</a:t>
            </a:r>
            <a:endParaRPr lang="zh-TW" altLang="zh-TW" sz="1600" dirty="0"/>
          </a:p>
          <a:p>
            <a:pPr lvl="1" fontAlgn="ctr"/>
            <a:r>
              <a:rPr lang="en-GB" altLang="zh-TW" sz="1600" dirty="0"/>
              <a:t>Option 2b: </a:t>
            </a:r>
            <a:r>
              <a:rPr lang="en-GB" altLang="zh-TW" sz="1600" dirty="0" smtClean="0"/>
              <a:t>either </a:t>
            </a:r>
            <a:r>
              <a:rPr lang="en-GB" altLang="zh-TW" sz="1600" dirty="0"/>
              <a:t>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r>
              <a:rPr lang="en-GB" altLang="zh-TW" sz="1600" dirty="0" smtClean="0"/>
              <a:t>.</a:t>
            </a:r>
            <a:endParaRPr lang="zh-TW" altLang="zh-TW" sz="1600" dirty="0"/>
          </a:p>
          <a:p>
            <a:pPr lvl="1" fontAlgn="ctr"/>
            <a:r>
              <a:rPr lang="en-GB" altLang="zh-TW" sz="1600" dirty="0"/>
              <a:t>Option 3b: exit when T310 is </a:t>
            </a:r>
            <a:r>
              <a:rPr lang="en-GB" altLang="zh-TW" sz="1600" dirty="0" smtClean="0"/>
              <a:t>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a:t>
            </a:r>
            <a:r>
              <a:rPr lang="en-GB" altLang="zh-TW" sz="1600" dirty="0" smtClean="0"/>
              <a:t>indications</a:t>
            </a:r>
            <a:endParaRPr lang="zh-TW" altLang="zh-TW" sz="1600" dirty="0"/>
          </a:p>
          <a:p>
            <a:pPr lvl="0" fontAlgn="ctr"/>
            <a:r>
              <a:rPr lang="en-GB" altLang="zh-TW" sz="1600" dirty="0"/>
              <a:t>Option </a:t>
            </a:r>
            <a:r>
              <a:rPr lang="en-GB" altLang="zh-TW" sz="1600" dirty="0" smtClean="0"/>
              <a:t>4: </a:t>
            </a:r>
            <a:r>
              <a:rPr lang="en-GB" altLang="zh-TW" sz="1600" dirty="0"/>
              <a:t>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a:t>
            </a:r>
            <a:r>
              <a:rPr lang="en-US" altLang="zh-TW" sz="1600" dirty="0" smtClean="0"/>
              <a:t>BFD </a:t>
            </a:r>
            <a:r>
              <a:rPr lang="en-US" altLang="zh-TW" sz="1600" dirty="0"/>
              <a:t>relaxation</a:t>
            </a:r>
            <a:endParaRPr lang="en-GB" altLang="zh-TW" sz="1600" dirty="0"/>
          </a:p>
          <a:p>
            <a:pPr fontAlgn="ctr"/>
            <a:r>
              <a:rPr lang="en-GB" altLang="zh-TW" sz="1600" dirty="0" smtClean="0"/>
              <a:t>Option </a:t>
            </a:r>
            <a:r>
              <a:rPr lang="en-GB" altLang="zh-TW" sz="1600" dirty="0"/>
              <a:t>1: exit relaxation mode when any relaxation criterion is not met </a:t>
            </a:r>
            <a:endParaRPr lang="en-GB" altLang="zh-TW" sz="1600" dirty="0" smtClean="0"/>
          </a:p>
          <a:p>
            <a:pPr fontAlgn="ctr"/>
            <a:r>
              <a:rPr lang="en-GB" altLang="zh-TW" sz="1600" dirty="0" smtClean="0"/>
              <a:t>Option </a:t>
            </a:r>
            <a:r>
              <a:rPr lang="en-GB" altLang="zh-TW" sz="1600" dirty="0"/>
              <a:t>2: exit relaxation mode when the radio link quality is worse than a certain threshold , which is higher than </a:t>
            </a:r>
            <a:r>
              <a:rPr lang="en-GB" altLang="zh-TW" sz="1600" dirty="0" err="1" smtClean="0"/>
              <a:t>Qout_LR</a:t>
            </a:r>
            <a:r>
              <a:rPr lang="en-GB" altLang="zh-TW" sz="1600" dirty="0" smtClean="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a:t>
            </a:r>
            <a:r>
              <a:rPr lang="en-GB" altLang="zh-TW" sz="1600" dirty="0" smtClean="0"/>
              <a:t>either </a:t>
            </a:r>
            <a:r>
              <a:rPr lang="en-GB" altLang="zh-TW" sz="1600" dirty="0"/>
              <a:t>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smtClean="0"/>
              <a:t>Qout_LR</a:t>
            </a:r>
            <a:r>
              <a:rPr lang="en-GB" altLang="zh-TW" sz="1600" dirty="0" smtClean="0"/>
              <a:t>. </a:t>
            </a:r>
            <a:endParaRPr lang="zh-TW" altLang="zh-TW" sz="1600" dirty="0"/>
          </a:p>
          <a:p>
            <a:pPr fontAlgn="ctr"/>
            <a:r>
              <a:rPr lang="en-GB" altLang="zh-TW" sz="1600" dirty="0"/>
              <a:t>Option 3: exit relaxation mode </a:t>
            </a:r>
            <a:r>
              <a:rPr lang="en-GB" altLang="zh-TW" sz="1600" dirty="0" smtClean="0"/>
              <a:t>based </a:t>
            </a:r>
            <a:r>
              <a:rPr lang="en-GB" altLang="zh-TW" sz="1600" dirty="0"/>
              <a:t>beam failure instance indication</a:t>
            </a:r>
            <a:endParaRPr lang="en-GB" altLang="zh-TW" sz="1600" dirty="0" smtClean="0"/>
          </a:p>
          <a:p>
            <a:pPr lvl="1" fontAlgn="ctr"/>
            <a:r>
              <a:rPr lang="en-US" altLang="zh-TW" sz="1600" dirty="0" smtClean="0"/>
              <a:t>Option 3a: </a:t>
            </a:r>
            <a:r>
              <a:rPr lang="en-GB" altLang="zh-TW" sz="1600" dirty="0"/>
              <a:t>exit </a:t>
            </a:r>
            <a:r>
              <a:rPr lang="en-US" altLang="zh-TW" sz="1600" dirty="0" smtClean="0"/>
              <a:t>upon </a:t>
            </a:r>
            <a:r>
              <a:rPr lang="en-GB" altLang="zh-TW" sz="1600" dirty="0" smtClean="0"/>
              <a:t>detect </a:t>
            </a:r>
            <a:r>
              <a:rPr lang="en-GB" altLang="zh-TW" sz="1600" dirty="0"/>
              <a:t>1 beam failure instance indication. </a:t>
            </a:r>
            <a:endParaRPr lang="en-GB" altLang="zh-TW" sz="1600" dirty="0" smtClean="0"/>
          </a:p>
          <a:p>
            <a:pPr lvl="1" fontAlgn="ctr"/>
            <a:r>
              <a:rPr lang="en-US" altLang="zh-TW" sz="1600" dirty="0" smtClean="0"/>
              <a:t>Option 3b: </a:t>
            </a:r>
            <a:r>
              <a:rPr lang="en-GB" altLang="zh-TW" sz="1600" dirty="0"/>
              <a:t>exit </a:t>
            </a:r>
            <a:r>
              <a:rPr lang="en-GB" altLang="zh-TW" sz="1600" dirty="0" smtClean="0"/>
              <a:t>after </a:t>
            </a:r>
            <a:r>
              <a:rPr lang="en-GB" altLang="zh-TW" sz="1600" dirty="0"/>
              <a:t>BFI_COUNTER add to the value of a new counter or a new parameter, the new counter or the new parameter is configured by network. </a:t>
            </a:r>
            <a:endParaRPr lang="zh-TW" altLang="zh-TW" sz="1600" dirty="0"/>
          </a:p>
        </p:txBody>
      </p:sp>
    </p:spTree>
    <p:extLst>
      <p:ext uri="{BB962C8B-B14F-4D97-AF65-F5344CB8AC3E}">
        <p14:creationId xmlns:p14="http://schemas.microsoft.com/office/powerpoint/2010/main" val="559898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F0FD343-6777-4061-95D9-81AE5AF9F6D5}">
  <ds:schemaRefs>
    <ds:schemaRef ds:uri="http://purl.org/dc/dcmitype/"/>
    <ds:schemaRef ds:uri="http://purl.org/dc/elements/1.1/"/>
    <ds:schemaRef ds:uri="http://purl.org/dc/terms/"/>
    <ds:schemaRef ds:uri="9b239327-9e80-40e4-b1b7-4394fed77a33"/>
    <ds:schemaRef ds:uri="2f282d3b-eb4a-4b09-b61f-b9593442e286"/>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13387</TotalTime>
  <Words>2159</Words>
  <Application>Microsoft Office PowerPoint</Application>
  <PresentationFormat>寬螢幕</PresentationFormat>
  <Paragraphs>158</Paragraphs>
  <Slides>15</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SimSun</vt:lpstr>
      <vt:lpstr>SimSun</vt:lpstr>
      <vt:lpstr>新細明體</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PowerPoint 簡報</vt:lpstr>
      <vt:lpstr>Relaxation criteria</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簡報</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Hsuanli Lin (林烜立)</cp:lastModifiedBy>
  <cp:revision>2113</cp:revision>
  <dcterms:created xsi:type="dcterms:W3CDTF">2016-04-13T15:12:29Z</dcterms:created>
  <dcterms:modified xsi:type="dcterms:W3CDTF">2021-04-16T15:08:35Z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1610951929</vt:lpwstr>
  </property>
</Properties>
</file>