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98" r:id="rId6"/>
    <p:sldId id="400" r:id="rId7"/>
    <p:sldId id="401" r:id="rId8"/>
    <p:sldId id="402" r:id="rId9"/>
    <p:sldId id="418" r:id="rId10"/>
    <p:sldId id="410" r:id="rId11"/>
    <p:sldId id="411" r:id="rId12"/>
    <p:sldId id="412" r:id="rId13"/>
    <p:sldId id="403" r:id="rId14"/>
    <p:sldId id="416" r:id="rId15"/>
    <p:sldId id="404" r:id="rId16"/>
    <p:sldId id="419" r:id="rId17"/>
    <p:sldId id="413" r:id="rId18"/>
    <p:sldId id="414" r:id="rId19"/>
    <p:sldId id="4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2" d="100"/>
          <a:sy n="82" d="100"/>
        </p:scale>
        <p:origin x="629"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14</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15</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a:xfrm>
            <a:off x="838200" y="1155032"/>
            <a:ext cx="10515600" cy="5518900"/>
          </a:xfrm>
        </p:spPr>
        <p:txBody>
          <a:bodyPr>
            <a:normAutofit fontScale="850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500" dirty="0"/>
              <a:t>Scaling factor defining the relaxed RLM/BFD evaluation period is defined based on max(TDRX, TSSB). FFS the following options</a:t>
            </a:r>
          </a:p>
          <a:p>
            <a:r>
              <a:rPr lang="en-GB" altLang="zh-TW" sz="1500" dirty="0"/>
              <a:t>Option 1:The similar definition of RLM/BFD evaluation period in Rel-15 can be reused as Max(T, Ceil([Y] x P x N) x Max(TDRX,TSSB))</a:t>
            </a:r>
          </a:p>
          <a:p>
            <a:r>
              <a:rPr lang="en-GB" altLang="zh-TW" sz="1500" dirty="0"/>
              <a:t>Option 2: If power saving conditions are satisfied, allow </a:t>
            </a:r>
            <a:r>
              <a:rPr lang="en-GB" altLang="zh-TW" sz="1500" dirty="0" err="1"/>
              <a:t>T</a:t>
            </a:r>
            <a:r>
              <a:rPr lang="en-GB" altLang="zh-TW" sz="1500" baseline="-25000" dirty="0" err="1"/>
              <a:t>Evaluate_ps_out_SSB</a:t>
            </a:r>
            <a:r>
              <a:rPr lang="en-GB" altLang="zh-TW" sz="1500" dirty="0"/>
              <a:t> for the first OOS indication and the original </a:t>
            </a:r>
            <a:r>
              <a:rPr lang="en-GB" altLang="zh-TW" sz="1500" dirty="0" err="1"/>
              <a:t>T</a:t>
            </a:r>
            <a:r>
              <a:rPr lang="en-GB" altLang="zh-TW" sz="1500" baseline="-25000" dirty="0" err="1"/>
              <a:t>Evaluate_out_SSB</a:t>
            </a:r>
            <a:r>
              <a:rPr lang="en-GB" altLang="zh-TW" sz="1500" baseline="-25000" dirty="0"/>
              <a:t> </a:t>
            </a:r>
            <a:r>
              <a:rPr lang="en-GB" altLang="zh-TW" sz="1500" dirty="0"/>
              <a:t>doesn’t apply</a:t>
            </a:r>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r>
              <a:rPr lang="en-US" altLang="zh-TW" sz="1500" dirty="0">
                <a:solidFill>
                  <a:srgbClr val="FF0000"/>
                </a:solidFill>
              </a:rPr>
              <a:t>Option 3: modify the Rel-15 wording in the requirements as follows</a:t>
            </a:r>
          </a:p>
          <a:p>
            <a:pPr lvl="1"/>
            <a:r>
              <a:rPr lang="en-US" altLang="zh-TW" sz="1500" dirty="0">
                <a:solidFill>
                  <a:srgbClr val="FF0000"/>
                </a:solidFill>
              </a:rPr>
              <a:t>the new evaluation period </a:t>
            </a:r>
            <a:r>
              <a:rPr lang="en-US" altLang="zh-TW" sz="1500" dirty="0" err="1">
                <a:solidFill>
                  <a:srgbClr val="FF0000"/>
                </a:solidFill>
              </a:rPr>
              <a:t>TEvaluate_out_SSB</a:t>
            </a:r>
            <a:r>
              <a:rPr lang="en-US" altLang="zh-TW" sz="1500" dirty="0">
                <a:solidFill>
                  <a:srgbClr val="FF0000"/>
                </a:solidFill>
              </a:rPr>
              <a:t>-Relaxed is specified as </a:t>
            </a:r>
            <a:r>
              <a:rPr lang="en-US" altLang="zh-TW" sz="1500" dirty="0">
                <a:solidFill>
                  <a:srgbClr val="FF0000"/>
                </a:solidFill>
                <a:highlight>
                  <a:srgbClr val="FFFF00"/>
                </a:highlight>
              </a:rPr>
              <a:t>K1* </a:t>
            </a:r>
            <a:r>
              <a:rPr lang="en-US" altLang="zh-TW" sz="1500" dirty="0" err="1">
                <a:solidFill>
                  <a:srgbClr val="FF0000"/>
                </a:solidFill>
              </a:rPr>
              <a:t>TEvaluate_out_SSB</a:t>
            </a:r>
            <a:r>
              <a:rPr lang="en-US" altLang="zh-TW" sz="1500" dirty="0">
                <a:solidFill>
                  <a:srgbClr val="FF0000"/>
                </a:solidFill>
              </a:rPr>
              <a:t>, where </a:t>
            </a:r>
            <a:r>
              <a:rPr lang="en-US" altLang="zh-TW" sz="1500" dirty="0" err="1">
                <a:solidFill>
                  <a:srgbClr val="FF0000"/>
                </a:solidFill>
              </a:rPr>
              <a:t>TEvaluate_out_SSB</a:t>
            </a:r>
            <a:r>
              <a:rPr lang="en-US" altLang="zh-TW" sz="1500" dirty="0">
                <a:solidFill>
                  <a:srgbClr val="FF0000"/>
                </a:solidFill>
              </a:rPr>
              <a:t> is as specified in clause 8.1.3.2 in TS 38.133 .</a:t>
            </a:r>
          </a:p>
          <a:p>
            <a:pPr lvl="1"/>
            <a:r>
              <a:rPr lang="en-US" altLang="zh-TW" sz="1500" dirty="0">
                <a:solidFill>
                  <a:srgbClr val="FF0000"/>
                </a:solidFill>
              </a:rPr>
              <a:t>the new indication period </a:t>
            </a:r>
            <a:r>
              <a:rPr lang="en-US" altLang="zh-TW" sz="1500" dirty="0" err="1">
                <a:solidFill>
                  <a:srgbClr val="FF0000"/>
                </a:solidFill>
              </a:rPr>
              <a:t>TIndication_interval</a:t>
            </a:r>
            <a:r>
              <a:rPr lang="en-US" altLang="zh-TW" sz="1500" dirty="0">
                <a:solidFill>
                  <a:srgbClr val="FF0000"/>
                </a:solidFill>
              </a:rPr>
              <a:t>-Relaxed is specified as </a:t>
            </a:r>
            <a:r>
              <a:rPr lang="en-US" altLang="zh-TW" sz="1500" dirty="0">
                <a:solidFill>
                  <a:srgbClr val="FF0000"/>
                </a:solidFill>
                <a:highlight>
                  <a:srgbClr val="FFFF00"/>
                </a:highlight>
              </a:rPr>
              <a:t>K2* </a:t>
            </a:r>
            <a:r>
              <a:rPr lang="en-US" altLang="zh-TW" sz="1500" dirty="0" err="1">
                <a:solidFill>
                  <a:srgbClr val="FF0000"/>
                </a:solidFill>
              </a:rPr>
              <a:t>TIndication_interval</a:t>
            </a:r>
            <a:r>
              <a:rPr lang="en-US" altLang="zh-TW" sz="1500" dirty="0">
                <a:solidFill>
                  <a:srgbClr val="FF0000"/>
                </a:solidFill>
              </a:rPr>
              <a:t> where </a:t>
            </a:r>
            <a:r>
              <a:rPr lang="en-US" altLang="zh-TW" sz="1500" dirty="0" err="1">
                <a:solidFill>
                  <a:srgbClr val="FF0000"/>
                </a:solidFill>
              </a:rPr>
              <a:t>TIndication_interval</a:t>
            </a:r>
            <a:r>
              <a:rPr lang="en-US" altLang="zh-TW" sz="1500" dirty="0">
                <a:solidFill>
                  <a:srgbClr val="FF0000"/>
                </a:solidFill>
              </a:rPr>
              <a:t> is as specified in clause 8.1.6 in TS 38.133.</a:t>
            </a:r>
          </a:p>
          <a:p>
            <a:pPr lvl="1"/>
            <a:r>
              <a:rPr lang="en-US" altLang="zh-TW" sz="1500" dirty="0">
                <a:solidFill>
                  <a:srgbClr val="FF0000"/>
                </a:solidFill>
              </a:rPr>
              <a:t>FFS whether K1=K2</a:t>
            </a:r>
          </a:p>
          <a:p>
            <a:r>
              <a:rPr lang="en-US" altLang="zh-TW" sz="1500" dirty="0">
                <a:solidFill>
                  <a:srgbClr val="0070C0"/>
                </a:solidFill>
              </a:rPr>
              <a:t>Other options are not precluded.</a:t>
            </a:r>
            <a:endParaRPr lang="en-US" altLang="zh-TW" sz="15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a:t>
            </a:r>
            <a:r>
              <a:rPr lang="en-GB" altLang="zh-TW" sz="2400" dirty="0" smtClean="0">
                <a:solidFill>
                  <a:srgbClr val="FF0000"/>
                </a:solidFill>
              </a:rPr>
              <a:t>criteria.</a:t>
            </a:r>
            <a:endParaRPr lang="en-GB" altLang="zh-TW" sz="2400" strike="sngStrike" dirty="0">
              <a:solidFill>
                <a:srgbClr val="FF0000"/>
              </a:solidFill>
            </a:endParaRP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smtClean="0">
                <a:solidFill>
                  <a:srgbClr val="C00000"/>
                </a:solidFill>
              </a:rPr>
              <a:t>FFS: whether RAN4 need to </a:t>
            </a:r>
            <a:r>
              <a:rPr lang="en-US" altLang="zh-TW" sz="2400" dirty="0" smtClean="0">
                <a:solidFill>
                  <a:srgbClr val="0000CC"/>
                </a:solidFill>
              </a:rPr>
              <a:t>introduce </a:t>
            </a:r>
            <a:r>
              <a:rPr lang="en-US" altLang="zh-TW" sz="2400" dirty="0">
                <a:solidFill>
                  <a:srgbClr val="0000CC"/>
                </a:solidFill>
              </a:rPr>
              <a:t>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fontScale="92500" lnSpcReduction="10000"/>
          </a:bodyPr>
          <a:lstStyle/>
          <a:p>
            <a:pPr marL="0" indent="0">
              <a:buNone/>
            </a:pPr>
            <a:r>
              <a:rPr lang="en-GB" b="1" u="sng" dirty="0">
                <a:solidFill>
                  <a:srgbClr val="0000CC"/>
                </a:solidFill>
              </a:rPr>
              <a:t>Issue 2-5-2: Exiting relaxation mode in intra-band CA/DC</a:t>
            </a:r>
          </a:p>
          <a:p>
            <a:r>
              <a:rPr lang="en-GB" dirty="0">
                <a:solidFill>
                  <a:srgbClr val="0070C0"/>
                </a:solidFill>
              </a:rPr>
              <a:t>Option 1: </a:t>
            </a: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p:txBody>
      </p:sp>
    </p:spTree>
    <p:extLst>
      <p:ext uri="{BB962C8B-B14F-4D97-AF65-F5344CB8AC3E}">
        <p14:creationId xmlns:p14="http://schemas.microsoft.com/office/powerpoint/2010/main" val="413400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smtClean="0"/>
              <a:t>shows </a:t>
            </a:r>
            <a:r>
              <a:rPr lang="en-US" altLang="zh-TW" sz="1400" dirty="0"/>
              <a:t>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7030A0"/>
                </a:solidFill>
              </a:rPr>
              <a:t>W</a:t>
            </a:r>
            <a:r>
              <a:rPr lang="en-US" altLang="zh-CN" sz="1800" dirty="0">
                <a:solidFill>
                  <a:srgbClr val="7030A0"/>
                </a:solidFill>
              </a:rPr>
              <a:t>hen UE mobility is below a certain speed</a:t>
            </a:r>
            <a:r>
              <a:rPr lang="en-US" altLang="zh-CN" sz="1800" dirty="0" smtClean="0">
                <a:solidFill>
                  <a:srgbClr val="7030A0"/>
                </a:solidFill>
              </a:rPr>
              <a:t>.</a:t>
            </a:r>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Following observations were made based on simulation results submitted in R4-2106851 and </a:t>
            </a:r>
            <a:r>
              <a:rPr lang="en-GB" sz="1400" dirty="0" err="1">
                <a:solidFill>
                  <a:srgbClr val="FF0000"/>
                </a:solidFill>
              </a:rPr>
              <a:t>analyzed</a:t>
            </a:r>
            <a:r>
              <a:rPr lang="en-GB" sz="1400" dirty="0">
                <a:solidFill>
                  <a:srgbClr val="FF0000"/>
                </a:solidFill>
              </a:rPr>
              <a:t> in R4-2106852:</a:t>
            </a:r>
          </a:p>
          <a:p>
            <a:pPr lvl="1" fontAlgn="ctr"/>
            <a:r>
              <a:rPr lang="en-GB" sz="1400" dirty="0">
                <a:solidFill>
                  <a:srgbClr val="FF0000"/>
                </a:solidFill>
              </a:rPr>
              <a:t>Up to 3 km/h and at high SINR (in-sync), relaxation by factor 4 can be allowed for FR1.</a:t>
            </a:r>
            <a:endParaRPr lang="sv-SE" sz="1400" dirty="0">
              <a:solidFill>
                <a:srgbClr val="FF0000"/>
              </a:solidFill>
            </a:endParaRPr>
          </a:p>
          <a:p>
            <a:pPr lvl="1"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lvl="1"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lvl="1" fontAlgn="ctr"/>
            <a:r>
              <a:rPr lang="en-GB" sz="1400" dirty="0">
                <a:solidFill>
                  <a:srgbClr val="FF0000"/>
                </a:solidFill>
              </a:rPr>
              <a:t>Up to 30 km/h at low SINR (e.g. out-of-sync), no relaxation shall be allowed for FR1. </a:t>
            </a:r>
            <a:endParaRPr lang="sv-SE" sz="1400" dirty="0">
              <a:solidFill>
                <a:srgbClr val="FF0000"/>
              </a:solidFill>
            </a:endParaRPr>
          </a:p>
          <a:p>
            <a:pPr lvl="1"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lvl="1"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strike="sngStrike" dirty="0">
                <a:solidFill>
                  <a:srgbClr val="7030A0"/>
                </a:solidFill>
              </a:rPr>
              <a:t>Note: in the feasibility study, </a:t>
            </a:r>
          </a:p>
          <a:p>
            <a:pPr lvl="1"/>
            <a:r>
              <a:rPr lang="en-GB" altLang="zh-TW" sz="1600" strike="sngStrike" dirty="0" smtClean="0">
                <a:solidFill>
                  <a:srgbClr val="7030A0"/>
                </a:solidFill>
              </a:rPr>
              <a:t>RRM </a:t>
            </a:r>
            <a:r>
              <a:rPr lang="en-GB" altLang="zh-TW" sz="1600" strike="sngStrike" dirty="0">
                <a:solidFill>
                  <a:srgbClr val="7030A0"/>
                </a:solidFill>
              </a:rPr>
              <a:t>measurement assumptions are kept unchanged compared to the earlier simulations used for defining the existing RRM measurement requirements.</a:t>
            </a:r>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GB" altLang="zh-TW" dirty="0" smtClean="0"/>
              <a:t>Case </a:t>
            </a:r>
            <a:r>
              <a:rPr lang="en-GB" altLang="zh-TW" dirty="0"/>
              <a:t>3: CSI-RS based RLM/BFD measurement relaxation in FR2</a:t>
            </a:r>
            <a:endParaRPr lang="zh-TW" altLang="zh-TW" dirty="0"/>
          </a:p>
          <a:p>
            <a:pPr lvl="1"/>
            <a:r>
              <a:rPr lang="en-GB" altLang="zh-TW" dirty="0" smtClean="0"/>
              <a:t>Case </a:t>
            </a:r>
            <a:r>
              <a:rPr lang="en-GB" altLang="zh-TW" dirty="0"/>
              <a:t>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strike="sngStrike" dirty="0" smtClean="0">
                <a:solidFill>
                  <a:srgbClr val="0000CC"/>
                </a:solidFill>
              </a:rPr>
              <a:t>On the FFS case, </a:t>
            </a:r>
            <a:r>
              <a:rPr lang="en-GB" altLang="zh-TW" sz="2800" dirty="0">
                <a:solidFill>
                  <a:srgbClr val="0000CC"/>
                </a:solidFill>
              </a:rPr>
              <a:t>further </a:t>
            </a:r>
            <a:r>
              <a:rPr lang="en-GB" altLang="zh-TW" sz="2800" dirty="0" smtClean="0">
                <a:solidFill>
                  <a:srgbClr val="0000CC"/>
                </a:solidFill>
              </a:rPr>
              <a:t>considerations </a:t>
            </a:r>
            <a:r>
              <a:rPr lang="en-GB" altLang="zh-TW" sz="2800" dirty="0">
                <a:solidFill>
                  <a:srgbClr val="0000CC"/>
                </a:solidFill>
              </a:rPr>
              <a:t>as </a:t>
            </a:r>
            <a:r>
              <a:rPr lang="en-GB" altLang="zh-TW" sz="2800" dirty="0" smtClean="0">
                <a:solidFill>
                  <a:srgbClr val="0000CC"/>
                </a:solidFill>
              </a:rPr>
              <a:t>bellows</a:t>
            </a:r>
            <a:r>
              <a:rPr lang="zh-TW" altLang="en-US" sz="2800" dirty="0" smtClean="0">
                <a:solidFill>
                  <a:srgbClr val="0000CC"/>
                </a:solidFill>
              </a:rPr>
              <a:t> </a:t>
            </a:r>
            <a:r>
              <a:rPr lang="en-US" altLang="zh-TW" sz="2800" dirty="0" smtClean="0">
                <a:solidFill>
                  <a:srgbClr val="0000CC"/>
                </a:solidFill>
              </a:rPr>
              <a:t>are considered</a:t>
            </a:r>
            <a:endParaRPr lang="en-GB" altLang="zh-TW" sz="2800" dirty="0">
              <a:solidFill>
                <a:srgbClr val="0000CC"/>
              </a:solidFill>
            </a:endParaRPr>
          </a:p>
          <a:p>
            <a:pPr marL="685800" lvl="2" fontAlgn="ctr">
              <a:spcBef>
                <a:spcPts val="1000"/>
              </a:spcBef>
            </a:pPr>
            <a:r>
              <a:rPr lang="en-GB" altLang="zh-TW" sz="2500" dirty="0">
                <a:solidFill>
                  <a:srgbClr val="00B050"/>
                </a:solidFill>
              </a:rPr>
              <a:t>Option 1: Negative system level impact due to RLM/BFD relaxation should be </a:t>
            </a:r>
            <a:r>
              <a:rPr lang="en-GB" altLang="zh-TW" sz="2500" strike="sngStrike" dirty="0">
                <a:solidFill>
                  <a:srgbClr val="7030A0"/>
                </a:solidFill>
              </a:rPr>
              <a:t>minimized e.g. by studying the time of outage with different relaxation factors</a:t>
            </a:r>
            <a:r>
              <a:rPr lang="en-GB" altLang="zh-TW" sz="2500" dirty="0">
                <a:solidFill>
                  <a:srgbClr val="00B050"/>
                </a:solidFill>
              </a:rPr>
              <a:t>. </a:t>
            </a:r>
            <a:endParaRPr lang="en-US" altLang="zh-TW" sz="2500" dirty="0">
              <a:solidFill>
                <a:srgbClr val="00B050"/>
              </a:solidFill>
            </a:endParaRPr>
          </a:p>
          <a:p>
            <a:pPr marL="685800" lvl="2" fontAlgn="ctr">
              <a:spcBef>
                <a:spcPts val="1000"/>
              </a:spcBef>
            </a:pPr>
            <a:r>
              <a:rPr lang="en-GB" altLang="zh-TW" sz="2500" dirty="0">
                <a:solidFill>
                  <a:srgbClr val="00B050"/>
                </a:solidFill>
              </a:rPr>
              <a:t>Option 2: RAN4 </a:t>
            </a:r>
            <a:r>
              <a:rPr lang="en-GB" altLang="zh-TW" sz="2500" strike="sngStrike" dirty="0" smtClean="0">
                <a:solidFill>
                  <a:srgbClr val="7030A0"/>
                </a:solidFill>
              </a:rPr>
              <a:t>can further discuss </a:t>
            </a:r>
            <a:r>
              <a:rPr lang="en-GB" altLang="zh-TW" sz="2500" dirty="0">
                <a:solidFill>
                  <a:srgbClr val="00B050"/>
                </a:solidFill>
              </a:rPr>
              <a:t>whether the beneficial scenario is a reasonable case for network configuration. </a:t>
            </a:r>
            <a:endParaRPr lang="en-US" altLang="zh-TW" sz="2500"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smtClean="0">
                <a:solidFill>
                  <a:srgbClr val="7030A0"/>
                </a:solidFill>
              </a:rPr>
              <a:t>80</a:t>
            </a:r>
            <a:r>
              <a:rPr lang="en-GB" altLang="zh-TW" dirty="0" err="1" smtClean="0"/>
              <a:t>ms</a:t>
            </a:r>
            <a:r>
              <a:rPr lang="en-GB" altLang="zh-TW" dirty="0"/>
              <a:t>.</a:t>
            </a:r>
            <a:endParaRPr lang="zh-TW" altLang="zh-TW" dirty="0"/>
          </a:p>
          <a:p>
            <a:pPr lvl="1" fontAlgn="ctr"/>
            <a:r>
              <a:rPr lang="en-US" altLang="zh-TW" dirty="0" smtClean="0"/>
              <a:t>FFS </a:t>
            </a:r>
            <a:r>
              <a:rPr lang="en-US" altLang="zh-TW" dirty="0"/>
              <a:t>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dirty="0" smtClean="0">
                <a:solidFill>
                  <a:srgbClr val="C00000"/>
                </a:solidFill>
              </a:rPr>
              <a:t>derive </a:t>
            </a:r>
            <a:r>
              <a:rPr lang="en-GB" altLang="zh-TW" sz="2200" dirty="0">
                <a:solidFill>
                  <a:srgbClr val="C00000"/>
                </a:solidFill>
              </a:rPr>
              <a:t>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sz="1600" dirty="0">
                <a:highlight>
                  <a:srgbClr val="FFFF00"/>
                </a:highlight>
              </a:rPr>
              <a:t>Low mobility </a:t>
            </a:r>
            <a:r>
              <a:rPr lang="en-US" sz="1600" b="1" dirty="0" smtClean="0">
                <a:solidFill>
                  <a:srgbClr val="7030A0"/>
                </a:solidFill>
                <a:highlight>
                  <a:srgbClr val="FFFF00"/>
                </a:highlight>
              </a:rPr>
              <a:t>criterion for identifying low mobility </a:t>
            </a:r>
            <a:r>
              <a:rPr lang="en-US" sz="1600" dirty="0" smtClean="0">
                <a:highlight>
                  <a:srgbClr val="FFFF00"/>
                </a:highlight>
              </a:rPr>
              <a:t>scenario </a:t>
            </a:r>
            <a:r>
              <a:rPr lang="en-US" sz="1600" dirty="0">
                <a:highlight>
                  <a:srgbClr val="FFFF00"/>
                </a:highlight>
              </a:rPr>
              <a:t>under which the UE is allowed to apply the RLM/BM requirements is determined and configured to UE by the network, and it is up to the UE whether to apply relaxed RLM/BM requirements when configured. </a:t>
            </a:r>
          </a:p>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 until RAN4 #99e</a:t>
            </a:r>
          </a:p>
          <a:p>
            <a:pPr lvl="2" hangingPunct="0"/>
            <a:r>
              <a:rPr lang="en-US" altLang="zh-TW" sz="1800" dirty="0"/>
              <a:t>Option A: UE will need to </a:t>
            </a:r>
            <a:r>
              <a:rPr lang="en-US" altLang="zh-TW" sz="1800" dirty="0" smtClean="0"/>
              <a:t>verify </a:t>
            </a:r>
            <a:r>
              <a:rPr lang="en-US" altLang="zh-TW" sz="1800" dirty="0"/>
              <a:t>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smtClean="0"/>
              <a:t>verify </a:t>
            </a:r>
            <a:r>
              <a:rPr lang="en-US" altLang="zh-TW" sz="1800" dirty="0"/>
              <a:t>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t>
            </a:r>
            <a:r>
              <a:rPr lang="en-US" altLang="zh-TW" dirty="0">
                <a:solidFill>
                  <a:srgbClr val="0070C0"/>
                </a:solidFill>
              </a:rPr>
              <a:t>defines if </a:t>
            </a:r>
            <a:r>
              <a:rPr lang="en-US" altLang="zh-TW" dirty="0" smtClean="0"/>
              <a:t>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a:t>
            </a:r>
            <a:r>
              <a:rPr lang="en-US" altLang="zh-TW" dirty="0" smtClean="0"/>
              <a:t>configure</a:t>
            </a:r>
            <a:r>
              <a:rPr lang="en-US" altLang="zh-TW" dirty="0" smtClean="0">
                <a:solidFill>
                  <a:srgbClr val="0070C0"/>
                </a:solidFill>
              </a:rPr>
              <a:t>s</a:t>
            </a:r>
            <a:r>
              <a:rPr lang="en-US" altLang="zh-TW" dirty="0" smtClean="0"/>
              <a:t> </a:t>
            </a:r>
            <a:r>
              <a:rPr lang="en-US" altLang="zh-TW" dirty="0"/>
              <a:t>whether the </a:t>
            </a:r>
            <a:r>
              <a:rPr lang="en-GB" altLang="zh-TW" dirty="0"/>
              <a:t>low mobility criterion is fulfilled or not</a:t>
            </a:r>
          </a:p>
          <a:p>
            <a:pPr lvl="2" hangingPunct="0"/>
            <a:r>
              <a:rPr lang="en-US" altLang="zh-TW" sz="1800" dirty="0" smtClean="0"/>
              <a:t>Option </a:t>
            </a:r>
            <a:r>
              <a:rPr lang="en-US" altLang="zh-TW" sz="1800" dirty="0"/>
              <a:t>C: The low mobility criterion can be left for RAN2 to decide. Send LS to RAN2 to trigger RAN2 discussion.</a:t>
            </a:r>
          </a:p>
          <a:p>
            <a:pPr lvl="2" hangingPunct="0"/>
            <a:r>
              <a:rPr lang="en-US" altLang="zh-TW" sz="1800" dirty="0">
                <a:solidFill>
                  <a:srgbClr val="0070C0"/>
                </a:solidFill>
              </a:rPr>
              <a:t>Option D: Other options on how often UE verifies the low mobility criterion is open for discussions at next meeting</a:t>
            </a:r>
            <a:r>
              <a:rPr lang="en-US" altLang="zh-TW" sz="1800" dirty="0" smtClean="0">
                <a:solidFill>
                  <a:srgbClr val="0070C0"/>
                </a:solidFill>
              </a:rPr>
              <a:t>.</a:t>
            </a:r>
            <a:endParaRPr lang="en-US" altLang="zh-TW" sz="1800" dirty="0"/>
          </a:p>
        </p:txBody>
      </p:sp>
    </p:spTree>
    <p:extLst>
      <p:ext uri="{BB962C8B-B14F-4D97-AF65-F5344CB8AC3E}">
        <p14:creationId xmlns:p14="http://schemas.microsoft.com/office/powerpoint/2010/main" val="97907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800" dirty="0"/>
              <a:t>FFS which of the following options can be used as the exiting criteria of BFD relaxation</a:t>
            </a:r>
            <a:endParaRPr lang="en-GB" altLang="zh-TW" sz="1800" dirty="0"/>
          </a:p>
          <a:p>
            <a:pPr fontAlgn="ctr"/>
            <a:r>
              <a:rPr lang="en-GB" altLang="zh-TW" sz="1800" dirty="0"/>
              <a:t>Option 1: exit relaxation mode when any relaxation criterion is not met </a:t>
            </a:r>
          </a:p>
          <a:p>
            <a:pPr lvl="1" fontAlgn="ctr"/>
            <a:r>
              <a:rPr lang="en-GB" altLang="zh-TW" sz="1800" dirty="0">
                <a:solidFill>
                  <a:srgbClr val="C00000"/>
                </a:solidFill>
              </a:rPr>
              <a:t>Option 1a: a </a:t>
            </a:r>
            <a:r>
              <a:rPr lang="en-US" altLang="zh-CN" sz="1800" dirty="0">
                <a:solidFill>
                  <a:srgbClr val="C00000"/>
                </a:solidFill>
              </a:rPr>
              <a:t>hysteresis value (e.g. 3dB) could be used to avoid ping-ping effect.</a:t>
            </a:r>
          </a:p>
          <a:p>
            <a:pPr lvl="2" fontAlgn="ctr"/>
            <a:r>
              <a:rPr lang="en-US" altLang="zh-CN" sz="1600" dirty="0">
                <a:solidFill>
                  <a:srgbClr val="C00000"/>
                </a:solidFill>
              </a:rPr>
              <a:t>Relaxation exiting condition: </a:t>
            </a:r>
            <a:r>
              <a:rPr lang="en-US" altLang="zh-CN" sz="1600" dirty="0" err="1">
                <a:solidFill>
                  <a:srgbClr val="C00000"/>
                </a:solidFill>
              </a:rPr>
              <a:t>Quality</a:t>
            </a:r>
            <a:r>
              <a:rPr lang="en-US" altLang="zh-CN" sz="1600" baseline="-25000" dirty="0" err="1">
                <a:solidFill>
                  <a:srgbClr val="C00000"/>
                </a:solidFill>
              </a:rPr>
              <a:t>measured</a:t>
            </a:r>
            <a:r>
              <a:rPr lang="en-US" altLang="zh-CN" sz="1600" dirty="0">
                <a:solidFill>
                  <a:srgbClr val="C00000"/>
                </a:solidFill>
              </a:rPr>
              <a:t> + </a:t>
            </a:r>
            <a:r>
              <a:rPr lang="en-US" altLang="zh-CN" sz="1600" dirty="0" err="1">
                <a:solidFill>
                  <a:srgbClr val="C00000"/>
                </a:solidFill>
              </a:rPr>
              <a:t>Hys</a:t>
            </a:r>
            <a:r>
              <a:rPr lang="en-US" altLang="zh-CN" sz="1600" dirty="0">
                <a:solidFill>
                  <a:srgbClr val="C00000"/>
                </a:solidFill>
              </a:rPr>
              <a:t> &lt; Thresh</a:t>
            </a:r>
            <a:endParaRPr lang="en-GB" altLang="zh-TW" sz="1400" dirty="0">
              <a:solidFill>
                <a:srgbClr val="C00000"/>
              </a:solidFill>
            </a:endParaRPr>
          </a:p>
          <a:p>
            <a:pPr fontAlgn="ctr"/>
            <a:r>
              <a:rPr lang="en-GB" altLang="zh-TW" sz="1800" dirty="0"/>
              <a:t>Option 2: exit relaxation mode when the radio link quality is worse than a certain threshold </a:t>
            </a:r>
            <a:r>
              <a:rPr lang="en-GB" altLang="zh-TW" sz="1800" dirty="0" err="1">
                <a:solidFill>
                  <a:srgbClr val="7030A0"/>
                </a:solidFill>
              </a:rPr>
              <a:t>Th</a:t>
            </a:r>
            <a:r>
              <a:rPr lang="en-GB" altLang="zh-TW" sz="1800" baseline="-25000" dirty="0" err="1">
                <a:solidFill>
                  <a:srgbClr val="7030A0"/>
                </a:solidFill>
              </a:rPr>
              <a:t>exit</a:t>
            </a:r>
            <a:r>
              <a:rPr lang="en-GB" altLang="zh-TW" sz="1800" dirty="0"/>
              <a:t> , which is higher than </a:t>
            </a:r>
            <a:r>
              <a:rPr lang="en-GB" altLang="zh-TW" sz="1800" dirty="0" err="1"/>
              <a:t>Qout_LR</a:t>
            </a:r>
            <a:r>
              <a:rPr lang="en-GB" altLang="zh-TW" sz="1800" dirty="0"/>
              <a:t>. </a:t>
            </a:r>
            <a:endParaRPr lang="zh-TW" altLang="zh-TW" sz="1800" dirty="0"/>
          </a:p>
          <a:p>
            <a:pPr lvl="1" fontAlgn="ctr"/>
            <a:r>
              <a:rPr lang="en-GB" altLang="zh-TW" sz="1800" dirty="0"/>
              <a:t>Option 2a: set different radio link quality threshold for entering and exiting the relaxation </a:t>
            </a:r>
            <a:endParaRPr lang="zh-TW" altLang="zh-TW" sz="1800" dirty="0"/>
          </a:p>
          <a:p>
            <a:pPr lvl="1" fontAlgn="ctr"/>
            <a:r>
              <a:rPr lang="en-GB" altLang="zh-TW" sz="1800" dirty="0"/>
              <a:t>Option 2b: either the averaged SINR based on reduced number of samples is below </a:t>
            </a:r>
            <a:r>
              <a:rPr lang="en-GB" altLang="zh-TW" sz="1800" dirty="0" err="1">
                <a:solidFill>
                  <a:srgbClr val="7030A0"/>
                </a:solidFill>
              </a:rPr>
              <a:t>Th</a:t>
            </a:r>
            <a:r>
              <a:rPr lang="en-GB" altLang="zh-TW" sz="1800" baseline="-25000" dirty="0" err="1">
                <a:solidFill>
                  <a:srgbClr val="7030A0"/>
                </a:solidFill>
              </a:rPr>
              <a:t>exit</a:t>
            </a:r>
            <a:r>
              <a:rPr lang="en-GB" altLang="zh-TW" sz="1800" dirty="0"/>
              <a:t>, or the one-shot SINR is below </a:t>
            </a:r>
            <a:r>
              <a:rPr lang="en-GB" altLang="zh-TW" sz="1800" dirty="0" err="1"/>
              <a:t>Qout_LR</a:t>
            </a:r>
            <a:r>
              <a:rPr lang="en-GB" altLang="zh-TW" sz="1800" dirty="0"/>
              <a:t>. </a:t>
            </a:r>
            <a:endParaRPr lang="zh-TW" altLang="zh-TW" sz="1800" dirty="0"/>
          </a:p>
          <a:p>
            <a:pPr fontAlgn="ctr"/>
            <a:r>
              <a:rPr lang="en-GB" altLang="zh-TW" sz="1800" dirty="0"/>
              <a:t>Option 3: exit relaxation mode based beam failure instance indication</a:t>
            </a:r>
          </a:p>
          <a:p>
            <a:pPr lvl="1" fontAlgn="ctr"/>
            <a:r>
              <a:rPr lang="en-US" altLang="zh-TW" sz="1800" dirty="0"/>
              <a:t>Option 3a: </a:t>
            </a:r>
            <a:r>
              <a:rPr lang="en-GB" altLang="zh-TW" sz="1800" dirty="0"/>
              <a:t>exit </a:t>
            </a:r>
            <a:r>
              <a:rPr lang="en-US" altLang="zh-TW" sz="1800" dirty="0"/>
              <a:t>upon </a:t>
            </a:r>
            <a:r>
              <a:rPr lang="en-GB" altLang="zh-TW" sz="1800" dirty="0"/>
              <a:t>detect</a:t>
            </a:r>
            <a:r>
              <a:rPr lang="en-GB" altLang="zh-TW" sz="1800" dirty="0">
                <a:solidFill>
                  <a:srgbClr val="FF0000"/>
                </a:solidFill>
              </a:rPr>
              <a:t>ing the</a:t>
            </a:r>
            <a:r>
              <a:rPr lang="en-GB" altLang="zh-TW" sz="1800" dirty="0"/>
              <a:t> 1 beam failure instance indication. </a:t>
            </a:r>
          </a:p>
          <a:p>
            <a:pPr lvl="1" fontAlgn="ctr"/>
            <a:r>
              <a:rPr lang="en-US" altLang="zh-TW" sz="1800" dirty="0"/>
              <a:t>Option 3b: </a:t>
            </a:r>
            <a:r>
              <a:rPr lang="en-GB" altLang="zh-TW" sz="1800" dirty="0"/>
              <a:t>exit after BFI_COUNTER add to the value of a new counter or a new parameter, the new counter or the new parameter is configured by network. </a:t>
            </a:r>
          </a:p>
          <a:p>
            <a:pPr fontAlgn="ctr"/>
            <a:r>
              <a:rPr lang="en-GB" altLang="zh-TW" sz="1800" dirty="0">
                <a:solidFill>
                  <a:srgbClr val="00B050"/>
                </a:solidFill>
              </a:rPr>
              <a:t>Other options are not precluded</a:t>
            </a:r>
            <a:endParaRPr lang="zh-TW" altLang="zh-TW" sz="18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http://www.w3.org/XML/1998/namespace"/>
    <ds:schemaRef ds:uri="http://schemas.microsoft.com/sharepoint/v3"/>
    <ds:schemaRef ds:uri="http://purl.org/dc/elements/1.1/"/>
    <ds:schemaRef ds:uri="http://schemas.openxmlformats.org/package/2006/metadata/core-properties"/>
    <ds:schemaRef ds:uri="http://schemas.microsoft.com/office/2006/metadata/properties"/>
    <ds:schemaRef ds:uri="http://purl.org/dc/dcmitype/"/>
    <ds:schemaRef ds:uri="http://schemas.microsoft.com/office/2006/documentManagement/types"/>
    <ds:schemaRef ds:uri="2f282d3b-eb4a-4b09-b61f-b9593442e286"/>
    <ds:schemaRef ds:uri="http://purl.org/dc/terms/"/>
    <ds:schemaRef ds:uri="http://schemas.microsoft.com/office/infopath/2007/PartnerControls"/>
    <ds:schemaRef ds:uri="9b239327-9e80-40e4-b1b7-4394fed77a33"/>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13841</TotalTime>
  <Words>3066</Words>
  <Application>Microsoft Office PowerPoint</Application>
  <PresentationFormat>宽屏</PresentationFormat>
  <Paragraphs>224</Paragraphs>
  <Slides>16</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新細明體</vt:lpstr>
      <vt:lpstr>SimSun</vt:lpstr>
      <vt:lpstr>SimSun</vt:lpstr>
      <vt:lpstr>Arial</vt:lpstr>
      <vt:lpstr>Calibri</vt:lpstr>
      <vt:lpstr>Calibri Light</vt:lpstr>
      <vt:lpstr>Symbol</vt:lpstr>
      <vt:lpstr>Times New Roman</vt:lpstr>
      <vt:lpstr>Office Theme</vt:lpstr>
      <vt:lpstr>WF on NR UE Power Saving Enhancements  (All agreements in RAN4#98-bis-e in email thread #224)</vt:lpstr>
      <vt:lpstr>Evaluation assumption</vt:lpstr>
      <vt:lpstr>Feasible scenarios for relaxation</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vivo-Yanliang Sun</cp:lastModifiedBy>
  <cp:revision>2184</cp:revision>
  <dcterms:created xsi:type="dcterms:W3CDTF">2016-04-13T15:12:29Z</dcterms:created>
  <dcterms:modified xsi:type="dcterms:W3CDTF">2021-04-19T22:23:34Z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