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93" d="100"/>
          <a:sy n="93" d="100"/>
        </p:scale>
        <p:origin x="211"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Hsiang Huang" userId="543a1667-cf7d-4263-9c3a-2bbd98271c62" providerId="ADAL" clId="{573DF5DE-DFAA-4E0F-9D67-4FB504A89D7F}"/>
    <pc:docChg chg="custSel">
      <pc:chgData name="Chu-Hsiang Huang" userId="543a1667-cf7d-4263-9c3a-2bbd98271c62" providerId="ADAL" clId="{573DF5DE-DFAA-4E0F-9D67-4FB504A89D7F}" dt="2021-04-19T15:43:04.230" v="0" actId="1589"/>
      <pc:docMkLst>
        <pc:docMk/>
      </pc:docMkLst>
      <pc:sldChg chg="addCm">
        <pc:chgData name="Chu-Hsiang Huang" userId="543a1667-cf7d-4263-9c3a-2bbd98271c62" providerId="ADAL" clId="{573DF5DE-DFAA-4E0F-9D67-4FB504A89D7F}" dt="2021-04-19T15:43:04.230" v="0" actId="1589"/>
        <pc:sldMkLst>
          <pc:docMk/>
          <pc:sldMk cId="1280390188" sldId="40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 authorId="4" dt="2021-04-20T00:39:35.772" idx="9">
    <p:pos x="6578" y="3352"/>
    <p:text>We see from both power saving gain analysis and mobility impact analysis that CSI-RS based RLM/BFD can be relaxed in FR2. Therefore, it is proposed to remove FFS for case 3.</p:text>
    <p:extLst>
      <p:ext uri="{C676402C-5697-4E1C-873F-D02D1690AC5C}">
        <p15:threadingInfo xmlns:p15="http://schemas.microsoft.com/office/powerpoint/2012/main" timeZoneBias="-480"/>
      </p:ext>
    </p:extLst>
  </p:cm>
  <p:cm authorId="4" dt="2021-04-20T00:42:40.945" idx="10">
    <p:pos x="6578" y="3448"/>
    <p:text>If companies are fine to remove FFS for case 3, then the last 3 bullets on FFS part for this page, and the note in page 4 can be removed.</p:text>
    <p:extLst>
      <p:ext uri="{C676402C-5697-4E1C-873F-D02D1690AC5C}">
        <p15:threadingInfo xmlns:p15="http://schemas.microsoft.com/office/powerpoint/2012/main" timeZoneBias="-480">
          <p15:parentCm authorId="4" idx="9"/>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 authorId="8" dt="2021-04-19T08:43:04.156" idx="1">
    <p:pos x="6511" y="1108"/>
    <p:text>If we only relax DRx &lt;= 80ms case, it is possible that in power saving mode, longer DRx cycle may have shorter evaluation time, which defeat the purpose of saving power by longer DRx cycle. Hence we should adjust the evaluation time requirement to keep the larger DRx cycle with longer evaluation time.</p:text>
    <p:extLst>
      <p:ext uri="{C676402C-5697-4E1C-873F-D02D1690AC5C}">
        <p15:threadingInfo xmlns:p15="http://schemas.microsoft.com/office/powerpoint/2012/main" timeZoneBias="420">
          <p15:parentCm authorId="6" idx="2"/>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strike="sngStrike" dirty="0">
                <a:solidFill>
                  <a:srgbClr val="00B0F0"/>
                </a:solidFill>
              </a:rPr>
              <a:t>FFS whether to </a:t>
            </a:r>
            <a:r>
              <a:rPr lang="en-US" altLang="zh-TW" sz="2400" dirty="0" smtClean="0">
                <a:solidFill>
                  <a:srgbClr val="00B0F0"/>
                </a:solidFill>
              </a:rPr>
              <a:t>R</a:t>
            </a:r>
            <a:r>
              <a:rPr lang="en-US" altLang="zh-TW" sz="2400" dirty="0" smtClean="0">
                <a:solidFill>
                  <a:srgbClr val="00B0F0"/>
                </a:solidFill>
              </a:rPr>
              <a:t>AN4 </a:t>
            </a:r>
            <a:r>
              <a:rPr lang="en-US" altLang="zh-TW" sz="2400" dirty="0" smtClean="0">
                <a:solidFill>
                  <a:srgbClr val="0000CC"/>
                </a:solidFill>
              </a:rPr>
              <a:t>introduce </a:t>
            </a:r>
            <a:r>
              <a:rPr lang="en-US" altLang="zh-TW" sz="2400" dirty="0">
                <a:solidFill>
                  <a:srgbClr val="0000CC"/>
                </a:solidFill>
              </a:rPr>
              <a:t>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smtClean="0">
                <a:solidFill>
                  <a:srgbClr val="7030A0"/>
                </a:solidFill>
              </a:rPr>
              <a:t>W</a:t>
            </a:r>
            <a:r>
              <a:rPr lang="en-US" altLang="zh-CN" sz="1800" dirty="0" smtClean="0">
                <a:solidFill>
                  <a:srgbClr val="7030A0"/>
                </a:solidFill>
              </a:rPr>
              <a:t>hen UE mobility is below a certain speed.</a:t>
            </a:r>
            <a:endParaRPr lang="en-US" altLang="zh-TW" sz="1800" dirty="0">
              <a:solidFill>
                <a:srgbClr val="7030A0"/>
              </a:solidFill>
            </a:endParaRP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strike="sngStrike" dirty="0">
                <a:solidFill>
                  <a:srgbClr val="FF0000"/>
                </a:solidFill>
              </a:rPr>
              <a:t>Up to 3 km/h and at high SINR (in-sync), relaxation by factor 4 can be allowed for FR1.</a:t>
            </a:r>
            <a:endParaRPr lang="sv-SE" sz="1400" strike="sngStrike" dirty="0">
              <a:solidFill>
                <a:srgbClr val="FF0000"/>
              </a:solidFill>
            </a:endParaRPr>
          </a:p>
          <a:p>
            <a:pPr fontAlgn="ctr"/>
            <a:r>
              <a:rPr lang="en-GB" sz="1400" strike="sngStrike" dirty="0">
                <a:solidFill>
                  <a:srgbClr val="FF0000"/>
                </a:solidFill>
              </a:rPr>
              <a:t>Up to 3 km/h at low SINR (out-of-sync), relaxation if allowed should be smaller than factor 2 for FR1. </a:t>
            </a:r>
            <a:endParaRPr lang="sv-SE" sz="1400" strike="sngStrike" dirty="0">
              <a:solidFill>
                <a:srgbClr val="FF0000"/>
              </a:solidFill>
            </a:endParaRPr>
          </a:p>
          <a:p>
            <a:pPr fontAlgn="ctr"/>
            <a:r>
              <a:rPr lang="en-GB" sz="1400" strike="sngStrike" dirty="0">
                <a:solidFill>
                  <a:srgbClr val="FF0000"/>
                </a:solidFill>
              </a:rPr>
              <a:t>Up to 30 km/h and at high SINR (e.g. in-sync), relaxation if allowed should be smaller than factor 2 FR1.</a:t>
            </a:r>
            <a:endParaRPr lang="sv-SE" sz="1400" strike="sngStrike" dirty="0">
              <a:solidFill>
                <a:srgbClr val="FF0000"/>
              </a:solidFill>
            </a:endParaRPr>
          </a:p>
          <a:p>
            <a:pPr fontAlgn="ctr"/>
            <a:r>
              <a:rPr lang="en-GB" sz="1400" strike="sngStrike" dirty="0">
                <a:solidFill>
                  <a:srgbClr val="FF0000"/>
                </a:solidFill>
              </a:rPr>
              <a:t>Up to 30 km/h at low SINR (e.g. out-of-sync), no relaxation shall be allowed for FR1. </a:t>
            </a:r>
            <a:endParaRPr lang="sv-SE" sz="1400" strike="sngStrike" dirty="0">
              <a:solidFill>
                <a:srgbClr val="FF0000"/>
              </a:solidFill>
            </a:endParaRPr>
          </a:p>
          <a:p>
            <a:pPr fontAlgn="ctr"/>
            <a:r>
              <a:rPr lang="en-GB" sz="1400" strike="sngStrike" dirty="0">
                <a:solidFill>
                  <a:srgbClr val="FF0000"/>
                </a:solidFill>
              </a:rPr>
              <a:t>Up to 3 km/h at higher SINR (e.g. in-sync), relaxation if allowed should be smaller than factor 2 for FR2.</a:t>
            </a:r>
            <a:endParaRPr lang="sv-SE" sz="1400" strike="sngStrike" dirty="0">
              <a:solidFill>
                <a:srgbClr val="FF0000"/>
              </a:solidFill>
            </a:endParaRPr>
          </a:p>
          <a:p>
            <a:pPr fontAlgn="ctr"/>
            <a:r>
              <a:rPr lang="en-GB" sz="1400" strike="sngStrike" dirty="0">
                <a:solidFill>
                  <a:srgbClr val="FF0000"/>
                </a:solidFill>
              </a:rPr>
              <a:t>Up to 30 km/h, no relaxation should be allowed for FR2.</a:t>
            </a:r>
            <a:endParaRPr lang="sv-SE" sz="1400" strike="sngStrike"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dirty="0">
                <a:solidFill>
                  <a:srgbClr val="0000CC"/>
                </a:solidFill>
              </a:rPr>
              <a:t>Option 1: RRM measurement assumptions are kept unchanged compared to the earlier simulations used for defining the existing RRM measurement requirements.</a:t>
            </a:r>
          </a:p>
          <a:p>
            <a:pPr lvl="1"/>
            <a:r>
              <a:rPr lang="en-GB" altLang="zh-TW" sz="1600" dirty="0">
                <a:solidFill>
                  <a:srgbClr val="00B050"/>
                </a:solidFill>
              </a:rPr>
              <a:t>Option 2: Do not consider RRM measurement in feasibility study</a:t>
            </a:r>
            <a:endParaRPr lang="en-GB" altLang="zh-TW" sz="2000" b="1" u="sng" dirty="0"/>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strike="sngStrike" dirty="0">
                <a:solidFill>
                  <a:srgbClr val="7030A0"/>
                </a:solidFill>
              </a:rPr>
              <a:t>FFS</a:t>
            </a:r>
            <a:r>
              <a:rPr lang="en-US" altLang="zh-TW" dirty="0"/>
              <a:t>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smtClean="0"/>
              <a:t>FFS until RAN4 #99e</a:t>
            </a:r>
            <a:endParaRPr lang="en-US" altLang="zh-TW" sz="1800" dirty="0"/>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configured whether the </a:t>
            </a:r>
            <a:r>
              <a:rPr lang="en-GB" altLang="zh-TW" dirty="0"/>
              <a:t>low mobility criterion is fulfilled or </a:t>
            </a:r>
            <a:r>
              <a:rPr lang="en-GB" altLang="zh-TW" dirty="0" smtClean="0"/>
              <a:t>not</a:t>
            </a:r>
          </a:p>
          <a:p>
            <a:pPr lvl="4" hangingPunct="0"/>
            <a:r>
              <a:rPr lang="en-US" altLang="zh-TW" dirty="0">
                <a:solidFill>
                  <a:srgbClr val="FF0000"/>
                </a:solidFill>
              </a:rPr>
              <a:t>Low mobility scenario under which the UE is allowed to apply the </a:t>
            </a:r>
            <a:r>
              <a:rPr lang="en-US" altLang="zh-TW" dirty="0" smtClean="0">
                <a:solidFill>
                  <a:srgbClr val="7030A0"/>
                </a:solidFill>
              </a:rPr>
              <a:t>relaxed </a:t>
            </a:r>
            <a:r>
              <a:rPr lang="en-US" altLang="zh-TW" dirty="0" smtClean="0">
                <a:solidFill>
                  <a:srgbClr val="FF0000"/>
                </a:solidFill>
              </a:rPr>
              <a:t>RLM/BM </a:t>
            </a:r>
            <a:r>
              <a:rPr lang="en-US" altLang="zh-TW" dirty="0">
                <a:solidFill>
                  <a:srgbClr val="FF0000"/>
                </a:solidFill>
              </a:rPr>
              <a:t>requirements is determined and configured to UE by the network, and it is up to the UE whether to apply relaxed RLM/BM requirements when </a:t>
            </a:r>
            <a:r>
              <a:rPr lang="en-US" altLang="zh-TW" dirty="0" smtClean="0">
                <a:solidFill>
                  <a:srgbClr val="FF0000"/>
                </a:solidFill>
              </a:rPr>
              <a:t>configured</a:t>
            </a:r>
            <a:endParaRPr lang="en-GB" altLang="zh-TW" dirty="0"/>
          </a:p>
          <a:p>
            <a:pPr lvl="2" hangingPunct="0"/>
            <a:r>
              <a:rPr lang="en-US" altLang="zh-TW" sz="1800" dirty="0"/>
              <a:t>Option C: The low mobility criterion can be left for RAN2 to decide. Send LS to RAN2 to trigger RAN2 discussion</a:t>
            </a:r>
            <a:r>
              <a:rPr lang="en-US" altLang="zh-TW" sz="1800" dirty="0" smtClean="0"/>
              <a:t>.</a:t>
            </a:r>
          </a:p>
          <a:p>
            <a:pPr lvl="2" hangingPunct="0"/>
            <a:r>
              <a:rPr lang="en-US" altLang="zh-TW" sz="1800" dirty="0">
                <a:solidFill>
                  <a:srgbClr val="0070C0"/>
                </a:solidFill>
              </a:rPr>
              <a:t>Option D: Other options on how often UE verifies the low mobility criterion is open for discussions at next meeting</a:t>
            </a:r>
            <a:r>
              <a:rPr lang="en-US" altLang="zh-TW" sz="1800" dirty="0" smtClean="0">
                <a:solidFill>
                  <a:srgbClr val="0070C0"/>
                </a:solidFill>
              </a:rPr>
              <a:t>.</a:t>
            </a:r>
            <a:endParaRPr lang="en-US" altLang="zh-TW" sz="1800" dirty="0" smtClean="0"/>
          </a:p>
          <a:p>
            <a:pPr lvl="1" hangingPunct="0"/>
            <a:r>
              <a:rPr lang="en-US" altLang="zh-TW" sz="1800" dirty="0" smtClean="0">
                <a:solidFill>
                  <a:srgbClr val="7030A0"/>
                </a:solidFill>
              </a:rPr>
              <a:t>If no consensus can be achieved in RAN4 #99e, RAN4 move forward with option C, i.e. send LS to RAN2 to trigger RAN2 discussion. </a:t>
            </a:r>
            <a:endParaRPr lang="zh-TW" altLang="zh-TW" sz="1800" dirty="0">
              <a:solidFill>
                <a:srgbClr val="7030A0"/>
              </a:solidFill>
            </a:endParaRPr>
          </a:p>
          <a:p>
            <a:pPr hangingPunct="0"/>
            <a:r>
              <a:rPr lang="en-US" altLang="zh-TW" sz="2000" strike="sngStrike" dirty="0">
                <a:solidFill>
                  <a:srgbClr val="7030A0"/>
                </a:solidFill>
              </a:rPr>
              <a:t>Low mobility scenario under which the UE is allowed to apply the RLM/BM requirements is determined and configured to UE by the network, and it is up to the UE whether to apply relaxed RLM/BM requirements when configured</a:t>
            </a:r>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9b239327-9e80-40e4-b1b7-4394fed77a33"/>
    <ds:schemaRef ds:uri="2f282d3b-eb4a-4b09-b61f-b9593442e286"/>
    <ds:schemaRef ds:uri="http://www.w3.org/XML/1998/namespace"/>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13773</TotalTime>
  <Words>3427</Words>
  <Application>Microsoft Office PowerPoint</Application>
  <PresentationFormat>宽屏</PresentationFormat>
  <Paragraphs>248</Paragraphs>
  <Slides>18</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新細明體</vt:lpstr>
      <vt:lpstr>SimSun</vt:lpstr>
      <vt:lpstr>SimSun</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vivo-Yanliang Sun</cp:lastModifiedBy>
  <cp:revision>2165</cp:revision>
  <dcterms:created xsi:type="dcterms:W3CDTF">2016-04-13T15:12:29Z</dcterms:created>
  <dcterms:modified xsi:type="dcterms:W3CDTF">2021-04-19T16:59:41Z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