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8"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4"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7" d="100"/>
          <a:sy n="77" d="100"/>
        </p:scale>
        <p:origin x="54" y="6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C892E8E6-ADE2-4DA8-89CD-69661A8CE79C}"/>
    <pc:docChg chg="custSel modSld">
      <pc:chgData name="Santhan Thangarasa" userId="408d9f9c-4a2c-4dc8-a0f4-253ef568dfdf" providerId="ADAL" clId="{C892E8E6-ADE2-4DA8-89CD-69661A8CE79C}" dt="2021-04-19T09:31:01.747" v="21"/>
      <pc:docMkLst>
        <pc:docMk/>
      </pc:docMkLst>
      <pc:sldChg chg="modSp mod addCm modCm">
        <pc:chgData name="Santhan Thangarasa" userId="408d9f9c-4a2c-4dc8-a0f4-253ef568dfdf" providerId="ADAL" clId="{C892E8E6-ADE2-4DA8-89CD-69661A8CE79C}" dt="2021-04-19T09:31:01.747" v="21"/>
        <pc:sldMkLst>
          <pc:docMk/>
          <pc:sldMk cId="3100701317" sldId="404"/>
        </pc:sldMkLst>
        <pc:spChg chg="mod">
          <ac:chgData name="Santhan Thangarasa" userId="408d9f9c-4a2c-4dc8-a0f4-253ef568dfdf" providerId="ADAL" clId="{C892E8E6-ADE2-4DA8-89CD-69661A8CE79C}" dt="2021-04-19T09:30:48.991" v="19" actId="20577"/>
          <ac:spMkLst>
            <pc:docMk/>
            <pc:sldMk cId="3100701317" sldId="404"/>
            <ac:spMk id="3" creationId="{00000000-0000-0000-0000-000000000000}"/>
          </ac:spMkLst>
        </pc:spChg>
      </pc:sldChg>
      <pc:sldChg chg="modSp mod">
        <pc:chgData name="Santhan Thangarasa" userId="408d9f9c-4a2c-4dc8-a0f4-253ef568dfdf" providerId="ADAL" clId="{C892E8E6-ADE2-4DA8-89CD-69661A8CE79C}" dt="2021-04-19T09:30:04.722" v="5" actId="255"/>
        <pc:sldMkLst>
          <pc:docMk/>
          <pc:sldMk cId="312394889" sldId="415"/>
        </pc:sldMkLst>
        <pc:spChg chg="mod">
          <ac:chgData name="Santhan Thangarasa" userId="408d9f9c-4a2c-4dc8-a0f4-253ef568dfdf" providerId="ADAL" clId="{C892E8E6-ADE2-4DA8-89CD-69661A8CE79C}" dt="2021-04-19T09:30:04.722" v="5" actId="255"/>
          <ac:spMkLst>
            <pc:docMk/>
            <pc:sldMk cId="312394889" sldId="415"/>
            <ac:spMk id="3" creationId="{00000000-0000-0000-0000-000000000000}"/>
          </ac:spMkLst>
        </pc:spChg>
      </pc:sldChg>
      <pc:sldChg chg="modSp mod addCm">
        <pc:chgData name="Santhan Thangarasa" userId="408d9f9c-4a2c-4dc8-a0f4-253ef568dfdf" providerId="ADAL" clId="{C892E8E6-ADE2-4DA8-89CD-69661A8CE79C}" dt="2021-04-19T09:29:38.825" v="2" actId="1589"/>
        <pc:sldMkLst>
          <pc:docMk/>
          <pc:sldMk cId="4134003058" sldId="419"/>
        </pc:sldMkLst>
        <pc:spChg chg="mod">
          <ac:chgData name="Santhan Thangarasa" userId="408d9f9c-4a2c-4dc8-a0f4-253ef568dfdf" providerId="ADAL" clId="{C892E8E6-ADE2-4DA8-89CD-69661A8CE79C}" dt="2021-04-19T09:29:29.696" v="1" actId="400"/>
          <ac:spMkLst>
            <pc:docMk/>
            <pc:sldMk cId="4134003058" sldId="419"/>
            <ac:spMk id="2" creationId="{1A5487F2-0DAC-45F8-8956-804D34653489}"/>
          </ac:spMkLst>
        </pc:spChg>
        <pc:spChg chg="mod">
          <ac:chgData name="Santhan Thangarasa" userId="408d9f9c-4a2c-4dc8-a0f4-253ef568dfdf" providerId="ADAL" clId="{C892E8E6-ADE2-4DA8-89CD-69661A8CE79C}" dt="2021-04-19T09:29:27.086" v="0" actId="400"/>
          <ac:spMkLst>
            <pc:docMk/>
            <pc:sldMk cId="4134003058" sldId="419"/>
            <ac:spMk id="3" creationId="{82AC37DA-52C5-436B-81B5-DD7ABF595E3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 authorId="6" dt="2021-04-19T12:20:07.723" idx="1">
    <p:pos x="7124" y="1716"/>
    <p:text>Just to clarify, does this note mean that even if the UE indicates the support of this feature, it may not always relax although the criteria is met?</p:text>
    <p:extLst>
      <p:ext uri="{C676402C-5697-4E1C-873F-D02D1690AC5C}">
        <p15:threadingInfo xmlns:p15="http://schemas.microsoft.com/office/powerpoint/2012/main" timeZoneBias="-180"/>
      </p:ext>
    </p:extLst>
  </p:cm>
  <p:cm authorId="3" dt="2021-04-19T19:45:42.829" idx="3">
    <p:pos x="7124" y="1812"/>
    <p:text>Yes. For each case, whether to obtain the power saving gain is up to UE implementation. For example, UE without using less RRM samples would not obtain power saving gain when relaxing SSB based RLM/BFD measurements in FR1. In this case, UE can choose not to perform relaxed RLM/BFD even the relaxation crriteria is met.</p:text>
    <p:extLst>
      <p:ext uri="{C676402C-5697-4E1C-873F-D02D1690AC5C}">
        <p15:threadingInfo xmlns:p15="http://schemas.microsoft.com/office/powerpoint/2012/main" timeZoneBias="-480">
          <p15:parentCm authorId="6" idx="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 authorId="6" dt="2021-04-19T12:20:39.924" idx="2">
    <p:pos x="6511" y="1012"/>
    <p:text>Could the meaning of this FFS issue be clarified?</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 authorId="6" dt="2021-04-19T12:21:14.407" idx="3">
    <p:pos x="1271" y="2483"/>
    <p:text>To be able to understand the intention of the sub-bullets better, could it still be clarified what the Qout values related to the sub-bullets are? We understand this is a BLER value, not SINR. Qout values are agnostic to receiver design, while the dB values are not, so the formula needs some clarification.
Marked back to FFS for now since these details are not clear to us.</p:text>
    <p:extLst>
      <p:ext uri="{C676402C-5697-4E1C-873F-D02D1690AC5C}">
        <p15:threadingInfo xmlns:p15="http://schemas.microsoft.com/office/powerpoint/2012/main" timeZoneBias="-180">
          <p15:parentCm authorId="2" idx="7"/>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4" dt="2021-04-19T11:03:54.024" idx="2">
    <p:pos x="6869" y="2766"/>
    <p:text>[vivo]: The last bullet inserted by Ericsson is possibly covered by the first sentence. Anyway it is also fine to keep this sentence since it is not conflict with others</p:text>
    <p:extLst>
      <p:ext uri="{C676402C-5697-4E1C-873F-D02D1690AC5C}">
        <p15:threadingInfo xmlns:p15="http://schemas.microsoft.com/office/powerpoint/2012/main" timeZoneBias="-480">
          <p15:parentCm authorId="2" idx="8"/>
        </p15:threadingInfo>
      </p:ext>
    </p:extLst>
  </p:cm>
  <p:cm authorId="6" dt="2021-04-19T12:21:44.633" idx="4">
    <p:pos x="6532" y="1663"/>
    <p:text>We don't completely understand the split between options A and B, so could the meaning of UE keeping verifying and UE stopping verifying be clarified a bit? How can the UE stop verifying that the low mobility criterion is fulfilled? When does the UE stop verifying and what happens if the criteria is no longer fulfilled? How to define when the UE should exit relaxation mode?</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 authorId="2" dt="2021-04-19T11:30:53.931" idx="14">
    <p:pos x="7014" y="828"/>
    <p:text>I agree it is not decided. So can we put it as "based on relaxation criteria".</p:text>
    <p:extLst>
      <p:ext uri="{C676402C-5697-4E1C-873F-D02D1690AC5C}">
        <p15:threadingInfo xmlns:p15="http://schemas.microsoft.com/office/powerpoint/2012/main" timeZoneBias="-12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 authorId="2" dt="2021-04-19T11:29:38.786" idx="13">
    <p:pos x="4122" y="546"/>
    <p:text>Moderator's recommended for the 2nd round was: "Before continue the discussion, please take Huawei's' comment into account. Companies provide views whether this discussion is still needed or not. " We have taken into account HW's comment and addressed it in the the 2nd round comments, please see Ericsson's comments in version 13. Please note that the original proposals have been modified to take into account HW's comments. Hence, these are still realistic scenarios which should be taken into account.</p:text>
    <p:extLst>
      <p:ext uri="{C676402C-5697-4E1C-873F-D02D1690AC5C}">
        <p15:threadingInfo xmlns:p15="http://schemas.microsoft.com/office/powerpoint/2012/main" timeZoneBias="-12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r>
              <a:rPr lang="en-US" dirty="0"/>
              <a:t/>
            </a: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r>
              <a:rPr lang="en-US" altLang="zh-TW" sz="1800" dirty="0">
                <a:solidFill>
                  <a:srgbClr val="0070C0"/>
                </a:solidFill>
              </a:rPr>
              <a:t>Other options are not precluded.</a:t>
            </a:r>
            <a:endParaRPr lang="en-US" altLang="zh-TW" sz="18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 xmlns:a16="http://schemas.microsoft.com/office/drawing/2014/main" val="20000"/>
                    </a:ext>
                  </a:extLst>
                </a:gridCol>
                <a:gridCol w="2131354">
                  <a:extLst>
                    <a:ext uri="{9D8B030D-6E8A-4147-A177-3AD203B41FA5}">
                      <a16:colId xmlns=""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 xmlns:a16="http://schemas.microsoft.com/office/drawing/2014/main" val="20000"/>
                    </a:ext>
                  </a:extLst>
                </a:gridCol>
                <a:gridCol w="3313604">
                  <a:extLst>
                    <a:ext uri="{9D8B030D-6E8A-4147-A177-3AD203B41FA5}">
                      <a16:colId xmlns=""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criteria </a:t>
            </a:r>
            <a:r>
              <a:rPr lang="en-GB" altLang="zh-TW" sz="2400" strike="sngStrike" dirty="0">
                <a:solidFill>
                  <a:srgbClr val="FF0000"/>
                </a:solidFill>
              </a:rPr>
              <a:t>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dirty="0">
                <a:solidFill>
                  <a:srgbClr val="0000CC"/>
                </a:solidFill>
              </a:rPr>
              <a:t>FFS whether to introduce 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 xmlns:a16="http://schemas.microsoft.com/office/drawing/2014/main" id="{82AC37DA-52C5-436B-81B5-DD7ABF595E3D}"/>
              </a:ext>
            </a:extLst>
          </p:cNvPr>
          <p:cNvSpPr>
            <a:spLocks noGrp="1"/>
          </p:cNvSpPr>
          <p:nvPr>
            <p:ph idx="1"/>
          </p:nvPr>
        </p:nvSpPr>
        <p:spPr/>
        <p:txBody>
          <a:bodyPr>
            <a:normAutofit/>
          </a:bodyPr>
          <a:lstStyle/>
          <a:p>
            <a:pPr marL="0" indent="0">
              <a:buNone/>
            </a:pPr>
            <a:r>
              <a:rPr lang="en-GB" b="1" u="sng" dirty="0">
                <a:solidFill>
                  <a:srgbClr val="0000CC"/>
                </a:solidFill>
              </a:rPr>
              <a:t>Issue 2-5-2: Exiting relaxation mode in intra-band CA/DC</a:t>
            </a:r>
          </a:p>
          <a:p>
            <a:pPr marL="0" indent="0">
              <a:buNone/>
            </a:pP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dirty="0">
              <a:solidFill>
                <a:srgbClr val="0000CC"/>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dirty="0">
                <a:solidFill>
                  <a:srgbClr val="FF0000"/>
                </a:solidFill>
              </a:rPr>
              <a:t>Up to 3 km/h and at high SINR (in-sync), relaxation by factor 4 can be allowed for FR1.</a:t>
            </a:r>
            <a:endParaRPr lang="sv-SE" sz="1400" dirty="0">
              <a:solidFill>
                <a:srgbClr val="FF0000"/>
              </a:solidFill>
            </a:endParaRPr>
          </a:p>
          <a:p>
            <a:pPr fontAlgn="ctr"/>
            <a:r>
              <a:rPr lang="en-GB" sz="1400" dirty="0">
                <a:solidFill>
                  <a:srgbClr val="FF0000"/>
                </a:solidFill>
              </a:rPr>
              <a:t>Up to 3 km/h at low SINR (out-of-sync), relaxation if allowed should be smaller than factor 2 for FR1. </a:t>
            </a:r>
            <a:endParaRPr lang="sv-SE" sz="1400" dirty="0">
              <a:solidFill>
                <a:srgbClr val="FF0000"/>
              </a:solidFill>
            </a:endParaRPr>
          </a:p>
          <a:p>
            <a:pPr fontAlgn="ctr"/>
            <a:r>
              <a:rPr lang="en-GB" sz="1400" dirty="0">
                <a:solidFill>
                  <a:srgbClr val="FF0000"/>
                </a:solidFill>
              </a:rPr>
              <a:t>Up to 30 km/h and at high SINR (e.g. in-sync), relaxation if allowed should be smaller than factor 2 FR1.</a:t>
            </a:r>
            <a:endParaRPr lang="sv-SE" sz="1400" dirty="0">
              <a:solidFill>
                <a:srgbClr val="FF0000"/>
              </a:solidFill>
            </a:endParaRPr>
          </a:p>
          <a:p>
            <a:pPr fontAlgn="ctr"/>
            <a:r>
              <a:rPr lang="en-GB" sz="1400" dirty="0">
                <a:solidFill>
                  <a:srgbClr val="FF0000"/>
                </a:solidFill>
              </a:rPr>
              <a:t>Up to 30 km/h at low SINR (e.g. out-of-sync), no relaxation shall be allowed for FR1. </a:t>
            </a:r>
            <a:endParaRPr lang="sv-SE" sz="1400" dirty="0">
              <a:solidFill>
                <a:srgbClr val="FF0000"/>
              </a:solidFill>
            </a:endParaRPr>
          </a:p>
          <a:p>
            <a:pPr fontAlgn="ctr"/>
            <a:r>
              <a:rPr lang="en-GB" sz="1400" dirty="0">
                <a:solidFill>
                  <a:srgbClr val="FF0000"/>
                </a:solidFill>
              </a:rPr>
              <a:t>Up to 3 km/h at higher SINR (e.g. in-sync), relaxation if allowed should be smaller than factor 2 for FR2.</a:t>
            </a:r>
            <a:endParaRPr lang="sv-SE" sz="1400" dirty="0">
              <a:solidFill>
                <a:srgbClr val="FF0000"/>
              </a:solidFill>
            </a:endParaRPr>
          </a:p>
          <a:p>
            <a:pPr fontAlgn="ctr"/>
            <a:r>
              <a:rPr lang="en-GB" sz="1400" dirty="0">
                <a:solidFill>
                  <a:srgbClr val="FF0000"/>
                </a:solidFill>
              </a:rPr>
              <a:t>Up to 30 km/h, no relaxation should be allowed for FR2.</a:t>
            </a:r>
            <a:endParaRPr lang="sv-SE" sz="1400"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dirty="0">
                <a:solidFill>
                  <a:srgbClr val="0000CC"/>
                </a:solidFill>
              </a:rPr>
              <a:t>Note: in the feasibility study, RRM measurement assumptions are kept unchanged compared to the earlier simulations used for defining the existing RRM measurement requirements.</a:t>
            </a:r>
          </a:p>
          <a:p>
            <a:pPr marL="0" indent="0">
              <a:buNone/>
            </a:pPr>
            <a:endParaRPr lang="en-GB" altLang="zh-TW" sz="2000" b="1" u="sng" dirty="0" smtClean="0"/>
          </a:p>
          <a:p>
            <a:pPr marL="0" indent="0">
              <a:buNone/>
            </a:pPr>
            <a:endParaRPr lang="en-GB" altLang="zh-TW" sz="2000" b="1" u="sng" dirty="0"/>
          </a:p>
          <a:p>
            <a:pPr marL="0" indent="0">
              <a:buNone/>
            </a:pPr>
            <a:r>
              <a:rPr lang="en-GB" altLang="zh-TW" sz="2000" b="1" u="sng" dirty="0" smtClean="0"/>
              <a:t>Issue </a:t>
            </a:r>
            <a:r>
              <a:rPr lang="en-GB" altLang="zh-TW" sz="2000" b="1" u="sng" dirty="0"/>
              <a:t>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 xmlns:a16="http://schemas.microsoft.com/office/drawing/2014/main"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a:t>
            </a:r>
            <a:r>
              <a:rPr lang="en-US" altLang="zh-TW" dirty="0" err="1"/>
              <a:t>w.r.t.</a:t>
            </a:r>
            <a:r>
              <a:rPr lang="en-US" altLang="zh-TW" dirty="0"/>
              <a: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 xmlns:a16="http://schemas.microsoft.com/office/drawing/2014/main"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a:solidFill>
                  <a:srgbClr val="C00000"/>
                </a:solidFill>
              </a:rPr>
              <a:t>Other options are not precluded.</a:t>
            </a:r>
            <a:endParaRPr lang="sv-SE" altLang="zh-CN" dirty="0">
              <a:solidFill>
                <a:srgbClr val="C00000"/>
              </a:solidFill>
            </a:endParaRP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a:t>
            </a:r>
          </a:p>
          <a:p>
            <a:pPr lvl="2" hangingPunct="0"/>
            <a:r>
              <a:rPr lang="en-US" altLang="zh-TW" sz="1800" dirty="0"/>
              <a:t>Option A: UE will need to </a:t>
            </a:r>
            <a:r>
              <a:rPr lang="en-US" altLang="zh-TW" sz="1800" strike="sngStrike"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a:t>
            </a:r>
            <a:r>
              <a:rPr lang="en-US" altLang="zh-TW" sz="1800" dirty="0" smtClean="0"/>
              <a:t>fulfilled </a:t>
            </a:r>
            <a:r>
              <a:rPr lang="en-US" altLang="zh-TW" sz="1800" dirty="0" smtClean="0">
                <a:solidFill>
                  <a:srgbClr val="0000CC"/>
                </a:solidFill>
              </a:rPr>
              <a:t>based on the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a:t>
            </a:r>
            <a:r>
              <a:rPr lang="en-US" altLang="zh-TW" sz="1800" dirty="0" smtClean="0"/>
              <a:t>fulfilled </a:t>
            </a:r>
            <a:r>
              <a:rPr lang="en-US" altLang="zh-TW" sz="1800" dirty="0">
                <a:solidFill>
                  <a:srgbClr val="0000CC"/>
                </a:solidFill>
              </a:rPr>
              <a:t>based on the channel </a:t>
            </a:r>
            <a:r>
              <a:rPr lang="en-US" altLang="zh-TW" sz="1800" dirty="0" smtClean="0">
                <a:solidFill>
                  <a:srgbClr val="0000CC"/>
                </a:solidFill>
              </a:rPr>
              <a:t>condition</a:t>
            </a:r>
            <a:endParaRPr lang="zh-TW" altLang="zh-TW" sz="1800" dirty="0"/>
          </a:p>
          <a:p>
            <a:pPr lvl="3" hangingPunct="0"/>
            <a:r>
              <a:rPr lang="en-US" altLang="zh-TW" dirty="0"/>
              <a:t>Option B1: UE assumes the </a:t>
            </a:r>
            <a:r>
              <a:rPr lang="en-GB" altLang="zh-TW" dirty="0"/>
              <a:t>low mobility criterion is fulfilled </a:t>
            </a:r>
            <a:r>
              <a:rPr lang="en-US" altLang="zh-TW" dirty="0">
                <a:solidFill>
                  <a:srgbClr val="C00000"/>
                </a:solidFill>
              </a:rPr>
              <a:t>(e.g. fixed UE) or not fulfilled (e.g. vehicular UE</a:t>
            </a:r>
            <a:r>
              <a:rPr lang="en-US" altLang="zh-TW" dirty="0" smtClean="0">
                <a:solidFill>
                  <a:srgbClr val="C00000"/>
                </a:solidFill>
              </a:rPr>
              <a:t>).</a:t>
            </a:r>
            <a:endParaRPr lang="zh-TW" altLang="zh-TW" dirty="0"/>
          </a:p>
          <a:p>
            <a:pPr lvl="3" hangingPunct="0"/>
            <a:r>
              <a:rPr lang="en-US" altLang="zh-TW" dirty="0"/>
              <a:t>Option B2: Network configured whether the </a:t>
            </a:r>
            <a:r>
              <a:rPr lang="en-GB" altLang="zh-TW" dirty="0"/>
              <a:t>low mobility criterion is fulfilled or not</a:t>
            </a:r>
          </a:p>
          <a:p>
            <a:pPr lvl="2" hangingPunct="0"/>
            <a:r>
              <a:rPr lang="en-US" altLang="zh-TW" sz="1800" dirty="0"/>
              <a:t>Option C: The low mobility criterion can be left for RAN2 to decide. Send LS to RAN2 to trigger RAN2 discussion.</a:t>
            </a:r>
            <a:endParaRPr lang="zh-TW" altLang="zh-TW" sz="1800" dirty="0"/>
          </a:p>
          <a:p>
            <a:pPr hangingPunct="0"/>
            <a:r>
              <a:rPr lang="en-US" altLang="zh-TW" sz="2000" dirty="0">
                <a:solidFill>
                  <a:srgbClr val="FF0000"/>
                </a:solidFill>
              </a:rPr>
              <a:t>Low mobility scenario under which the UE is allowed to apply the RLM/BM requirements is determined and configured to UE by the network, and it is up to the UE whether to apply relaxed RLM/BM requirements when configured</a:t>
            </a:r>
            <a:endParaRPr lang="en-US" altLang="zh-TW" sz="20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0FD343-6777-4061-95D9-81AE5AF9F6D5}">
  <ds:schemaRefs>
    <ds:schemaRef ds:uri="http://schemas.microsoft.com/office/2006/documentManagement/types"/>
    <ds:schemaRef ds:uri="http://www.w3.org/XML/1998/namespace"/>
    <ds:schemaRef ds:uri="http://purl.org/dc/terms/"/>
    <ds:schemaRef ds:uri="http://schemas.openxmlformats.org/package/2006/metadata/core-properties"/>
    <ds:schemaRef ds:uri="http://purl.org/dc/elements/1.1/"/>
    <ds:schemaRef ds:uri="http://schemas.microsoft.com/office/infopath/2007/PartnerControls"/>
    <ds:schemaRef ds:uri="http://schemas.microsoft.com/sharepoint/v3"/>
    <ds:schemaRef ds:uri="http://purl.org/dc/dcmitype/"/>
    <ds:schemaRef ds:uri="9b239327-9e80-40e4-b1b7-4394fed77a33"/>
    <ds:schemaRef ds:uri="2f282d3b-eb4a-4b09-b61f-b9593442e286"/>
    <ds:schemaRef ds:uri="http://schemas.microsoft.com/office/2006/metadata/properties"/>
  </ds:schemaRefs>
</ds:datastoreItem>
</file>

<file path=customXml/itemProps3.xml><?xml version="1.0" encoding="utf-8"?>
<ds:datastoreItem xmlns:ds="http://schemas.openxmlformats.org/officeDocument/2006/customXml" ds:itemID="{1E7A3926-1EFC-40D7-902C-75F529FB1F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13619</TotalTime>
  <Words>3283</Words>
  <Application>Microsoft Office PowerPoint</Application>
  <PresentationFormat>宽屏</PresentationFormat>
  <Paragraphs>241</Paragraphs>
  <Slides>18</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新細明體</vt:lpstr>
      <vt:lpstr>SimSun</vt:lpstr>
      <vt:lpstr>SimSun</vt: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演示文稿</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演示文稿</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Huawei</cp:lastModifiedBy>
  <cp:revision>2160</cp:revision>
  <dcterms:created xsi:type="dcterms:W3CDTF">2016-04-13T15:12:29Z</dcterms:created>
  <dcterms:modified xsi:type="dcterms:W3CDTF">2021-04-19T11:50:47Z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(3)nrAK3GB1hi+LGw+g9hH2ASIA7iq2Cl5grAUNAGh4iRwrNnQvSjEfnGkqIH90NwPie55MQD7G
EgOB+DnyRO4wKilkHG9yTXsRV5wecFc3pD4B1fa6Tl7M+jbCMILJYYn8g3LfEpt7Ycvsxwj0
6gg9gZ0HvkmbLtrfkny2f87Q5+pjxSwOYoW0nmkpqpyYTXfhTtYIGP/ag87TMq5FNW6uFucw
mEddD7B2vbWW+BsLde</vt:lpwstr>
  </property>
  <property fmtid="{D5CDD505-2E9C-101B-9397-08002B2CF9AE}" pid="3" name="_2015_ms_pID_7253431">
    <vt:lpwstr>8v0O5VgV9mY6sE4csaOjikuxYdUDlf3l5EOnzKfpGzd7OUtxRDMeFe
3XLTU857akTFdr4EHAupofXe5lXo4mah2zegyCPzONVTtKvesaHcIIV9msGlldRXjYVqocof
Cz9QcsGRqA3J87Md2jNbFHM9SF3Wct/Xc2Rn9m6lxkCmQnnX45XixQ/YmD2VaoeUiKsTe3Sv
A/hkzfYsmz/e5WHALnq1J7s69w0NV6I6uaND</vt:lpwstr>
  </property>
  <property fmtid="{D5CDD505-2E9C-101B-9397-08002B2CF9AE}" pid="4" name="_NewReviewCycle">
    <vt:lpwstr/>
  </property>
  <property fmtid="{D5CDD505-2E9C-101B-9397-08002B2CF9AE}" pid="5" name="_2015_ms_pID_7253432">
    <vt:lpwstr>2a1ar2JlyLChxCht+OZSrDw=</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