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98" r:id="rId6"/>
    <p:sldId id="400" r:id="rId7"/>
    <p:sldId id="401" r:id="rId8"/>
    <p:sldId id="402" r:id="rId9"/>
    <p:sldId id="418" r:id="rId10"/>
    <p:sldId id="410" r:id="rId11"/>
    <p:sldId id="411" r:id="rId12"/>
    <p:sldId id="412" r:id="rId13"/>
    <p:sldId id="403" r:id="rId14"/>
    <p:sldId id="416" r:id="rId15"/>
    <p:sldId id="404" r:id="rId16"/>
    <p:sldId id="419" r:id="rId17"/>
    <p:sldId id="413" r:id="rId18"/>
    <p:sldId id="414" r:id="rId19"/>
    <p:sldId id="4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76" y="2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15</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a:xfrm>
            <a:off x="838200" y="1155032"/>
            <a:ext cx="10515600" cy="5518900"/>
          </a:xfrm>
        </p:spPr>
        <p:txBody>
          <a:bodyPr>
            <a:normAutofit fontScale="850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500" dirty="0"/>
              <a:t>Scaling factor defining the relaxed RLM/BFD evaluation period is defined based on max(TDRX, TSSB). FFS the following options</a:t>
            </a:r>
          </a:p>
          <a:p>
            <a:r>
              <a:rPr lang="en-GB" altLang="zh-TW" sz="1500" dirty="0"/>
              <a:t>Option 1:The similar definition of RLM/BFD evaluation period in Rel-15 can be reused as Max(T, Ceil([Y] x P x N) x Max(TDRX,TSSB))</a:t>
            </a:r>
          </a:p>
          <a:p>
            <a:r>
              <a:rPr lang="en-GB" altLang="zh-TW" sz="1500" dirty="0"/>
              <a:t>Option 2: If power saving conditions are satisfied, allow </a:t>
            </a:r>
            <a:r>
              <a:rPr lang="en-GB" altLang="zh-TW" sz="1500" dirty="0" err="1"/>
              <a:t>T</a:t>
            </a:r>
            <a:r>
              <a:rPr lang="en-GB" altLang="zh-TW" sz="1500" baseline="-25000" dirty="0" err="1"/>
              <a:t>Evaluate_ps_out_SSB</a:t>
            </a:r>
            <a:r>
              <a:rPr lang="en-GB" altLang="zh-TW" sz="1500" dirty="0"/>
              <a:t> for the first OOS indication and the original </a:t>
            </a:r>
            <a:r>
              <a:rPr lang="en-GB" altLang="zh-TW" sz="1500" dirty="0" err="1"/>
              <a:t>T</a:t>
            </a:r>
            <a:r>
              <a:rPr lang="en-GB" altLang="zh-TW" sz="1500" baseline="-25000" dirty="0" err="1"/>
              <a:t>Evaluate_out_SSB</a:t>
            </a:r>
            <a:r>
              <a:rPr lang="en-GB" altLang="zh-TW" sz="1500" baseline="-25000" dirty="0"/>
              <a:t> </a:t>
            </a:r>
            <a:r>
              <a:rPr lang="en-GB" altLang="zh-TW" sz="1500" dirty="0"/>
              <a:t>doesn’t apply</a:t>
            </a:r>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r>
              <a:rPr lang="en-US" altLang="zh-TW" sz="1500" dirty="0"/>
              <a:t>Option 3: modify the Rel-15 wording in the requirements as follows</a:t>
            </a:r>
          </a:p>
          <a:p>
            <a:pPr lvl="1"/>
            <a:r>
              <a:rPr lang="en-US" altLang="zh-TW" sz="1500" dirty="0"/>
              <a:t>the new evaluation period </a:t>
            </a:r>
            <a:r>
              <a:rPr lang="en-US" altLang="zh-TW" sz="1500" dirty="0" err="1"/>
              <a:t>TEvaluate_out_SSB</a:t>
            </a:r>
            <a:r>
              <a:rPr lang="en-US" altLang="zh-TW" sz="1500" dirty="0"/>
              <a:t>-Relaxed is specified as </a:t>
            </a:r>
            <a:r>
              <a:rPr lang="en-US" altLang="zh-TW" sz="1500" dirty="0">
                <a:highlight>
                  <a:srgbClr val="FFFF00"/>
                </a:highlight>
              </a:rPr>
              <a:t>K1* </a:t>
            </a:r>
            <a:r>
              <a:rPr lang="en-US" altLang="zh-TW" sz="1500" dirty="0" err="1"/>
              <a:t>TEvaluate_out_SSB</a:t>
            </a:r>
            <a:r>
              <a:rPr lang="en-US" altLang="zh-TW" sz="1500" dirty="0"/>
              <a:t>, where </a:t>
            </a:r>
            <a:r>
              <a:rPr lang="en-US" altLang="zh-TW" sz="1500" dirty="0" err="1"/>
              <a:t>TEvaluate_out_SSB</a:t>
            </a:r>
            <a:r>
              <a:rPr lang="en-US" altLang="zh-TW" sz="1500" dirty="0"/>
              <a:t> is as specified in clause 8.1.3.2 in TS 38.133 .</a:t>
            </a:r>
          </a:p>
          <a:p>
            <a:pPr lvl="1"/>
            <a:r>
              <a:rPr lang="en-US" altLang="zh-TW" sz="1500" dirty="0"/>
              <a:t>the new indication period </a:t>
            </a:r>
            <a:r>
              <a:rPr lang="en-US" altLang="zh-TW" sz="1500" dirty="0" err="1"/>
              <a:t>TIndication_interval</a:t>
            </a:r>
            <a:r>
              <a:rPr lang="en-US" altLang="zh-TW" sz="1500" dirty="0"/>
              <a:t>-Relaxed is specified as </a:t>
            </a:r>
            <a:r>
              <a:rPr lang="en-US" altLang="zh-TW" sz="1500" dirty="0">
                <a:highlight>
                  <a:srgbClr val="FFFF00"/>
                </a:highlight>
              </a:rPr>
              <a:t>K2* </a:t>
            </a:r>
            <a:r>
              <a:rPr lang="en-US" altLang="zh-TW" sz="1500" dirty="0" err="1"/>
              <a:t>TIndication_interval</a:t>
            </a:r>
            <a:r>
              <a:rPr lang="en-US" altLang="zh-TW" sz="1500" dirty="0"/>
              <a:t> where </a:t>
            </a:r>
            <a:r>
              <a:rPr lang="en-US" altLang="zh-TW" sz="1500" dirty="0" err="1"/>
              <a:t>TIndication_interval</a:t>
            </a:r>
            <a:r>
              <a:rPr lang="en-US" altLang="zh-TW" sz="1500" dirty="0"/>
              <a:t> is as specified in clause 8.1.6 in TS 38.133.</a:t>
            </a:r>
          </a:p>
          <a:p>
            <a:pPr lvl="1"/>
            <a:r>
              <a:rPr lang="en-US" altLang="zh-TW" sz="1500" dirty="0"/>
              <a:t>FFS whether K1=K2</a:t>
            </a:r>
          </a:p>
          <a:p>
            <a:r>
              <a:rPr lang="en-US" altLang="zh-TW" sz="1500" dirty="0"/>
              <a:t>Other options are not precluded.</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 xmlns:a16="http://schemas.microsoft.com/office/drawing/2014/main" val="20000"/>
                    </a:ext>
                  </a:extLst>
                </a:gridCol>
                <a:gridCol w="2131354">
                  <a:extLst>
                    <a:ext uri="{9D8B030D-6E8A-4147-A177-3AD203B41FA5}">
                      <a16:colId xmlns=""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t>Option 3: </a:t>
            </a:r>
            <a:r>
              <a:rPr lang="en-US" altLang="zh-CN" sz="2000" dirty="0"/>
              <a:t>The parameters used in good serving link quality criteria are predefined. FFS other potential parameters.</a:t>
            </a: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 based on the relaxation </a:t>
            </a:r>
            <a:r>
              <a:rPr lang="en-GB" altLang="zh-TW" sz="2400" dirty="0" smtClean="0"/>
              <a:t>criteria.</a:t>
            </a:r>
            <a:endParaRPr lang="en-GB" altLang="zh-TW" sz="2400" strike="sngStrike" dirty="0"/>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t>Issue 2-5-2/2-5-3</a:t>
            </a:r>
          </a:p>
          <a:p>
            <a:r>
              <a:rPr lang="en-US" altLang="zh-TW" sz="2400" dirty="0"/>
              <a:t>scenarios for which RAN4 is going to develop relaxation requirements for RLM/BFD is FFS</a:t>
            </a:r>
            <a:endParaRPr lang="en-GB" altLang="zh-TW" sz="2400" dirty="0"/>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5487F2-0DAC-45F8-8956-804D34653489}"/>
              </a:ext>
            </a:extLst>
          </p:cNvPr>
          <p:cNvSpPr>
            <a:spLocks noGrp="1"/>
          </p:cNvSpPr>
          <p:nvPr>
            <p:ph type="title"/>
          </p:nvPr>
        </p:nvSpPr>
        <p:spPr/>
        <p:txBody>
          <a:bodyPr>
            <a:normAutofit fontScale="90000"/>
          </a:bodyPr>
          <a:lstStyle/>
          <a:p>
            <a:r>
              <a:rPr lang="sv-SE" dirty="0"/>
              <a:t>Relaxation in intra-band CA</a:t>
            </a:r>
          </a:p>
        </p:txBody>
      </p:sp>
      <p:sp>
        <p:nvSpPr>
          <p:cNvPr id="3" name="Content Placeholder 2">
            <a:extLst>
              <a:ext uri="{FF2B5EF4-FFF2-40B4-BE49-F238E27FC236}">
                <a16:creationId xmlns="" xmlns:a16="http://schemas.microsoft.com/office/drawing/2014/main" id="{82AC37DA-52C5-436B-81B5-DD7ABF595E3D}"/>
              </a:ext>
            </a:extLst>
          </p:cNvPr>
          <p:cNvSpPr>
            <a:spLocks noGrp="1"/>
          </p:cNvSpPr>
          <p:nvPr>
            <p:ph idx="1"/>
          </p:nvPr>
        </p:nvSpPr>
        <p:spPr/>
        <p:txBody>
          <a:bodyPr>
            <a:normAutofit fontScale="92500" lnSpcReduction="10000"/>
          </a:bodyPr>
          <a:lstStyle/>
          <a:p>
            <a:pPr marL="0" indent="0">
              <a:buNone/>
            </a:pPr>
            <a:r>
              <a:rPr lang="en-GB" b="1" u="sng" dirty="0"/>
              <a:t>Issue 2-5-2: Exiting relaxation mode in intra-band CA/DC</a:t>
            </a:r>
          </a:p>
          <a:p>
            <a:r>
              <a:rPr lang="en-GB" dirty="0"/>
              <a:t>Option 1: For intra-band CA, if UE has fulfilled the criterion for operating RLM/BFD in relaxed mode in one serving cell, then it is allowed to operate RLM/BFD in relaxed mode in all other serving cells if same type of RS are used for RLM/BFD in the serving cell and other serving cells. </a:t>
            </a:r>
          </a:p>
          <a:p>
            <a:r>
              <a:rPr lang="sv-SE" dirty="0" err="1"/>
              <a:t>Other</a:t>
            </a:r>
            <a:r>
              <a:rPr lang="sv-SE" dirty="0"/>
              <a:t> options </a:t>
            </a:r>
            <a:r>
              <a:rPr lang="sv-SE" dirty="0" err="1"/>
              <a:t>are</a:t>
            </a:r>
            <a:r>
              <a:rPr lang="sv-SE" dirty="0"/>
              <a:t> not </a:t>
            </a:r>
            <a:r>
              <a:rPr lang="sv-SE" dirty="0" err="1"/>
              <a:t>precluded</a:t>
            </a:r>
            <a:endParaRPr lang="sv-SE" dirty="0"/>
          </a:p>
          <a:p>
            <a:pPr marL="0" indent="0">
              <a:buNone/>
            </a:pPr>
            <a:r>
              <a:rPr lang="en-GB" dirty="0"/>
              <a:t> </a:t>
            </a:r>
          </a:p>
          <a:p>
            <a:pPr marL="0" indent="0">
              <a:buNone/>
            </a:pPr>
            <a:r>
              <a:rPr lang="en-GB" b="1" u="sng" dirty="0"/>
              <a:t>Issue 2-5-3: Relaxation criteria in intra-band CA/DC</a:t>
            </a:r>
            <a:endParaRPr lang="sv-SE" b="1" u="sng" dirty="0"/>
          </a:p>
          <a:p>
            <a:r>
              <a:rPr lang="en-GB" dirty="0"/>
              <a:t>Option 1: For intra-band CA, if UE meets the conditions of reverting to the normal RLM/BFD in one serving cell, it is expected the reversion operations are applied to other serving cell(s) if same type of RS are used for RLM/BFD in the serving cell and other serving cells.</a:t>
            </a:r>
          </a:p>
          <a:p>
            <a:r>
              <a:rPr lang="sv-SE" dirty="0" err="1"/>
              <a:t>Other</a:t>
            </a:r>
            <a:r>
              <a:rPr lang="sv-SE" dirty="0"/>
              <a:t> options </a:t>
            </a:r>
            <a:r>
              <a:rPr lang="sv-SE" dirty="0" err="1"/>
              <a:t>are</a:t>
            </a:r>
            <a:r>
              <a:rPr lang="sv-SE" dirty="0"/>
              <a:t> not </a:t>
            </a:r>
            <a:r>
              <a:rPr lang="sv-SE" dirty="0" err="1"/>
              <a:t>precluded</a:t>
            </a:r>
            <a:endParaRPr lang="sv-SE" dirty="0"/>
          </a:p>
        </p:txBody>
      </p:sp>
    </p:spTree>
    <p:extLst>
      <p:ext uri="{BB962C8B-B14F-4D97-AF65-F5344CB8AC3E}">
        <p14:creationId xmlns:p14="http://schemas.microsoft.com/office/powerpoint/2010/main" val="413400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t>For information: Observations on the simulation results</a:t>
            </a:r>
            <a:endParaRPr lang="zh-CN" altLang="en-US" sz="3200"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smtClean="0"/>
              <a:t>shows </a:t>
            </a:r>
            <a:r>
              <a:rPr lang="en-US" altLang="zh-TW" sz="1400" dirty="0"/>
              <a:t>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t>Therefore, it is concluded that the beneficial scenarios for R17 RLM BFD relaxation are </a:t>
            </a:r>
          </a:p>
          <a:p>
            <a:pPr lvl="2"/>
            <a:r>
              <a:rPr lang="en-US" altLang="zh-TW" sz="1600" dirty="0"/>
              <a:t>When L1 measurement interval for RLM/BFD/RRM can be extended, i.e. number of samples can be reduced, which means SINR is high enough and mobility is low enough, and</a:t>
            </a:r>
          </a:p>
          <a:p>
            <a:pPr lvl="2"/>
            <a:r>
              <a:rPr lang="en-US" altLang="zh-TW" sz="1600" dirty="0"/>
              <a:t>When FTP traffic or Voip traffic is considered, and</a:t>
            </a:r>
          </a:p>
          <a:p>
            <a:pPr lvl="2"/>
            <a:r>
              <a:rPr lang="en-US" altLang="zh-TW" sz="1600" dirty="0"/>
              <a:t>When DRX cycle length is not longer than 80 ms, and</a:t>
            </a:r>
          </a:p>
          <a:p>
            <a:pPr lvl="2"/>
            <a:r>
              <a:rPr lang="en-US" altLang="zh-TW" sz="1600" dirty="0"/>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t>For information: Observations on the simulation results</a:t>
            </a:r>
            <a:endParaRPr lang="zh-CN" altLang="en-US" sz="2800"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t>Therefore, the feasible scenarios for R17 RLM and BFD relaxation are</a:t>
            </a:r>
          </a:p>
          <a:p>
            <a:pPr lvl="2"/>
            <a:r>
              <a:rPr lang="en-US" altLang="zh-TW" sz="1800" dirty="0"/>
              <a:t>When DRX cycle length is not longer than 80 ms, and</a:t>
            </a:r>
          </a:p>
          <a:p>
            <a:pPr lvl="2"/>
            <a:r>
              <a:rPr lang="en-US" altLang="zh-TW" sz="1800" dirty="0"/>
              <a:t>W</a:t>
            </a:r>
            <a:r>
              <a:rPr lang="en-US" altLang="zh-CN" sz="1800" dirty="0"/>
              <a:t>hen SINR is above a proper threshold, and</a:t>
            </a:r>
            <a:endParaRPr lang="en-US" altLang="zh-TW" sz="1800" dirty="0"/>
          </a:p>
          <a:p>
            <a:pPr lvl="2"/>
            <a:r>
              <a:rPr lang="en-US" altLang="zh-TW" sz="1800" dirty="0"/>
              <a:t>W</a:t>
            </a:r>
            <a:r>
              <a:rPr lang="en-US" altLang="zh-CN" sz="1800" dirty="0"/>
              <a:t>hen UE mobility is below a certain speed</a:t>
            </a:r>
            <a:r>
              <a:rPr lang="en-US" altLang="zh-CN" sz="1800" dirty="0" smtClean="0"/>
              <a:t>.</a:t>
            </a:r>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t>For information: Observations on the simulation results</a:t>
            </a:r>
            <a:endParaRPr lang="zh-CN" altLang="en-US" sz="2400"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t>Following observations were made based on simulation results submitted in R4-2106851 and </a:t>
            </a:r>
            <a:r>
              <a:rPr lang="en-GB" sz="1400" dirty="0" err="1"/>
              <a:t>analyzed</a:t>
            </a:r>
            <a:r>
              <a:rPr lang="en-GB" sz="1400" dirty="0"/>
              <a:t> in R4-2106852:</a:t>
            </a:r>
          </a:p>
          <a:p>
            <a:pPr lvl="1" fontAlgn="ctr"/>
            <a:r>
              <a:rPr lang="en-GB" sz="1400" dirty="0"/>
              <a:t>Up to 3 km/h and at high SINR (in-sync), relaxation by factor 4 can be allowed for FR1.</a:t>
            </a:r>
            <a:endParaRPr lang="sv-SE" sz="1400" dirty="0"/>
          </a:p>
          <a:p>
            <a:pPr lvl="1" fontAlgn="ctr"/>
            <a:r>
              <a:rPr lang="en-GB" sz="1400" dirty="0"/>
              <a:t>Up to 3 km/h at low SINR (out-of-sync), relaxation if allowed should be smaller than factor 2 for FR1. </a:t>
            </a:r>
            <a:endParaRPr lang="sv-SE" sz="1400" dirty="0"/>
          </a:p>
          <a:p>
            <a:pPr lvl="1" fontAlgn="ctr"/>
            <a:r>
              <a:rPr lang="en-GB" sz="1400" dirty="0"/>
              <a:t>Up to 30 km/h and at high SINR (e.g. in-sync), relaxation if allowed should be smaller than factor 2 FR1.</a:t>
            </a:r>
            <a:endParaRPr lang="sv-SE" sz="1400" dirty="0"/>
          </a:p>
          <a:p>
            <a:pPr lvl="1" fontAlgn="ctr"/>
            <a:r>
              <a:rPr lang="en-GB" sz="1400" dirty="0"/>
              <a:t>Up to 30 km/h at low SINR (e.g. out-of-sync), no relaxation shall be allowed for FR1. </a:t>
            </a:r>
            <a:endParaRPr lang="sv-SE" sz="1400" dirty="0"/>
          </a:p>
          <a:p>
            <a:pPr lvl="1" fontAlgn="ctr"/>
            <a:r>
              <a:rPr lang="en-GB" sz="1400" dirty="0"/>
              <a:t>Up to 3 km/h at higher SINR (e.g. in-sync), relaxation if allowed should be smaller than factor 2 for FR2.</a:t>
            </a:r>
            <a:endParaRPr lang="sv-SE" sz="1400" dirty="0"/>
          </a:p>
          <a:p>
            <a:pPr lvl="1" fontAlgn="ctr"/>
            <a:r>
              <a:rPr lang="en-GB" sz="1400" dirty="0"/>
              <a:t>Up to 30 km/h, no relaxation should be allowed for FR2.</a:t>
            </a:r>
            <a:endParaRPr lang="sv-SE" sz="1400" dirty="0"/>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2-1-2: assumption on other RRM measurement</a:t>
            </a:r>
            <a:endParaRPr lang="zh-TW" altLang="zh-TW" sz="2000" dirty="0"/>
          </a:p>
          <a:p>
            <a:r>
              <a:rPr lang="en-US" altLang="zh-TW" sz="2000" dirty="0"/>
              <a:t>Background for information: The guidance from RP-91-e, </a:t>
            </a:r>
          </a:p>
          <a:p>
            <a:pPr lvl="1"/>
            <a:r>
              <a:rPr lang="en-GB" altLang="zh-TW" sz="2000" i="1" dirty="0"/>
              <a:t>“For Rel-17 WI of UE power saving enhancements for NR, no specification impact to RRM measurement procedure requirements and measurement performance requirements is expected</a:t>
            </a:r>
            <a:r>
              <a:rPr lang="en-US" altLang="zh-TW" sz="2000" i="1" dirty="0"/>
              <a:t>.“</a:t>
            </a: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GB" altLang="zh-TW" dirty="0" smtClean="0"/>
              <a:t>Case </a:t>
            </a:r>
            <a:r>
              <a:rPr lang="en-GB" altLang="zh-TW" dirty="0"/>
              <a:t>3: CSI-RS based RLM/BFD measurement relaxation in FR2</a:t>
            </a:r>
            <a:endParaRPr lang="zh-TW" altLang="zh-TW" dirty="0"/>
          </a:p>
          <a:p>
            <a:pPr lvl="1"/>
            <a:r>
              <a:rPr lang="en-GB" altLang="zh-TW" dirty="0" smtClean="0"/>
              <a:t>Case </a:t>
            </a:r>
            <a:r>
              <a:rPr lang="en-GB" altLang="zh-TW" dirty="0"/>
              <a:t>4: SSB based RLM/BFD measurement relaxation in FR2</a:t>
            </a:r>
          </a:p>
          <a:p>
            <a:pPr marL="228600" lvl="1">
              <a:spcBef>
                <a:spcPts val="1000"/>
              </a:spcBef>
            </a:pPr>
            <a:r>
              <a:rPr lang="en-US" altLang="zh-TW" sz="2800" i="1" dirty="0"/>
              <a:t>Note: UE is allowed but not </a:t>
            </a:r>
            <a:r>
              <a:rPr lang="en-US" altLang="zh-CN" sz="2800" i="1" dirty="0"/>
              <a:t>mandatory to perform relaxed RLM/BFD measurements when the relaxation criteria is met in above feasible scenarios.</a:t>
            </a:r>
          </a:p>
          <a:p>
            <a:pPr marL="228600" lvl="1">
              <a:spcBef>
                <a:spcPts val="1000"/>
              </a:spcBef>
            </a:pPr>
            <a:r>
              <a:rPr lang="en-US" altLang="zh-TW" sz="2800" dirty="0"/>
              <a:t>For the feasible cases with positive power saving gain</a:t>
            </a:r>
          </a:p>
          <a:p>
            <a:pPr marL="685800" lvl="2">
              <a:spcBef>
                <a:spcPts val="1000"/>
              </a:spcBef>
            </a:pPr>
            <a:r>
              <a:rPr lang="en-GB" altLang="zh-TW" sz="2400" dirty="0"/>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p>
          <a:p>
            <a:pPr marL="228600" lvl="1">
              <a:spcBef>
                <a:spcPts val="1000"/>
              </a:spcBef>
            </a:pPr>
            <a:r>
              <a:rPr lang="en-GB" altLang="zh-TW" sz="2800" dirty="0" smtClean="0"/>
              <a:t>further </a:t>
            </a:r>
            <a:r>
              <a:rPr lang="en-GB" altLang="zh-TW" sz="2800" dirty="0" smtClean="0"/>
              <a:t>considerations </a:t>
            </a:r>
            <a:r>
              <a:rPr lang="en-GB" altLang="zh-TW" sz="2800" dirty="0"/>
              <a:t>as </a:t>
            </a:r>
            <a:r>
              <a:rPr lang="en-GB" altLang="zh-TW" sz="2800" dirty="0" smtClean="0"/>
              <a:t>bellows</a:t>
            </a:r>
            <a:r>
              <a:rPr lang="zh-TW" altLang="en-US" sz="2800" dirty="0" smtClean="0"/>
              <a:t> </a:t>
            </a:r>
            <a:r>
              <a:rPr lang="en-US" altLang="zh-TW" sz="2800" dirty="0" smtClean="0"/>
              <a:t>are considered</a:t>
            </a:r>
            <a:endParaRPr lang="en-GB" altLang="zh-TW" sz="2800" dirty="0"/>
          </a:p>
          <a:p>
            <a:pPr marL="685800" lvl="2" fontAlgn="ctr">
              <a:spcBef>
                <a:spcPts val="1000"/>
              </a:spcBef>
            </a:pPr>
            <a:r>
              <a:rPr lang="en-GB" altLang="zh-TW" sz="2500" dirty="0"/>
              <a:t>Option 1: Negative system level impact due to RLM/BFD relaxation should </a:t>
            </a:r>
            <a:r>
              <a:rPr lang="en-GB" altLang="zh-TW" sz="2500" dirty="0" smtClean="0"/>
              <a:t>be </a:t>
            </a:r>
            <a:r>
              <a:rPr lang="en-US" altLang="zh-CN" sz="2500" dirty="0" smtClean="0"/>
              <a:t>minimized </a:t>
            </a:r>
            <a:endParaRPr lang="en-US" altLang="zh-CN" sz="2500" dirty="0" smtClean="0"/>
          </a:p>
          <a:p>
            <a:pPr marL="685800" lvl="2" fontAlgn="ctr">
              <a:spcBef>
                <a:spcPts val="1000"/>
              </a:spcBef>
            </a:pPr>
            <a:r>
              <a:rPr lang="en-GB" altLang="zh-TW" sz="2500" dirty="0" smtClean="0"/>
              <a:t>Option </a:t>
            </a:r>
            <a:r>
              <a:rPr lang="en-GB" altLang="zh-TW" sz="2500" dirty="0"/>
              <a:t>2: RAN4 </a:t>
            </a:r>
            <a:r>
              <a:rPr lang="en-GB" altLang="zh-TW" sz="2500" dirty="0" smtClean="0"/>
              <a:t>can further discuss </a:t>
            </a:r>
            <a:r>
              <a:rPr lang="en-GB" altLang="zh-TW" sz="2500" dirty="0"/>
              <a:t>whether the beneficial scenario is a reasonable case for network configuration. </a:t>
            </a:r>
            <a:endParaRPr lang="en-US" altLang="zh-TW" sz="2500" dirty="0"/>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smtClean="0">
                <a:solidFill>
                  <a:srgbClr val="7030A0"/>
                </a:solidFill>
              </a:rPr>
              <a:t>80</a:t>
            </a:r>
            <a:r>
              <a:rPr lang="en-GB" altLang="zh-TW" dirty="0" err="1" smtClean="0"/>
              <a:t>ms</a:t>
            </a:r>
            <a:r>
              <a:rPr lang="en-GB" altLang="zh-TW" dirty="0"/>
              <a:t>.</a:t>
            </a:r>
            <a:endParaRPr lang="zh-TW" altLang="zh-TW" dirty="0"/>
          </a:p>
          <a:p>
            <a:pPr lvl="1" fontAlgn="ctr"/>
            <a:r>
              <a:rPr lang="en-US" altLang="zh-TW" dirty="0" smtClean="0"/>
              <a:t>FFS </a:t>
            </a:r>
            <a:r>
              <a:rPr lang="en-US" altLang="zh-TW" dirty="0"/>
              <a:t>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 and RS periodicity.</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2-3-2/2-3-3/2-3-4: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t>FFS radio link quality &gt; </a:t>
            </a:r>
            <a:r>
              <a:rPr lang="en-GB" altLang="zh-TW" sz="2200" dirty="0" err="1"/>
              <a:t>Qout</a:t>
            </a:r>
            <a:r>
              <a:rPr lang="en-GB" altLang="zh-TW" sz="2200" dirty="0"/>
              <a:t> + X (dB) for RLM</a:t>
            </a:r>
            <a:endParaRPr lang="zh-TW" altLang="zh-TW" sz="2200" dirty="0"/>
          </a:p>
          <a:p>
            <a:pPr lvl="1" fontAlgn="ctr"/>
            <a:r>
              <a:rPr lang="en-GB" altLang="zh-TW" sz="2200" dirty="0"/>
              <a:t>FFS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how to derive the values of 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dirty="0" smtClean="0"/>
              <a:t>derive </a:t>
            </a:r>
            <a:r>
              <a:rPr lang="en-GB" altLang="zh-TW" sz="2200" dirty="0"/>
              <a:t>the </a:t>
            </a:r>
            <a:r>
              <a:rPr lang="en-US" altLang="zh-TW" sz="2200" dirty="0"/>
              <a:t>corresponding SINR level of the threshold used in good serving cell quality criteria</a:t>
            </a:r>
          </a:p>
          <a:p>
            <a:pPr lvl="1" fontAlgn="ctr"/>
            <a:r>
              <a:rPr lang="en-US" altLang="zh-TW" sz="2200" dirty="0"/>
              <a:t>FFS which SINR is used</a:t>
            </a:r>
          </a:p>
          <a:p>
            <a:pPr lvl="2" fontAlgn="ctr"/>
            <a:r>
              <a:rPr lang="en-US" altLang="zh-TW" sz="1800" dirty="0"/>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t>FFS: The thresholds are configured or pre-defined.</a:t>
            </a:r>
          </a:p>
          <a:p>
            <a:pPr lvl="1"/>
            <a:r>
              <a:rPr lang="en-US" altLang="zh-TW" sz="1800" dirty="0"/>
              <a:t>FFS: Different threshold configuration (i.e. different IEs in RRC signaling )for SSB based and CSI-RS based RLM/BFD is allowed</a:t>
            </a:r>
            <a:endParaRPr lang="zh-TW" altLang="en-US" sz="1800" dirty="0"/>
          </a:p>
        </p:txBody>
      </p:sp>
    </p:spTree>
    <p:extLst>
      <p:ext uri="{BB962C8B-B14F-4D97-AF65-F5344CB8AC3E}">
        <p14:creationId xmlns:p14="http://schemas.microsoft.com/office/powerpoint/2010/main" val="356557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31F1E6-2B7B-4BE0-BD81-7C72DF04CB7D}"/>
              </a:ext>
            </a:extLst>
          </p:cNvPr>
          <p:cNvSpPr>
            <a:spLocks noGrp="1"/>
          </p:cNvSpPr>
          <p:nvPr>
            <p:ph type="title"/>
          </p:nvPr>
        </p:nvSpPr>
        <p:spPr/>
        <p:txBody>
          <a:bodyPr>
            <a:normAutofit fontScale="90000"/>
          </a:bodyPr>
          <a:lstStyle/>
          <a:p>
            <a:r>
              <a:rPr lang="sv-SE" dirty="0"/>
              <a:t>Relaxation factors</a:t>
            </a:r>
          </a:p>
        </p:txBody>
      </p:sp>
      <p:sp>
        <p:nvSpPr>
          <p:cNvPr id="3" name="Content Placeholder 2">
            <a:extLst>
              <a:ext uri="{FF2B5EF4-FFF2-40B4-BE49-F238E27FC236}">
                <a16:creationId xmlns="" xmlns:a16="http://schemas.microsoft.com/office/drawing/2014/main" id="{533F5480-14EB-44C1-9AFE-A33A3A81BB1A}"/>
              </a:ext>
            </a:extLst>
          </p:cNvPr>
          <p:cNvSpPr>
            <a:spLocks noGrp="1"/>
          </p:cNvSpPr>
          <p:nvPr>
            <p:ph idx="1"/>
          </p:nvPr>
        </p:nvSpPr>
        <p:spPr/>
        <p:txBody>
          <a:bodyPr>
            <a:normAutofit/>
          </a:bodyPr>
          <a:lstStyle/>
          <a:p>
            <a:r>
              <a:rPr lang="sv-SE" dirty="0"/>
              <a:t>FFS on following:</a:t>
            </a:r>
          </a:p>
          <a:p>
            <a:pPr lvl="1"/>
            <a:r>
              <a:rPr lang="sv-SE" dirty="0"/>
              <a:t>Option 1: Evaluation period based on fixed sample number</a:t>
            </a:r>
          </a:p>
          <a:p>
            <a:pPr lvl="2"/>
            <a:r>
              <a:rPr lang="sv-SE" dirty="0"/>
              <a:t>The relaxation factor is </a:t>
            </a:r>
            <a:r>
              <a:rPr lang="sv-SE" altLang="zh-CN" dirty="0"/>
              <a:t>implicitly defined, similar to the beam sweeping factor implicitly defined in FR2 RRM measurement requirements.</a:t>
            </a:r>
            <a:endParaRPr lang="sv-SE" dirty="0"/>
          </a:p>
          <a:p>
            <a:pPr lvl="1"/>
            <a:r>
              <a:rPr lang="sv-SE" dirty="0"/>
              <a:t>Option 2: Evaluation period scaling with the relaxation factor</a:t>
            </a:r>
          </a:p>
          <a:p>
            <a:pPr lvl="2"/>
            <a:r>
              <a:rPr lang="en-US" dirty="0"/>
              <a:t>The relaxation factor is explicitly defined</a:t>
            </a:r>
            <a:endParaRPr lang="sv-SE" dirty="0"/>
          </a:p>
          <a:p>
            <a:pPr lvl="2"/>
            <a:r>
              <a:rPr lang="sv-SE" dirty="0"/>
              <a:t>FFS whether Different relaxation factors between FR1 and FR2</a:t>
            </a:r>
          </a:p>
          <a:p>
            <a:pPr lvl="2"/>
            <a:r>
              <a:rPr lang="sv-SE" dirty="0"/>
              <a:t>FFS </a:t>
            </a:r>
            <a:r>
              <a:rPr lang="sv-SE" altLang="zh-CN" dirty="0"/>
              <a:t>whether </a:t>
            </a:r>
            <a:r>
              <a:rPr lang="sv-SE" dirty="0"/>
              <a:t>Different relaxation factors for different SINR range</a:t>
            </a:r>
          </a:p>
          <a:p>
            <a:pPr lvl="2"/>
            <a:r>
              <a:rPr lang="sv-SE" dirty="0"/>
              <a:t>FFS </a:t>
            </a:r>
            <a:r>
              <a:rPr lang="sv-SE" altLang="zh-CN" dirty="0"/>
              <a:t>whether </a:t>
            </a:r>
            <a:r>
              <a:rPr lang="sv-SE" dirty="0"/>
              <a:t>Different relaxation factors for SSB and CSI-RS</a:t>
            </a:r>
          </a:p>
          <a:p>
            <a:pPr lvl="2"/>
            <a:r>
              <a:rPr lang="sv-SE" altLang="zh-CN" dirty="0"/>
              <a:t>FFS </a:t>
            </a:r>
            <a:r>
              <a:rPr lang="sv-SE" dirty="0"/>
              <a:t>What UE speed is used as reference for derving the relaxation factor</a:t>
            </a:r>
          </a:p>
          <a:p>
            <a:pPr lvl="1"/>
            <a:r>
              <a:rPr lang="sv-SE" altLang="zh-CN" dirty="0"/>
              <a:t>Option 3: Up to UE implementation as long as the additional delay for RLM/BFD declaration is within the (to be defined) relaxed requirement</a:t>
            </a:r>
            <a:endParaRPr lang="sv-SE" dirty="0"/>
          </a:p>
          <a:p>
            <a:pPr lvl="1"/>
            <a:r>
              <a:rPr lang="sv-SE" altLang="zh-CN" dirty="0"/>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800" dirty="0"/>
              <a:t>Low mobility </a:t>
            </a:r>
            <a:r>
              <a:rPr lang="en-US" sz="1800" dirty="0"/>
              <a:t>criterion for identifying low mobility scenario </a:t>
            </a:r>
            <a:r>
              <a:rPr lang="en-US" sz="1800" dirty="0"/>
              <a:t>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dirty="0" smtClean="0"/>
              <a:t>verify </a:t>
            </a:r>
            <a:r>
              <a:rPr lang="en-US" altLang="zh-TW" sz="1800" dirty="0"/>
              <a:t>whether the </a:t>
            </a:r>
            <a:r>
              <a:rPr lang="en-GB" altLang="zh-TW" sz="1800" dirty="0"/>
              <a:t>low mobility criterion </a:t>
            </a:r>
            <a:r>
              <a:rPr lang="en-US" altLang="zh-TW" sz="1800" dirty="0"/>
              <a:t>is fulfilled based on the channel condition</a:t>
            </a:r>
            <a:endParaRPr lang="zh-TW" altLang="zh-TW" sz="1800" dirty="0"/>
          </a:p>
          <a:p>
            <a:pPr lvl="3" hangingPunct="0"/>
            <a:r>
              <a:rPr lang="en-US" altLang="zh-TW" dirty="0"/>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smtClean="0"/>
              <a:t>verify </a:t>
            </a:r>
            <a:r>
              <a:rPr lang="en-US" altLang="zh-TW" sz="1800" dirty="0"/>
              <a:t>whether the </a:t>
            </a:r>
            <a:r>
              <a:rPr lang="en-GB" altLang="zh-TW" sz="1800" dirty="0"/>
              <a:t>low mobility criterion </a:t>
            </a:r>
            <a:r>
              <a:rPr lang="en-US" altLang="zh-TW" sz="1800" dirty="0"/>
              <a:t>is fulfilled based on the channel condition</a:t>
            </a:r>
            <a:endParaRPr lang="zh-TW" altLang="zh-TW" sz="1800" dirty="0"/>
          </a:p>
          <a:p>
            <a:pPr lvl="3" hangingPunct="0"/>
            <a:r>
              <a:rPr lang="en-US" altLang="zh-TW" dirty="0"/>
              <a:t>Option B1: UE defines if </a:t>
            </a:r>
            <a:r>
              <a:rPr lang="en-US" altLang="zh-TW" dirty="0" smtClean="0"/>
              <a:t>the </a:t>
            </a:r>
            <a:r>
              <a:rPr lang="en-GB" altLang="zh-TW" dirty="0"/>
              <a:t>low mobility criterion is fulfilled </a:t>
            </a:r>
            <a:r>
              <a:rPr lang="en-US" altLang="zh-TW" dirty="0"/>
              <a:t>(e.g. fixed UE) or not fulfilled (e.g. vehicular UE).</a:t>
            </a:r>
            <a:endParaRPr lang="zh-TW" altLang="zh-TW" dirty="0"/>
          </a:p>
          <a:p>
            <a:pPr lvl="3" hangingPunct="0"/>
            <a:r>
              <a:rPr lang="en-US" altLang="zh-TW" dirty="0"/>
              <a:t>Option B2: Network </a:t>
            </a:r>
            <a:r>
              <a:rPr lang="en-US" altLang="zh-TW" dirty="0" smtClean="0"/>
              <a:t>configures </a:t>
            </a:r>
            <a:r>
              <a:rPr lang="en-US" altLang="zh-TW" dirty="0"/>
              <a:t>whether the </a:t>
            </a:r>
            <a:r>
              <a:rPr lang="en-GB" altLang="zh-TW" dirty="0"/>
              <a:t>low mobility criterion is fulfilled or not</a:t>
            </a:r>
          </a:p>
          <a:p>
            <a:pPr lvl="2" hangingPunct="0"/>
            <a:r>
              <a:rPr lang="en-US" altLang="zh-TW" sz="1800" dirty="0" smtClean="0"/>
              <a:t>Option </a:t>
            </a:r>
            <a:r>
              <a:rPr lang="en-US" altLang="zh-TW" sz="1800" dirty="0"/>
              <a:t>C: The low mobility criterion can be left for RAN2 to decide. Send LS to RAN2 to trigger RAN2 discussion.</a:t>
            </a:r>
          </a:p>
          <a:p>
            <a:pPr lvl="2" hangingPunct="0"/>
            <a:r>
              <a:rPr lang="en-US" altLang="zh-TW" sz="1800" dirty="0"/>
              <a:t>Option D: Other options on how often UE verifies the low mobility criterion is open for discussions at next meeting</a:t>
            </a:r>
            <a:r>
              <a:rPr lang="en-US" altLang="zh-TW" sz="1800" dirty="0" smtClean="0"/>
              <a:t>.</a:t>
            </a:r>
            <a:endParaRPr lang="en-US" altLang="zh-TW" sz="1800" dirty="0"/>
          </a:p>
        </p:txBody>
      </p:sp>
    </p:spTree>
    <p:extLst>
      <p:ext uri="{BB962C8B-B14F-4D97-AF65-F5344CB8AC3E}">
        <p14:creationId xmlns:p14="http://schemas.microsoft.com/office/powerpoint/2010/main" val="97907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t>Background:</a:t>
            </a:r>
          </a:p>
          <a:p>
            <a:pPr lvl="1"/>
            <a:r>
              <a:rPr lang="en-US" dirty="0"/>
              <a:t>Following agreement was made at last meeting </a:t>
            </a:r>
            <a:r>
              <a:rPr lang="en-GB" dirty="0"/>
              <a:t>[R4-2</a:t>
            </a:r>
            <a:r>
              <a:rPr lang="en-US" dirty="0"/>
              <a:t>103670</a:t>
            </a:r>
            <a:r>
              <a:rPr lang="en-GB" dirty="0"/>
              <a:t>]</a:t>
            </a:r>
            <a:r>
              <a:rPr lang="sv-SE" dirty="0"/>
              <a:t>:</a:t>
            </a:r>
            <a:r>
              <a:rPr lang="en-US" dirty="0"/>
              <a:t> </a:t>
            </a:r>
            <a:endParaRPr lang="sv-SE" dirty="0"/>
          </a:p>
          <a:p>
            <a:pPr lvl="2"/>
            <a:r>
              <a:rPr lang="en-GB" dirty="0"/>
              <a:t>“</a:t>
            </a:r>
            <a:r>
              <a:rPr lang="en-GB" i="1" dirty="0"/>
              <a:t>The UE while performing relaxed RLM upon detecting certain number of out-of-sync indications or upon triggering T310 or upon observed link quality degradation </a:t>
            </a:r>
            <a:r>
              <a:rPr lang="en-US" i="1" dirty="0"/>
              <a:t>or mobility state change</a:t>
            </a:r>
            <a:r>
              <a:rPr lang="en-GB" i="1" dirty="0"/>
              <a:t> reverts to the normal RLM operation (i.e. without relaxation).”</a:t>
            </a:r>
            <a:endParaRPr lang="sv-SE" dirty="0"/>
          </a:p>
          <a:p>
            <a:pPr marL="0" indent="0" fontAlgn="ctr">
              <a:buNone/>
            </a:pPr>
            <a:r>
              <a:rPr lang="en-US" altLang="zh-TW" sz="1600" dirty="0"/>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t>Option 1a: a </a:t>
            </a:r>
            <a:r>
              <a:rPr lang="en-US" altLang="zh-CN" sz="1600" dirty="0"/>
              <a:t>hysteresis value (e.g. 3dB) could be used to avoid ping-ping effect.</a:t>
            </a:r>
          </a:p>
          <a:p>
            <a:pPr lvl="2" fontAlgn="ctr"/>
            <a:r>
              <a:rPr lang="en-US" altLang="zh-CN" sz="1400" dirty="0"/>
              <a:t>Relaxation exiting condition: </a:t>
            </a:r>
            <a:r>
              <a:rPr lang="en-US" altLang="zh-CN" sz="1400" dirty="0" err="1"/>
              <a:t>Quality</a:t>
            </a:r>
            <a:r>
              <a:rPr lang="en-US" altLang="zh-CN" sz="1400" baseline="-25000" dirty="0" err="1"/>
              <a:t>measured</a:t>
            </a:r>
            <a:r>
              <a:rPr lang="en-US" altLang="zh-CN" sz="1400" dirty="0"/>
              <a:t> + </a:t>
            </a:r>
            <a:r>
              <a:rPr lang="en-US" altLang="zh-CN" sz="1400" dirty="0" err="1"/>
              <a:t>Hys</a:t>
            </a:r>
            <a:r>
              <a:rPr lang="en-US" altLang="zh-CN" sz="1400" dirty="0"/>
              <a:t> &lt; Thresh</a:t>
            </a:r>
            <a:endParaRPr lang="zh-TW" altLang="zh-TW" sz="1400" dirty="0"/>
          </a:p>
          <a:p>
            <a:pPr lvl="0" fontAlgn="ctr"/>
            <a:r>
              <a:rPr lang="en-GB" altLang="zh-TW" sz="1600" dirty="0"/>
              <a:t>Option 2: exit relaxation mode when the radio link quality is worse than a certain SINR threshold </a:t>
            </a:r>
            <a:r>
              <a:rPr lang="en-GB" altLang="zh-TW" sz="1600" dirty="0" err="1"/>
              <a:t>Th</a:t>
            </a:r>
            <a:r>
              <a:rPr lang="en-GB" altLang="zh-TW" sz="1600" baseline="-25000" dirty="0" err="1"/>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800" dirty="0"/>
              <a:t>FFS which of the following options can be used as the exiting criteria of BFD relaxation</a:t>
            </a:r>
            <a:endParaRPr lang="en-GB" altLang="zh-TW" sz="1800" dirty="0"/>
          </a:p>
          <a:p>
            <a:pPr fontAlgn="ctr"/>
            <a:r>
              <a:rPr lang="en-GB" altLang="zh-TW" sz="1800" dirty="0"/>
              <a:t>Option 1: exit relaxation mode when any relaxation criterion is not met </a:t>
            </a:r>
          </a:p>
          <a:p>
            <a:pPr lvl="1" fontAlgn="ctr"/>
            <a:r>
              <a:rPr lang="en-GB" altLang="zh-TW" sz="1800" dirty="0"/>
              <a:t>Option 1a: a </a:t>
            </a:r>
            <a:r>
              <a:rPr lang="en-US" altLang="zh-CN" sz="1800" dirty="0"/>
              <a:t>hysteresis value (e.g. 3dB) could be used to avoid ping-ping effect.</a:t>
            </a:r>
          </a:p>
          <a:p>
            <a:pPr lvl="2" fontAlgn="ctr"/>
            <a:r>
              <a:rPr lang="en-US" altLang="zh-CN" sz="1600" dirty="0"/>
              <a:t>Relaxation exiting condition: </a:t>
            </a:r>
            <a:r>
              <a:rPr lang="en-US" altLang="zh-CN" sz="1600" dirty="0" err="1"/>
              <a:t>Quality</a:t>
            </a:r>
            <a:r>
              <a:rPr lang="en-US" altLang="zh-CN" sz="1600" baseline="-25000" dirty="0" err="1"/>
              <a:t>measured</a:t>
            </a:r>
            <a:r>
              <a:rPr lang="en-US" altLang="zh-CN" sz="1600" dirty="0"/>
              <a:t> + </a:t>
            </a:r>
            <a:r>
              <a:rPr lang="en-US" altLang="zh-CN" sz="1600" dirty="0" err="1"/>
              <a:t>Hys</a:t>
            </a:r>
            <a:r>
              <a:rPr lang="en-US" altLang="zh-CN" sz="1600" dirty="0"/>
              <a:t> &lt; Thresh</a:t>
            </a:r>
            <a:endParaRPr lang="en-GB" altLang="zh-TW" sz="1400" dirty="0"/>
          </a:p>
          <a:p>
            <a:pPr fontAlgn="ctr"/>
            <a:r>
              <a:rPr lang="en-GB" altLang="zh-TW" sz="1800" dirty="0"/>
              <a:t>Option 2: exit relaxation mode when the radio link quality is worse than a certain threshold </a:t>
            </a:r>
            <a:r>
              <a:rPr lang="en-GB" altLang="zh-TW" sz="1800" dirty="0" err="1"/>
              <a:t>Th</a:t>
            </a:r>
            <a:r>
              <a:rPr lang="en-GB" altLang="zh-TW" sz="1800" baseline="-25000" dirty="0" err="1"/>
              <a:t>exit</a:t>
            </a:r>
            <a:r>
              <a:rPr lang="en-GB" altLang="zh-TW" sz="1800" dirty="0"/>
              <a:t> , which is higher than </a:t>
            </a:r>
            <a:r>
              <a:rPr lang="en-GB" altLang="zh-TW" sz="1800" dirty="0" err="1"/>
              <a:t>Qout_LR</a:t>
            </a:r>
            <a:r>
              <a:rPr lang="en-GB" altLang="zh-TW" sz="1800" dirty="0"/>
              <a:t>. </a:t>
            </a:r>
            <a:endParaRPr lang="zh-TW" altLang="zh-TW" sz="1800" dirty="0"/>
          </a:p>
          <a:p>
            <a:pPr lvl="1" fontAlgn="ctr"/>
            <a:r>
              <a:rPr lang="en-GB" altLang="zh-TW" sz="1800" dirty="0"/>
              <a:t>Option 2a: set different radio link quality threshold for entering and exiting the relaxation </a:t>
            </a:r>
            <a:endParaRPr lang="zh-TW" altLang="zh-TW" sz="1800" dirty="0"/>
          </a:p>
          <a:p>
            <a:pPr lvl="1" fontAlgn="ctr"/>
            <a:r>
              <a:rPr lang="en-GB" altLang="zh-TW" sz="1800" dirty="0"/>
              <a:t>Option 2b: either the averaged SINR based on reduced number of samples is below </a:t>
            </a:r>
            <a:r>
              <a:rPr lang="en-GB" altLang="zh-TW" sz="1800" dirty="0" err="1"/>
              <a:t>Th</a:t>
            </a:r>
            <a:r>
              <a:rPr lang="en-GB" altLang="zh-TW" sz="1800" baseline="-25000" dirty="0" err="1"/>
              <a:t>exit</a:t>
            </a:r>
            <a:r>
              <a:rPr lang="en-GB" altLang="zh-TW" sz="1800" dirty="0"/>
              <a:t>, or the one-shot SINR is below </a:t>
            </a:r>
            <a:r>
              <a:rPr lang="en-GB" altLang="zh-TW" sz="1800" dirty="0" err="1"/>
              <a:t>Qout_LR</a:t>
            </a:r>
            <a:r>
              <a:rPr lang="en-GB" altLang="zh-TW" sz="1800" dirty="0"/>
              <a:t>. </a:t>
            </a:r>
            <a:endParaRPr lang="zh-TW" altLang="zh-TW" sz="1800" dirty="0"/>
          </a:p>
          <a:p>
            <a:pPr fontAlgn="ctr"/>
            <a:r>
              <a:rPr lang="en-GB" altLang="zh-TW" sz="1800" dirty="0"/>
              <a:t>Option 3: exit relaxation mode based beam failure instance indication</a:t>
            </a:r>
          </a:p>
          <a:p>
            <a:pPr lvl="1" fontAlgn="ctr"/>
            <a:r>
              <a:rPr lang="en-US" altLang="zh-TW" sz="1800" dirty="0"/>
              <a:t>Option 3a: </a:t>
            </a:r>
            <a:r>
              <a:rPr lang="en-GB" altLang="zh-TW" sz="1800" dirty="0"/>
              <a:t>exit </a:t>
            </a:r>
            <a:r>
              <a:rPr lang="en-US" altLang="zh-TW" sz="1800" dirty="0"/>
              <a:t>upon </a:t>
            </a:r>
            <a:r>
              <a:rPr lang="en-GB" altLang="zh-TW" sz="1800" dirty="0"/>
              <a:t>detecting the 1 beam failure instance indication. </a:t>
            </a:r>
          </a:p>
          <a:p>
            <a:pPr lvl="1" fontAlgn="ctr"/>
            <a:r>
              <a:rPr lang="en-US" altLang="zh-TW" sz="1800" dirty="0"/>
              <a:t>Option 3b: </a:t>
            </a:r>
            <a:r>
              <a:rPr lang="en-GB" altLang="zh-TW" sz="1800" dirty="0"/>
              <a:t>exit after BFI_COUNTER add to the value of a new counter or a new parameter, the new counter or the new parameter is configured by network. </a:t>
            </a:r>
          </a:p>
          <a:p>
            <a:pPr fontAlgn="ctr"/>
            <a:r>
              <a:rPr lang="en-GB" altLang="zh-TW" sz="1800" dirty="0"/>
              <a:t>Other options are not precluded</a:t>
            </a:r>
            <a:endParaRPr lang="zh-TW" altLang="zh-TW" sz="1800" dirty="0"/>
          </a:p>
        </p:txBody>
      </p:sp>
    </p:spTree>
    <p:extLst>
      <p:ext uri="{BB962C8B-B14F-4D97-AF65-F5344CB8AC3E}">
        <p14:creationId xmlns:p14="http://schemas.microsoft.com/office/powerpoint/2010/main" val="55989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http://purl.org/dc/dcmitype/"/>
    <ds:schemaRef ds:uri="http://schemas.openxmlformats.org/package/2006/metadata/core-properties"/>
    <ds:schemaRef ds:uri="http://purl.org/dc/terms/"/>
    <ds:schemaRef ds:uri="http://schemas.microsoft.com/office/2006/metadata/properties"/>
    <ds:schemaRef ds:uri="http://schemas.microsoft.com/sharepoint/v3"/>
    <ds:schemaRef ds:uri="http://schemas.microsoft.com/office/2006/documentManagement/types"/>
    <ds:schemaRef ds:uri="http://purl.org/dc/elements/1.1/"/>
    <ds:schemaRef ds:uri="2f282d3b-eb4a-4b09-b61f-b9593442e286"/>
    <ds:schemaRef ds:uri="http://schemas.microsoft.com/office/infopath/2007/PartnerControls"/>
    <ds:schemaRef ds:uri="9b239327-9e80-40e4-b1b7-4394fed77a33"/>
    <ds:schemaRef ds:uri="http://www.w3.org/XML/1998/namespace"/>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13845</TotalTime>
  <Words>3007</Words>
  <Application>Microsoft Office PowerPoint</Application>
  <PresentationFormat>寬螢幕</PresentationFormat>
  <Paragraphs>221</Paragraphs>
  <Slides>16</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16</vt:i4>
      </vt:variant>
    </vt:vector>
  </HeadingPairs>
  <TitlesOfParts>
    <vt:vector size="25"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Evaluation assumption</vt:lpstr>
      <vt:lpstr>Feasible scenarios for relaxation</vt:lpstr>
      <vt:lpstr>PowerPoint 簡報</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2187</cp:revision>
  <dcterms:created xsi:type="dcterms:W3CDTF">2016-04-13T15:12:29Z</dcterms:created>
  <dcterms:modified xsi:type="dcterms:W3CDTF">2021-04-19T23:11:40Z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