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22"/>
  </p:notesMasterIdLst>
  <p:handoutMasterIdLst>
    <p:handoutMasterId r:id="rId23"/>
  </p:handoutMasterIdLst>
  <p:sldIdLst>
    <p:sldId id="341" r:id="rId5"/>
    <p:sldId id="363" r:id="rId6"/>
    <p:sldId id="364" r:id="rId7"/>
    <p:sldId id="365" r:id="rId8"/>
    <p:sldId id="366" r:id="rId9"/>
    <p:sldId id="383" r:id="rId10"/>
    <p:sldId id="387" r:id="rId11"/>
    <p:sldId id="388" r:id="rId12"/>
    <p:sldId id="372" r:id="rId13"/>
    <p:sldId id="393" r:id="rId14"/>
    <p:sldId id="374" r:id="rId15"/>
    <p:sldId id="376" r:id="rId16"/>
    <p:sldId id="389" r:id="rId17"/>
    <p:sldId id="390" r:id="rId18"/>
    <p:sldId id="392" r:id="rId19"/>
    <p:sldId id="394" r:id="rId20"/>
    <p:sldId id="391" r:id="rId21"/>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sson" initials="E" lastIdx="6" clrIdx="0"/>
  <p:cmAuthor id="2" name="PANAITOPOL Dorin" initials="DP" lastIdx="1" clrIdx="1"/>
  <p:cmAuthor id="3" name="Lo, Anthony (Nokia - GB/Bristol)" initials="LA(-G"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6600"/>
    <a:srgbClr val="FFFFFF"/>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10" autoAdjust="0"/>
    <p:restoredTop sz="94705" autoAdjust="0"/>
  </p:normalViewPr>
  <p:slideViewPr>
    <p:cSldViewPr snapToGrid="0">
      <p:cViewPr varScale="1">
        <p:scale>
          <a:sx n="107" d="100"/>
          <a:sy n="107" d="100"/>
        </p:scale>
        <p:origin x="132" y="1140"/>
      </p:cViewPr>
      <p:guideLst>
        <p:guide orient="horz" pos="2160"/>
        <p:guide pos="3840"/>
      </p:guideLst>
    </p:cSldViewPr>
  </p:slideViewPr>
  <p:outlineViewPr>
    <p:cViewPr>
      <p:scale>
        <a:sx n="33" d="100"/>
        <a:sy n="33" d="100"/>
      </p:scale>
      <p:origin x="0" y="5741"/>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7" d="100"/>
          <a:sy n="77" d="100"/>
        </p:scale>
        <p:origin x="3204" y="120"/>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‹Nr.›</a:t>
            </a:fld>
            <a:endParaRPr lang="en-GB" altLang="en-US"/>
          </a:p>
        </p:txBody>
      </p:sp>
    </p:spTree>
    <p:extLst>
      <p:ext uri="{BB962C8B-B14F-4D97-AF65-F5344CB8AC3E}">
        <p14:creationId xmlns:p14="http://schemas.microsoft.com/office/powerpoint/2010/main" val="20031745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‹Nr.›</a:t>
            </a:fld>
            <a:endParaRPr lang="en-GB" altLang="en-US"/>
          </a:p>
        </p:txBody>
      </p:sp>
    </p:spTree>
    <p:extLst>
      <p:ext uri="{BB962C8B-B14F-4D97-AF65-F5344CB8AC3E}">
        <p14:creationId xmlns:p14="http://schemas.microsoft.com/office/powerpoint/2010/main" val="14721959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a:extLst>
              <a:ext uri="{FF2B5EF4-FFF2-40B4-BE49-F238E27FC236}">
                <a16:creationId xmlns:a16="http://schemas.microsoft.com/office/drawing/2014/main" id="{BB8994A5-D808-4BF9-9C30-40F75349FF45}"/>
              </a:ext>
            </a:extLst>
          </p:cNvPr>
          <p:cNvSpPr txBox="1">
            <a:spLocks noChangeArrowheads="1"/>
          </p:cNvSpPr>
          <p:nvPr userDrawn="1"/>
        </p:nvSpPr>
        <p:spPr bwMode="auto">
          <a:xfrm>
            <a:off x="133350" y="36513"/>
            <a:ext cx="581025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sv-SE" altLang="en-US" sz="1200" b="1" dirty="0">
                <a:latin typeface="Arial "/>
              </a:rPr>
              <a:t>3GPP &lt;</a:t>
            </a:r>
            <a:r>
              <a:rPr lang="sv-SE" altLang="en-US" sz="1200" b="1" i="1" dirty="0">
                <a:latin typeface="Arial "/>
              </a:rPr>
              <a:t>meeting</a:t>
            </a:r>
            <a:r>
              <a:rPr lang="sv-SE" altLang="en-US" sz="1200" b="1" dirty="0">
                <a:latin typeface="Arial "/>
              </a:rPr>
              <a:t>&gt;</a:t>
            </a:r>
          </a:p>
          <a:p>
            <a:pPr eaLnBrk="1" hangingPunct="1">
              <a:defRPr/>
            </a:pPr>
            <a:r>
              <a:rPr lang="sv-SE" altLang="en-US" sz="1200" b="1" dirty="0">
                <a:latin typeface="Arial "/>
              </a:rPr>
              <a:t>&lt;</a:t>
            </a:r>
            <a:r>
              <a:rPr lang="sv-SE" altLang="en-US" sz="1200" b="1" i="1" dirty="0">
                <a:latin typeface="Arial "/>
              </a:rPr>
              <a:t>location</a:t>
            </a:r>
            <a:r>
              <a:rPr lang="sv-SE" altLang="en-US" sz="1200" b="1" dirty="0">
                <a:latin typeface="Arial "/>
              </a:rPr>
              <a:t>&gt; – &lt;</a:t>
            </a:r>
            <a:r>
              <a:rPr lang="sv-SE" altLang="en-US" sz="1200" b="1" i="1" dirty="0">
                <a:latin typeface="Arial "/>
              </a:rPr>
              <a:t>month</a:t>
            </a:r>
            <a:r>
              <a:rPr lang="sv-SE" altLang="en-US" sz="1200" b="1" dirty="0">
                <a:latin typeface="Arial "/>
              </a:rPr>
              <a:t>&gt; 2019</a:t>
            </a:r>
          </a:p>
        </p:txBody>
      </p:sp>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2020</a:t>
            </a: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56033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‹Nr.›</a:t>
            </a:fld>
            <a:endParaRPr lang="en-GB" altLang="en-US" sz="1400">
              <a:latin typeface="Calibri" panose="020F0502020204030204" pitchFamily="34" charset="0"/>
            </a:endParaRPr>
          </a:p>
        </p:txBody>
      </p:sp>
      <p:sp>
        <p:nvSpPr>
          <p:cNvPr id="11" name="Text Box 14">
            <a:extLst>
              <a:ext uri="{FF2B5EF4-FFF2-40B4-BE49-F238E27FC236}">
                <a16:creationId xmlns:a16="http://schemas.microsoft.com/office/drawing/2014/main" id="{AA2802BD-1B72-4AD1-8184-0FD099607084}"/>
              </a:ext>
            </a:extLst>
          </p:cNvPr>
          <p:cNvSpPr txBox="1">
            <a:spLocks noChangeArrowheads="1"/>
          </p:cNvSpPr>
          <p:nvPr userDrawn="1"/>
        </p:nvSpPr>
        <p:spPr bwMode="auto">
          <a:xfrm>
            <a:off x="133350" y="36513"/>
            <a:ext cx="42862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US" altLang="en-US" sz="1200" b="1" dirty="0">
                <a:latin typeface="Arial "/>
              </a:rPr>
              <a:t>3GPP TSG-RAN WG4 Meeting # 98-bis-e</a:t>
            </a:r>
            <a:r>
              <a:rPr lang="sv-SE" altLang="en-US" sz="1200" b="1" dirty="0">
                <a:latin typeface="Arial "/>
              </a:rPr>
              <a:t>	</a:t>
            </a:r>
          </a:p>
          <a:p>
            <a:pPr eaLnBrk="1" hangingPunct="1">
              <a:defRPr/>
            </a:pPr>
            <a:r>
              <a:rPr lang="en-GB" altLang="en-US" sz="1200" b="1" dirty="0">
                <a:latin typeface="Arial "/>
              </a:rPr>
              <a:t>Electronic Meeting, 12</a:t>
            </a:r>
            <a:r>
              <a:rPr lang="en-GB" altLang="en-US" sz="1200" b="1" baseline="30000" dirty="0">
                <a:latin typeface="Arial "/>
              </a:rPr>
              <a:t>th</a:t>
            </a:r>
            <a:r>
              <a:rPr lang="en-GB" altLang="en-US" sz="1200" b="1" dirty="0">
                <a:latin typeface="Arial "/>
              </a:rPr>
              <a:t> – 20</a:t>
            </a:r>
            <a:r>
              <a:rPr lang="en-GB" altLang="en-US" sz="1200" b="1" baseline="30000" dirty="0">
                <a:latin typeface="Arial "/>
              </a:rPr>
              <a:t>th</a:t>
            </a:r>
            <a:r>
              <a:rPr lang="en-GB" altLang="en-US" sz="1200" b="1" dirty="0">
                <a:latin typeface="Arial "/>
              </a:rPr>
              <a:t> April., 2021</a:t>
            </a:r>
            <a:endParaRPr lang="sv-SE" altLang="en-US" sz="1200" b="1" dirty="0">
              <a:latin typeface="Arial "/>
            </a:endParaRPr>
          </a:p>
        </p:txBody>
      </p:sp>
      <p:sp>
        <p:nvSpPr>
          <p:cNvPr id="13" name="Text Box 14">
            <a:extLst>
              <a:ext uri="{FF2B5EF4-FFF2-40B4-BE49-F238E27FC236}">
                <a16:creationId xmlns:a16="http://schemas.microsoft.com/office/drawing/2014/main" id="{AF4006C6-1A95-4284-A498-917EA49F0F95}"/>
              </a:ext>
            </a:extLst>
          </p:cNvPr>
          <p:cNvSpPr txBox="1">
            <a:spLocks noChangeArrowheads="1"/>
          </p:cNvSpPr>
          <p:nvPr userDrawn="1"/>
        </p:nvSpPr>
        <p:spPr bwMode="auto">
          <a:xfrm>
            <a:off x="7390702" y="133350"/>
            <a:ext cx="437267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defRPr/>
            </a:pPr>
            <a:r>
              <a:rPr lang="sv-SE" altLang="en-US" sz="1200" b="1" dirty="0">
                <a:solidFill>
                  <a:srgbClr val="FF0000"/>
                </a:solidFill>
                <a:latin typeface="Arial "/>
              </a:rPr>
              <a:t>Draft R4-210xxxx</a:t>
            </a: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1888332" y="1871663"/>
            <a:ext cx="8405812" cy="2852737"/>
          </a:xfrm>
        </p:spPr>
        <p:txBody>
          <a:bodyPr/>
          <a:lstStyle/>
          <a:p>
            <a:pPr eaLnBrk="1" hangingPunct="1"/>
            <a:r>
              <a:rPr lang="en-US" altLang="en-US" noProof="0" dirty="0"/>
              <a:t>WF on NR NTN RRM general and measurement requirements</a:t>
            </a:r>
          </a:p>
        </p:txBody>
      </p:sp>
      <p:sp>
        <p:nvSpPr>
          <p:cNvPr id="5123" name="Text Placeholder 2">
            <a:extLst>
              <a:ext uri="{FF2B5EF4-FFF2-40B4-BE49-F238E27FC236}">
                <a16:creationId xmlns:a16="http://schemas.microsoft.com/office/drawing/2014/main" id="{9FAD3684-801E-4E1E-85EB-F5F3E5D37277}"/>
              </a:ext>
            </a:extLst>
          </p:cNvPr>
          <p:cNvSpPr>
            <a:spLocks noGrp="1"/>
          </p:cNvSpPr>
          <p:nvPr>
            <p:ph type="body" idx="4294967295"/>
          </p:nvPr>
        </p:nvSpPr>
        <p:spPr>
          <a:xfrm>
            <a:off x="2147888" y="4589463"/>
            <a:ext cx="7886700" cy="1500187"/>
          </a:xfrm>
        </p:spPr>
        <p:txBody>
          <a:bodyPr/>
          <a:lstStyle/>
          <a:p>
            <a:pPr marL="0" indent="0" eaLnBrk="1" hangingPunct="1">
              <a:buFontTx/>
              <a:buNone/>
            </a:pPr>
            <a:endParaRPr lang="en-US" altLang="en-US" noProof="0" dirty="0"/>
          </a:p>
          <a:p>
            <a:pPr marL="0" indent="0" eaLnBrk="1" hangingPunct="1">
              <a:buFontTx/>
              <a:buNone/>
            </a:pPr>
            <a:r>
              <a:rPr lang="en-US" altLang="en-US" noProof="0" dirty="0"/>
              <a:t>Moderator: Fraunhofer HHI</a:t>
            </a: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a:t>Topic #3: PVT Satellite precision</a:t>
            </a:r>
          </a:p>
        </p:txBody>
      </p:sp>
      <p:sp>
        <p:nvSpPr>
          <p:cNvPr id="3" name="Espace réservé du contenu 2"/>
          <p:cNvSpPr>
            <a:spLocks noGrp="1"/>
          </p:cNvSpPr>
          <p:nvPr>
            <p:ph idx="1"/>
          </p:nvPr>
        </p:nvSpPr>
        <p:spPr/>
        <p:txBody>
          <a:bodyPr/>
          <a:lstStyle/>
          <a:p>
            <a:r>
              <a:rPr lang="en-US" dirty="0"/>
              <a:t>Sub-Topic 1: </a:t>
            </a:r>
            <a:r>
              <a:rPr lang="en-GB" dirty="0"/>
              <a:t>Requirements for PVT computation and distribution</a:t>
            </a:r>
            <a:endParaRPr lang="en-US" dirty="0"/>
          </a:p>
          <a:p>
            <a:pPr lvl="1"/>
            <a:r>
              <a:rPr lang="en-US" sz="2000" dirty="0"/>
              <a:t>Issue 3-1: NTN PVT Accuracy Aspects</a:t>
            </a:r>
          </a:p>
          <a:p>
            <a:pPr lvl="2"/>
            <a:r>
              <a:rPr lang="en-US" sz="1800" dirty="0">
                <a:solidFill>
                  <a:schemeClr val="accent6"/>
                </a:solidFill>
              </a:rPr>
              <a:t>Defer discussion until RAN1 concludes on the issue.</a:t>
            </a:r>
            <a:endParaRPr lang="en-US" dirty="0">
              <a:solidFill>
                <a:schemeClr val="accent6"/>
              </a:solidFill>
            </a:endParaRPr>
          </a:p>
        </p:txBody>
      </p:sp>
    </p:spTree>
    <p:extLst>
      <p:ext uri="{BB962C8B-B14F-4D97-AF65-F5344CB8AC3E}">
        <p14:creationId xmlns:p14="http://schemas.microsoft.com/office/powerpoint/2010/main" val="1434644658"/>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a:t>Topic #5: NTN UL frequency synchronization requirement</a:t>
            </a:r>
          </a:p>
        </p:txBody>
      </p:sp>
      <p:sp>
        <p:nvSpPr>
          <p:cNvPr id="3" name="Espace réservé du contenu 2"/>
          <p:cNvSpPr>
            <a:spLocks noGrp="1"/>
          </p:cNvSpPr>
          <p:nvPr>
            <p:ph idx="1"/>
          </p:nvPr>
        </p:nvSpPr>
        <p:spPr/>
        <p:txBody>
          <a:bodyPr/>
          <a:lstStyle/>
          <a:p>
            <a:r>
              <a:rPr lang="en-US" noProof="0" dirty="0"/>
              <a:t>Sub-topic 5-1: Frequency accuracy requirements</a:t>
            </a:r>
          </a:p>
          <a:p>
            <a:pPr lvl="1"/>
            <a:r>
              <a:rPr lang="en-US" dirty="0"/>
              <a:t>Issue 5-1: Time/Frequency pre-compensation accuracy requirements</a:t>
            </a:r>
          </a:p>
          <a:p>
            <a:pPr lvl="2"/>
            <a:r>
              <a:rPr lang="en-GB" dirty="0">
                <a:solidFill>
                  <a:schemeClr val="accent6"/>
                </a:solidFill>
              </a:rPr>
              <a:t>Defer discussion on frequency pre-compensation to RF thread [309] and discussion on time pre-compensation to RRM thread [223].</a:t>
            </a:r>
            <a:endParaRPr lang="en-US" sz="1600" dirty="0">
              <a:solidFill>
                <a:schemeClr val="accent6"/>
              </a:solidFill>
            </a:endParaRPr>
          </a:p>
          <a:p>
            <a:pPr lvl="1"/>
            <a:endParaRPr lang="en-US" sz="2000" dirty="0">
              <a:solidFill>
                <a:srgbClr val="7030A0"/>
              </a:solidFill>
            </a:endParaRPr>
          </a:p>
          <a:p>
            <a:pPr lvl="1"/>
            <a:endParaRPr lang="en-US" noProof="0" dirty="0"/>
          </a:p>
        </p:txBody>
      </p:sp>
    </p:spTree>
    <p:extLst>
      <p:ext uri="{BB962C8B-B14F-4D97-AF65-F5344CB8AC3E}">
        <p14:creationId xmlns:p14="http://schemas.microsoft.com/office/powerpoint/2010/main" val="1852524566"/>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a:t>Topic #6: NTN Measurements </a:t>
            </a:r>
          </a:p>
        </p:txBody>
      </p:sp>
      <p:sp>
        <p:nvSpPr>
          <p:cNvPr id="3" name="Espace réservé du contenu 2"/>
          <p:cNvSpPr>
            <a:spLocks noGrp="1"/>
          </p:cNvSpPr>
          <p:nvPr>
            <p:ph idx="1"/>
          </p:nvPr>
        </p:nvSpPr>
        <p:spPr/>
        <p:txBody>
          <a:bodyPr/>
          <a:lstStyle/>
          <a:p>
            <a:r>
              <a:rPr lang="en-US" noProof="0" dirty="0"/>
              <a:t>Sub-topic 6-1: General RRM NTN measurement requirements</a:t>
            </a:r>
          </a:p>
          <a:p>
            <a:pPr lvl="1"/>
            <a:r>
              <a:rPr lang="en-US" sz="2000" dirty="0"/>
              <a:t>Issue 6-1: DRX cycle</a:t>
            </a:r>
          </a:p>
          <a:p>
            <a:pPr lvl="2"/>
            <a:r>
              <a:rPr lang="en-GB" sz="1800" dirty="0">
                <a:solidFill>
                  <a:srgbClr val="FF0000"/>
                </a:solidFill>
              </a:rPr>
              <a:t>CATT suggestion: RAN4 should further study the applicability of DRX cycle in RRM requirements.</a:t>
            </a:r>
            <a:endParaRPr lang="en-GB" sz="1800" noProof="0" dirty="0">
              <a:solidFill>
                <a:srgbClr val="FF0000"/>
              </a:solidFill>
            </a:endParaRPr>
          </a:p>
          <a:p>
            <a:pPr lvl="1"/>
            <a:r>
              <a:rPr lang="en-US" sz="2000" dirty="0"/>
              <a:t>Issue 6-2: Side condition for RRM measurement requirements</a:t>
            </a:r>
          </a:p>
          <a:p>
            <a:pPr lvl="2"/>
            <a:r>
              <a:rPr lang="en-US" sz="1800" dirty="0">
                <a:solidFill>
                  <a:srgbClr val="FF0000"/>
                </a:solidFill>
              </a:rPr>
              <a:t>Moderator suggestion: </a:t>
            </a:r>
            <a:r>
              <a:rPr lang="en-GB" sz="1800" dirty="0">
                <a:solidFill>
                  <a:srgbClr val="FF0000"/>
                </a:solidFill>
              </a:rPr>
              <a:t>More discussion on side condition for RRM measurements necessary. The discussion should be done on a case by case basis and take the scenario into account.</a:t>
            </a:r>
          </a:p>
          <a:p>
            <a:pPr lvl="1"/>
            <a:r>
              <a:rPr lang="en-US" sz="2000" dirty="0"/>
              <a:t>Issue 6-3: Beam sweeping</a:t>
            </a:r>
          </a:p>
          <a:p>
            <a:pPr lvl="2"/>
            <a:r>
              <a:rPr lang="en-GB" sz="1800" noProof="0" dirty="0">
                <a:solidFill>
                  <a:schemeClr val="accent6"/>
                </a:solidFill>
              </a:rPr>
              <a:t>Defer discussion about beam sweeping until RAN1 has concluded on the topic.</a:t>
            </a:r>
            <a:endParaRPr lang="en-US" sz="1800" noProof="0" dirty="0">
              <a:solidFill>
                <a:schemeClr val="accent6"/>
              </a:solidFill>
            </a:endParaRPr>
          </a:p>
          <a:p>
            <a:pPr lvl="1"/>
            <a:r>
              <a:rPr lang="en-US" sz="2000" dirty="0"/>
              <a:t>Issue 6-4: RRM procedures based on UE position</a:t>
            </a:r>
          </a:p>
          <a:p>
            <a:pPr lvl="2"/>
            <a:r>
              <a:rPr lang="en-GB" sz="1800" noProof="0" dirty="0">
                <a:solidFill>
                  <a:schemeClr val="accent6"/>
                </a:solidFill>
              </a:rPr>
              <a:t>For NTN-specific location based measurements, consider the requirements for A-GNSS in 38.171 as a starting point.</a:t>
            </a:r>
            <a:endParaRPr lang="en-US" sz="1800" noProof="0" dirty="0">
              <a:solidFill>
                <a:schemeClr val="accent6"/>
              </a:solidFill>
            </a:endParaRPr>
          </a:p>
          <a:p>
            <a:pPr lvl="1"/>
            <a:endParaRPr lang="en-US" noProof="0" dirty="0">
              <a:solidFill>
                <a:srgbClr val="FF0000"/>
              </a:solidFill>
            </a:endParaRPr>
          </a:p>
        </p:txBody>
      </p:sp>
    </p:spTree>
    <p:extLst>
      <p:ext uri="{BB962C8B-B14F-4D97-AF65-F5344CB8AC3E}">
        <p14:creationId xmlns:p14="http://schemas.microsoft.com/office/powerpoint/2010/main" val="2673098021"/>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a:t>Topic #6: NTN Measurements (cont’d)</a:t>
            </a:r>
          </a:p>
        </p:txBody>
      </p:sp>
      <p:sp>
        <p:nvSpPr>
          <p:cNvPr id="3" name="Espace réservé du contenu 2"/>
          <p:cNvSpPr>
            <a:spLocks noGrp="1"/>
          </p:cNvSpPr>
          <p:nvPr>
            <p:ph idx="1"/>
          </p:nvPr>
        </p:nvSpPr>
        <p:spPr/>
        <p:txBody>
          <a:bodyPr/>
          <a:lstStyle/>
          <a:p>
            <a:r>
              <a:rPr lang="en-US" noProof="0" dirty="0"/>
              <a:t>Sub-topic 6-1: General RRM NTN measurement requirements (cont’d)</a:t>
            </a:r>
          </a:p>
          <a:p>
            <a:pPr lvl="1"/>
            <a:r>
              <a:rPr lang="en-US" dirty="0"/>
              <a:t>Issue 6-5: Update rate of ephemeris</a:t>
            </a:r>
          </a:p>
          <a:p>
            <a:pPr lvl="2"/>
            <a:r>
              <a:rPr lang="en-US" dirty="0">
                <a:solidFill>
                  <a:srgbClr val="FF0000"/>
                </a:solidFill>
              </a:rPr>
              <a:t>CATT suggestion: </a:t>
            </a:r>
            <a:r>
              <a:rPr lang="en-GB" dirty="0">
                <a:solidFill>
                  <a:srgbClr val="FF0000"/>
                </a:solidFill>
              </a:rPr>
              <a:t>RAN4 should further study whether and how update rate of ephemeris has impact when defining detailed RRM requirements.</a:t>
            </a:r>
            <a:endParaRPr lang="en-US" dirty="0"/>
          </a:p>
          <a:p>
            <a:pPr lvl="1"/>
            <a:r>
              <a:rPr lang="en-US" dirty="0"/>
              <a:t>Issue 6-6: Feeder link pre-compensation</a:t>
            </a:r>
          </a:p>
          <a:p>
            <a:pPr lvl="2"/>
            <a:r>
              <a:rPr lang="en-GB" noProof="0" dirty="0">
                <a:solidFill>
                  <a:schemeClr val="accent6"/>
                </a:solidFill>
              </a:rPr>
              <a:t>Feeder link pre-compensation is outside the scope of this room and WI. Defer discussion until other working groups have reached a conclusion.</a:t>
            </a:r>
          </a:p>
          <a:p>
            <a:r>
              <a:rPr lang="en-GB" dirty="0"/>
              <a:t>Sub-topic 6-2: Mobility</a:t>
            </a:r>
          </a:p>
          <a:p>
            <a:pPr lvl="1"/>
            <a:r>
              <a:rPr lang="en-GB" noProof="0" dirty="0"/>
              <a:t>Issue 6-7: Definition of mobility/measurement aspects</a:t>
            </a:r>
          </a:p>
          <a:p>
            <a:pPr lvl="2"/>
            <a:r>
              <a:rPr lang="en-GB" dirty="0">
                <a:solidFill>
                  <a:schemeClr val="accent6"/>
                </a:solidFill>
              </a:rPr>
              <a:t>Frequency reuse factor and beam mapping should be discussed in RAN1/RAN2 first. Defer discussion until conclusion is reached there.</a:t>
            </a:r>
          </a:p>
          <a:p>
            <a:pPr lvl="1"/>
            <a:endParaRPr lang="en-GB" noProof="0" dirty="0"/>
          </a:p>
        </p:txBody>
      </p:sp>
    </p:spTree>
    <p:extLst>
      <p:ext uri="{BB962C8B-B14F-4D97-AF65-F5344CB8AC3E}">
        <p14:creationId xmlns:p14="http://schemas.microsoft.com/office/powerpoint/2010/main" val="3878294114"/>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a:t>Topic #6: NTN Measurements (cont’d)</a:t>
            </a:r>
          </a:p>
        </p:txBody>
      </p:sp>
      <p:sp>
        <p:nvSpPr>
          <p:cNvPr id="3" name="Espace réservé du contenu 2"/>
          <p:cNvSpPr>
            <a:spLocks noGrp="1"/>
          </p:cNvSpPr>
          <p:nvPr>
            <p:ph idx="1"/>
          </p:nvPr>
        </p:nvSpPr>
        <p:spPr/>
        <p:txBody>
          <a:bodyPr/>
          <a:lstStyle/>
          <a:p>
            <a:r>
              <a:rPr lang="en-GB" dirty="0"/>
              <a:t>Sub-topic 6-2: Mobility (cont’d)</a:t>
            </a:r>
          </a:p>
          <a:p>
            <a:pPr lvl="1"/>
            <a:r>
              <a:rPr lang="en-GB" noProof="0" dirty="0"/>
              <a:t>Issue 6-8</a:t>
            </a:r>
            <a:r>
              <a:rPr lang="en-GB" dirty="0"/>
              <a:t>: Intra-satellite/Inter-satellite cell mobility</a:t>
            </a:r>
          </a:p>
          <a:p>
            <a:pPr lvl="2"/>
            <a:r>
              <a:rPr lang="en-GB" dirty="0">
                <a:solidFill>
                  <a:srgbClr val="FF0000"/>
                </a:solidFill>
              </a:rPr>
              <a:t>Moderator suggestion: RAN1/RAN2 input necessary before conclusion can be made. </a:t>
            </a:r>
            <a:r>
              <a:rPr lang="en-GB" strike="sngStrike" dirty="0">
                <a:solidFill>
                  <a:srgbClr val="FF0000"/>
                </a:solidFill>
              </a:rPr>
              <a:t>FFS on location and/or timer based measurement relaxations.</a:t>
            </a:r>
            <a:endParaRPr lang="en-GB" strike="sngStrike" noProof="0" dirty="0">
              <a:solidFill>
                <a:srgbClr val="FF0000"/>
              </a:solidFill>
            </a:endParaRPr>
          </a:p>
          <a:p>
            <a:pPr lvl="1"/>
            <a:r>
              <a:rPr lang="en-GB" noProof="0" dirty="0"/>
              <a:t>Issue 6-9: L1/L3 measurement requirements</a:t>
            </a:r>
          </a:p>
          <a:p>
            <a:pPr lvl="2"/>
            <a:r>
              <a:rPr lang="en-GB" dirty="0">
                <a:solidFill>
                  <a:srgbClr val="FF0000"/>
                </a:solidFill>
              </a:rPr>
              <a:t>Moderator suggestion: RAN1/RAN2 input necessary before conclusion can be made. For further discussion, assume: RAN4 to investigate L1/L3 measurement requirements for GEO and non-GEO separately.</a:t>
            </a:r>
          </a:p>
          <a:p>
            <a:pPr lvl="3"/>
            <a:r>
              <a:rPr lang="en-GB" dirty="0">
                <a:solidFill>
                  <a:srgbClr val="FF0000"/>
                </a:solidFill>
              </a:rPr>
              <a:t>Whether or not the requirements can be defined in the same manner for GEO and non-GEO will be determined after the investigation</a:t>
            </a:r>
          </a:p>
          <a:p>
            <a:pPr lvl="3"/>
            <a:r>
              <a:rPr lang="en-GB" dirty="0">
                <a:solidFill>
                  <a:srgbClr val="FF0000"/>
                </a:solidFill>
              </a:rPr>
              <a:t>Whether legacy RLF and BFD requirements are relevant for NTN UEs, e.g. legacy BLER value of a hypothetical PDCCH transmission and/or PDCCH format for out-of-sync and BFD can be reused</a:t>
            </a:r>
          </a:p>
          <a:p>
            <a:pPr lvl="2"/>
            <a:endParaRPr lang="en-GB" dirty="0">
              <a:solidFill>
                <a:srgbClr val="FF0000"/>
              </a:solidFill>
            </a:endParaRPr>
          </a:p>
          <a:p>
            <a:pPr lvl="1"/>
            <a:endParaRPr lang="en-GB" noProof="0" dirty="0"/>
          </a:p>
        </p:txBody>
      </p:sp>
    </p:spTree>
    <p:extLst>
      <p:ext uri="{BB962C8B-B14F-4D97-AF65-F5344CB8AC3E}">
        <p14:creationId xmlns:p14="http://schemas.microsoft.com/office/powerpoint/2010/main" val="3009024267"/>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a:t>Topic #6: NTN Measurements (cont’d)</a:t>
            </a:r>
          </a:p>
        </p:txBody>
      </p:sp>
      <p:sp>
        <p:nvSpPr>
          <p:cNvPr id="3" name="Espace réservé du contenu 2"/>
          <p:cNvSpPr>
            <a:spLocks noGrp="1"/>
          </p:cNvSpPr>
          <p:nvPr>
            <p:ph idx="1"/>
          </p:nvPr>
        </p:nvSpPr>
        <p:spPr/>
        <p:txBody>
          <a:bodyPr/>
          <a:lstStyle/>
          <a:p>
            <a:r>
              <a:rPr lang="en-GB" dirty="0"/>
              <a:t>Sub-topic 6-2: Mobility (cont’d)</a:t>
            </a:r>
          </a:p>
          <a:p>
            <a:pPr lvl="1"/>
            <a:r>
              <a:rPr lang="en-GB" sz="2000" noProof="0" dirty="0"/>
              <a:t>Issue 6-10</a:t>
            </a:r>
            <a:r>
              <a:rPr lang="en-GB" sz="2000" dirty="0"/>
              <a:t>: Scenarios for measurement and mobility</a:t>
            </a:r>
          </a:p>
          <a:p>
            <a:pPr lvl="2"/>
            <a:r>
              <a:rPr lang="en-GB" sz="1800" noProof="0" dirty="0">
                <a:solidFill>
                  <a:srgbClr val="FF0000"/>
                </a:solidFill>
              </a:rPr>
              <a:t>Moderator suggestion: Although further input from RAN1/RAN2 is necessary, RAN4 should discuss measurement and mobility for the following scenarios with high priority:</a:t>
            </a:r>
          </a:p>
          <a:p>
            <a:pPr lvl="3"/>
            <a:r>
              <a:rPr lang="en-GB" sz="1600" noProof="0" dirty="0">
                <a:solidFill>
                  <a:srgbClr val="FF0000"/>
                </a:solidFill>
              </a:rPr>
              <a:t>Intra-NTN for both RRC Connected and Idle/Inactive modes</a:t>
            </a:r>
          </a:p>
          <a:p>
            <a:pPr lvl="3"/>
            <a:r>
              <a:rPr lang="en-GB" sz="1600" noProof="0" dirty="0">
                <a:solidFill>
                  <a:srgbClr val="FF0000"/>
                </a:solidFill>
              </a:rPr>
              <a:t>between GEO type satellites</a:t>
            </a:r>
          </a:p>
          <a:p>
            <a:pPr lvl="3"/>
            <a:r>
              <a:rPr lang="en-GB" sz="1600" noProof="0" dirty="0">
                <a:solidFill>
                  <a:srgbClr val="FF0000"/>
                </a:solidFill>
              </a:rPr>
              <a:t>between LEO type satellites at the same altitude</a:t>
            </a:r>
          </a:p>
          <a:p>
            <a:pPr lvl="3"/>
            <a:r>
              <a:rPr lang="en-GB" sz="1600" noProof="0" dirty="0">
                <a:solidFill>
                  <a:srgbClr val="FF0000"/>
                </a:solidFill>
              </a:rPr>
              <a:t>between earth moving cells</a:t>
            </a:r>
          </a:p>
          <a:p>
            <a:pPr marL="914400" lvl="2" indent="0">
              <a:buNone/>
            </a:pPr>
            <a:r>
              <a:rPr lang="en-GB" sz="1800" dirty="0">
                <a:solidFill>
                  <a:srgbClr val="FF0000"/>
                </a:solidFill>
              </a:rPr>
              <a:t>     </a:t>
            </a:r>
            <a:r>
              <a:rPr lang="en-GB" sz="1800" noProof="0" dirty="0">
                <a:solidFill>
                  <a:srgbClr val="FF0000"/>
                </a:solidFill>
              </a:rPr>
              <a:t>The scenario “between NTN and TN for RRC Inactive/Idle modes” is suggested to be deprioritized.</a:t>
            </a:r>
          </a:p>
          <a:p>
            <a:pPr lvl="2"/>
            <a:endParaRPr lang="en-GB" sz="1800" noProof="0" dirty="0"/>
          </a:p>
          <a:p>
            <a:pPr lvl="1"/>
            <a:endParaRPr lang="en-GB" noProof="0" dirty="0"/>
          </a:p>
        </p:txBody>
      </p:sp>
    </p:spTree>
    <p:extLst>
      <p:ext uri="{BB962C8B-B14F-4D97-AF65-F5344CB8AC3E}">
        <p14:creationId xmlns:p14="http://schemas.microsoft.com/office/powerpoint/2010/main" val="2508621319"/>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a:t>Topic #6: NTN Measurements (cont’d)</a:t>
            </a:r>
          </a:p>
        </p:txBody>
      </p:sp>
      <p:sp>
        <p:nvSpPr>
          <p:cNvPr id="3" name="Espace réservé du contenu 2"/>
          <p:cNvSpPr>
            <a:spLocks noGrp="1"/>
          </p:cNvSpPr>
          <p:nvPr>
            <p:ph idx="1"/>
          </p:nvPr>
        </p:nvSpPr>
        <p:spPr/>
        <p:txBody>
          <a:bodyPr/>
          <a:lstStyle/>
          <a:p>
            <a:r>
              <a:rPr lang="en-GB" dirty="0"/>
              <a:t>Sub-topic 6-2: Mobility (cont’d)</a:t>
            </a:r>
          </a:p>
          <a:p>
            <a:pPr lvl="1"/>
            <a:r>
              <a:rPr lang="en-GB" sz="2000" noProof="0" dirty="0"/>
              <a:t>Issue 6-11: Cell selection and re-selection</a:t>
            </a:r>
          </a:p>
          <a:p>
            <a:pPr lvl="2"/>
            <a:r>
              <a:rPr lang="en-GB" sz="1800" dirty="0">
                <a:solidFill>
                  <a:srgbClr val="FF0000"/>
                </a:solidFill>
              </a:rPr>
              <a:t>CMCC suggestion: The existing cell reselection delay requirements and mobility methodologies can be considered as baseline for NTN scenarios with limitation of DRX cycle and the number of measurement samples. RAN4 can consider define reasonable cell reselection margins in NTN scenarios. RAN4 shall furthermore define the RRM requirements for satellite/HAPS ephemeris based cell selection and re-selection once RAN2 completes the cell reselection procedure for NTN.</a:t>
            </a:r>
          </a:p>
          <a:p>
            <a:pPr lvl="1"/>
            <a:r>
              <a:rPr lang="en-GB" sz="2000" noProof="0" dirty="0"/>
              <a:t>Issue 6-12</a:t>
            </a:r>
            <a:r>
              <a:rPr lang="en-GB" sz="2000" dirty="0"/>
              <a:t>: Conditional hand over requirements</a:t>
            </a:r>
          </a:p>
          <a:p>
            <a:pPr lvl="2"/>
            <a:r>
              <a:rPr lang="en-GB" sz="1800" noProof="0" dirty="0">
                <a:solidFill>
                  <a:srgbClr val="FF0000"/>
                </a:solidFill>
              </a:rPr>
              <a:t>Moderator suggestion: RAN4 is to define the RRM requirements for time/timer and location based CHO triggering events after RAN2 concludes on the framework.</a:t>
            </a:r>
            <a:endParaRPr lang="en-GB" sz="1800" dirty="0">
              <a:solidFill>
                <a:srgbClr val="FF0000"/>
              </a:solidFill>
            </a:endParaRPr>
          </a:p>
          <a:p>
            <a:pPr lvl="1"/>
            <a:r>
              <a:rPr lang="en-GB" sz="2000" noProof="0" dirty="0"/>
              <a:t>Issue 6-13</a:t>
            </a:r>
            <a:r>
              <a:rPr lang="en-GB" sz="2000" dirty="0"/>
              <a:t>: Feeder link switching based handover</a:t>
            </a:r>
          </a:p>
          <a:p>
            <a:pPr lvl="2"/>
            <a:r>
              <a:rPr lang="en-GB" sz="1800" noProof="0" dirty="0">
                <a:solidFill>
                  <a:schemeClr val="accent6"/>
                </a:solidFill>
              </a:rPr>
              <a:t>Defer discussion until RAN2 has concluded on the issue</a:t>
            </a:r>
            <a:endParaRPr lang="en-GB" sz="1800" dirty="0">
              <a:solidFill>
                <a:schemeClr val="accent6"/>
              </a:solidFill>
            </a:endParaRPr>
          </a:p>
          <a:p>
            <a:pPr lvl="1"/>
            <a:endParaRPr lang="en-GB" noProof="0" dirty="0"/>
          </a:p>
        </p:txBody>
      </p:sp>
    </p:spTree>
    <p:extLst>
      <p:ext uri="{BB962C8B-B14F-4D97-AF65-F5344CB8AC3E}">
        <p14:creationId xmlns:p14="http://schemas.microsoft.com/office/powerpoint/2010/main" val="3381794888"/>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a:t>Topic #6: NTN Measurements (cont’d)</a:t>
            </a:r>
          </a:p>
        </p:txBody>
      </p:sp>
      <p:sp>
        <p:nvSpPr>
          <p:cNvPr id="3" name="Espace réservé du contenu 2"/>
          <p:cNvSpPr>
            <a:spLocks noGrp="1"/>
          </p:cNvSpPr>
          <p:nvPr>
            <p:ph idx="1"/>
          </p:nvPr>
        </p:nvSpPr>
        <p:spPr/>
        <p:txBody>
          <a:bodyPr/>
          <a:lstStyle/>
          <a:p>
            <a:r>
              <a:rPr lang="en-GB" dirty="0"/>
              <a:t>Sub-topic 6-3: Measurement gap and SMTC</a:t>
            </a:r>
          </a:p>
          <a:p>
            <a:pPr lvl="1"/>
            <a:r>
              <a:rPr lang="en-GB" noProof="0" dirty="0"/>
              <a:t>Issue 6-14: Interruptions or measurement gaps for GNSS measurements</a:t>
            </a:r>
          </a:p>
          <a:p>
            <a:pPr lvl="2"/>
            <a:r>
              <a:rPr lang="en-GB" dirty="0">
                <a:solidFill>
                  <a:schemeClr val="accent6"/>
                </a:solidFill>
              </a:rPr>
              <a:t>Defer discussion about this issue. It has to be looked at by the RF session, and only if issues are identified there, the discussion can continue in RRM.</a:t>
            </a:r>
          </a:p>
          <a:p>
            <a:pPr lvl="1"/>
            <a:r>
              <a:rPr lang="en-GB" noProof="0" dirty="0"/>
              <a:t>Issue 6-15</a:t>
            </a:r>
            <a:r>
              <a:rPr lang="en-GB" dirty="0"/>
              <a:t>: Discussion of SMTC and MG</a:t>
            </a:r>
          </a:p>
          <a:p>
            <a:pPr lvl="2"/>
            <a:r>
              <a:rPr lang="en-GB" noProof="0" dirty="0">
                <a:solidFill>
                  <a:schemeClr val="accent6"/>
                </a:solidFill>
              </a:rPr>
              <a:t>Wait for progress in RAN2</a:t>
            </a:r>
          </a:p>
          <a:p>
            <a:pPr lvl="1"/>
            <a:r>
              <a:rPr lang="en-GB" noProof="0" dirty="0"/>
              <a:t>Issue 6-16: SMTC and MG based requirements</a:t>
            </a:r>
          </a:p>
          <a:p>
            <a:pPr lvl="2"/>
            <a:r>
              <a:rPr lang="en-GB" dirty="0">
                <a:solidFill>
                  <a:schemeClr val="accent6"/>
                </a:solidFill>
              </a:rPr>
              <a:t>Defer discussion, overlaps with issues 6-10 and 6-15</a:t>
            </a:r>
          </a:p>
          <a:p>
            <a:pPr lvl="1"/>
            <a:r>
              <a:rPr lang="en-GB" noProof="0" dirty="0"/>
              <a:t>Issue 6-17</a:t>
            </a:r>
            <a:r>
              <a:rPr lang="en-GB" dirty="0"/>
              <a:t>: Measurement gap starting point</a:t>
            </a:r>
          </a:p>
          <a:p>
            <a:pPr lvl="2"/>
            <a:r>
              <a:rPr lang="en-GB" dirty="0">
                <a:solidFill>
                  <a:schemeClr val="accent6"/>
                </a:solidFill>
              </a:rPr>
              <a:t>Wait for progress in RAN2, avoid conflicting discussions</a:t>
            </a:r>
            <a:endParaRPr lang="en-GB" dirty="0"/>
          </a:p>
          <a:p>
            <a:pPr lvl="1"/>
            <a:r>
              <a:rPr lang="en-GB" noProof="0" dirty="0"/>
              <a:t>Issue 6-18</a:t>
            </a:r>
            <a:r>
              <a:rPr lang="en-GB" dirty="0"/>
              <a:t>: SMTC and gap window misalignment</a:t>
            </a:r>
          </a:p>
          <a:p>
            <a:pPr lvl="2"/>
            <a:r>
              <a:rPr lang="en-GB" dirty="0">
                <a:solidFill>
                  <a:schemeClr val="accent6"/>
                </a:solidFill>
              </a:rPr>
              <a:t>Defer discussion and wait for input from RAN2</a:t>
            </a:r>
          </a:p>
          <a:p>
            <a:pPr lvl="1"/>
            <a:endParaRPr lang="en-GB" dirty="0"/>
          </a:p>
          <a:p>
            <a:pPr lvl="1"/>
            <a:endParaRPr lang="en-GB" noProof="0" dirty="0"/>
          </a:p>
        </p:txBody>
      </p:sp>
    </p:spTree>
    <p:extLst>
      <p:ext uri="{BB962C8B-B14F-4D97-AF65-F5344CB8AC3E}">
        <p14:creationId xmlns:p14="http://schemas.microsoft.com/office/powerpoint/2010/main" val="3278985021"/>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US" altLang="en-US" sz="3600" noProof="0" dirty="0"/>
              <a:t>Outline</a:t>
            </a:r>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p:txBody>
          <a:bodyPr/>
          <a:lstStyle/>
          <a:p>
            <a:r>
              <a:rPr lang="en-US" altLang="en-US" noProof="0" dirty="0"/>
              <a:t>Proposed way forward based on the outcomes of “</a:t>
            </a:r>
            <a:r>
              <a:rPr lang="en-US" noProof="0" dirty="0"/>
              <a:t>Email discussion summary for [98-bis-e][222] NR_NTN_solutions_RRM_1”</a:t>
            </a:r>
          </a:p>
          <a:p>
            <a:r>
              <a:rPr lang="en-US" altLang="en-US" noProof="0" dirty="0"/>
              <a:t>See </a:t>
            </a:r>
            <a:r>
              <a:rPr lang="en-GB" b="1" u="sng" dirty="0">
                <a:solidFill>
                  <a:srgbClr val="FF0000"/>
                </a:solidFill>
              </a:rPr>
              <a:t>R4-210xxxx</a:t>
            </a: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3794A7AC-F975-4B82-9FCA-9C67ECE03726}"/>
              </a:ext>
            </a:extLst>
          </p:cNvPr>
          <p:cNvSpPr>
            <a:spLocks noGrp="1"/>
          </p:cNvSpPr>
          <p:nvPr>
            <p:ph type="title"/>
          </p:nvPr>
        </p:nvSpPr>
        <p:spPr/>
        <p:txBody>
          <a:bodyPr/>
          <a:lstStyle/>
          <a:p>
            <a:r>
              <a:rPr lang="en-US" altLang="en-US" sz="3600" noProof="0" dirty="0"/>
              <a:t>Content</a:t>
            </a:r>
          </a:p>
        </p:txBody>
      </p:sp>
      <p:sp>
        <p:nvSpPr>
          <p:cNvPr id="7171" name="Content Placeholder 2">
            <a:extLst>
              <a:ext uri="{FF2B5EF4-FFF2-40B4-BE49-F238E27FC236}">
                <a16:creationId xmlns:a16="http://schemas.microsoft.com/office/drawing/2014/main" id="{8B215120-9330-4C24-86C0-93DB3C460B0D}"/>
              </a:ext>
            </a:extLst>
          </p:cNvPr>
          <p:cNvSpPr>
            <a:spLocks noGrp="1"/>
          </p:cNvSpPr>
          <p:nvPr>
            <p:ph idx="1"/>
          </p:nvPr>
        </p:nvSpPr>
        <p:spPr/>
        <p:txBody>
          <a:bodyPr/>
          <a:lstStyle/>
          <a:p>
            <a:r>
              <a:rPr lang="en-US" noProof="0" dirty="0"/>
              <a:t>Topic #1: General RAN4 RRM NTN related aspects</a:t>
            </a:r>
          </a:p>
          <a:p>
            <a:r>
              <a:rPr lang="en-US" noProof="0" dirty="0"/>
              <a:t>Topic #2: GNSS requirements	</a:t>
            </a:r>
          </a:p>
          <a:p>
            <a:r>
              <a:rPr lang="en-US" noProof="0" dirty="0"/>
              <a:t>Topic #3: PVT Satellite precision</a:t>
            </a:r>
          </a:p>
          <a:p>
            <a:r>
              <a:rPr lang="en-US" noProof="0" dirty="0"/>
              <a:t>Topic #5: NTN UL frequency synchronization requirement</a:t>
            </a:r>
          </a:p>
          <a:p>
            <a:r>
              <a:rPr lang="en-US" noProof="0" dirty="0"/>
              <a:t>Topic #6: NTN Measurements</a:t>
            </a:r>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3AFF4909-1900-46CD-87F7-AE296C59418F}"/>
              </a:ext>
            </a:extLst>
          </p:cNvPr>
          <p:cNvSpPr>
            <a:spLocks noGrp="1"/>
          </p:cNvSpPr>
          <p:nvPr>
            <p:ph type="title"/>
          </p:nvPr>
        </p:nvSpPr>
        <p:spPr/>
        <p:txBody>
          <a:bodyPr/>
          <a:lstStyle/>
          <a:p>
            <a:r>
              <a:rPr lang="en-US" altLang="en-US" noProof="0"/>
              <a:t>Summary</a:t>
            </a:r>
            <a:endParaRPr lang="en-US" altLang="en-US" noProof="0" dirty="0"/>
          </a:p>
        </p:txBody>
      </p:sp>
      <p:sp>
        <p:nvSpPr>
          <p:cNvPr id="8195" name="Content Placeholder 2">
            <a:extLst>
              <a:ext uri="{FF2B5EF4-FFF2-40B4-BE49-F238E27FC236}">
                <a16:creationId xmlns:a16="http://schemas.microsoft.com/office/drawing/2014/main" id="{A955EC6E-B2A1-4AA5-9F6A-E317D7FE324C}"/>
              </a:ext>
            </a:extLst>
          </p:cNvPr>
          <p:cNvSpPr>
            <a:spLocks noGrp="1"/>
          </p:cNvSpPr>
          <p:nvPr>
            <p:ph idx="1"/>
          </p:nvPr>
        </p:nvSpPr>
        <p:spPr/>
        <p:txBody>
          <a:bodyPr/>
          <a:lstStyle/>
          <a:p>
            <a:r>
              <a:rPr lang="en-US" altLang="en-US" noProof="0" dirty="0"/>
              <a:t>Main RRM issues and preliminary proposals have been discussed</a:t>
            </a:r>
          </a:p>
          <a:p>
            <a:pPr lvl="1"/>
            <a:r>
              <a:rPr lang="en-US" altLang="en-US" dirty="0">
                <a:solidFill>
                  <a:schemeClr val="accent6">
                    <a:lumMod val="75000"/>
                  </a:schemeClr>
                </a:solidFill>
              </a:rPr>
              <a:t>In green: proposals which are agreeable</a:t>
            </a:r>
          </a:p>
          <a:p>
            <a:pPr lvl="1"/>
            <a:r>
              <a:rPr lang="en-US" altLang="en-US" dirty="0">
                <a:solidFill>
                  <a:schemeClr val="accent2">
                    <a:lumMod val="75000"/>
                  </a:schemeClr>
                </a:solidFill>
              </a:rPr>
              <a:t>In orange: proposals for which a potential agreement may be found with suggested changes (needs further discussion)</a:t>
            </a:r>
          </a:p>
          <a:p>
            <a:pPr lvl="1"/>
            <a:r>
              <a:rPr lang="en-US" altLang="en-US" dirty="0">
                <a:solidFill>
                  <a:srgbClr val="7030A0"/>
                </a:solidFill>
              </a:rPr>
              <a:t>In purple: proposals for which there is no agreement yet</a:t>
            </a:r>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8966703" cy="1325563"/>
          </a:xfrm>
        </p:spPr>
        <p:txBody>
          <a:bodyPr/>
          <a:lstStyle/>
          <a:p>
            <a:r>
              <a:rPr lang="en-US" sz="3600" noProof="0" dirty="0"/>
              <a:t>Topic #1: General RAN4 RRM NTN related aspects</a:t>
            </a:r>
          </a:p>
        </p:txBody>
      </p:sp>
      <p:sp>
        <p:nvSpPr>
          <p:cNvPr id="3" name="Espace réservé du contenu 2"/>
          <p:cNvSpPr>
            <a:spLocks noGrp="1"/>
          </p:cNvSpPr>
          <p:nvPr>
            <p:ph idx="1"/>
          </p:nvPr>
        </p:nvSpPr>
        <p:spPr/>
        <p:txBody>
          <a:bodyPr/>
          <a:lstStyle/>
          <a:p>
            <a:r>
              <a:rPr lang="en-US" noProof="0" dirty="0"/>
              <a:t>Sub-topic 1-1: RP to be considered for time and frequency synchronization</a:t>
            </a:r>
          </a:p>
          <a:p>
            <a:pPr lvl="1"/>
            <a:r>
              <a:rPr lang="en-US" dirty="0"/>
              <a:t>Issue 1-1: Definition of reference point</a:t>
            </a:r>
          </a:p>
          <a:p>
            <a:pPr lvl="2"/>
            <a:r>
              <a:rPr lang="en-US" dirty="0">
                <a:solidFill>
                  <a:srgbClr val="FF0000"/>
                </a:solidFill>
              </a:rPr>
              <a:t>Moderator suggestion: Do not define timing or frequency RP in RAN4</a:t>
            </a:r>
            <a:r>
              <a:rPr lang="en-US" strike="sngStrike" dirty="0">
                <a:solidFill>
                  <a:srgbClr val="FF0000"/>
                </a:solidFill>
              </a:rPr>
              <a:t>, further study frequency RP after RAN1’s final decision about frequency pre-compensation scheme. Assume frequency RP at </a:t>
            </a:r>
            <a:r>
              <a:rPr lang="en-US" strike="sngStrike" dirty="0" err="1">
                <a:solidFill>
                  <a:srgbClr val="FF0000"/>
                </a:solidFill>
              </a:rPr>
              <a:t>gNB</a:t>
            </a:r>
            <a:r>
              <a:rPr lang="en-US" strike="sngStrike" dirty="0">
                <a:solidFill>
                  <a:srgbClr val="FF0000"/>
                </a:solidFill>
              </a:rPr>
              <a:t> as starting point for further requirement discussion</a:t>
            </a:r>
            <a:r>
              <a:rPr lang="en-US" dirty="0">
                <a:solidFill>
                  <a:srgbClr val="FF0000"/>
                </a:solidFill>
              </a:rPr>
              <a:t>.</a:t>
            </a:r>
          </a:p>
          <a:p>
            <a:pPr lvl="1"/>
            <a:r>
              <a:rPr lang="en-US" noProof="0" dirty="0"/>
              <a:t>Issue 1-2: </a:t>
            </a:r>
            <a:r>
              <a:rPr lang="en-GB" noProof="0" dirty="0"/>
              <a:t>LS to RAN1 regarding observed implementation impact of DL-UL delay</a:t>
            </a:r>
          </a:p>
          <a:p>
            <a:pPr lvl="2"/>
            <a:r>
              <a:rPr lang="en-GB" noProof="0" dirty="0">
                <a:solidFill>
                  <a:schemeClr val="accent6"/>
                </a:solidFill>
              </a:rPr>
              <a:t>Do not send LS to RAN1.</a:t>
            </a:r>
          </a:p>
        </p:txBody>
      </p:sp>
    </p:spTree>
    <p:extLst>
      <p:ext uri="{BB962C8B-B14F-4D97-AF65-F5344CB8AC3E}">
        <p14:creationId xmlns:p14="http://schemas.microsoft.com/office/powerpoint/2010/main" val="1865510525"/>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8966703" cy="1325563"/>
          </a:xfrm>
        </p:spPr>
        <p:txBody>
          <a:bodyPr/>
          <a:lstStyle/>
          <a:p>
            <a:r>
              <a:rPr lang="en-US" sz="3600" noProof="0" dirty="0"/>
              <a:t>Topic #1: General RAN4 RRM NTN related aspects (cont’d)</a:t>
            </a:r>
          </a:p>
        </p:txBody>
      </p:sp>
      <p:sp>
        <p:nvSpPr>
          <p:cNvPr id="3" name="Espace réservé du contenu 2"/>
          <p:cNvSpPr>
            <a:spLocks noGrp="1"/>
          </p:cNvSpPr>
          <p:nvPr>
            <p:ph idx="1"/>
          </p:nvPr>
        </p:nvSpPr>
        <p:spPr/>
        <p:txBody>
          <a:bodyPr/>
          <a:lstStyle/>
          <a:p>
            <a:r>
              <a:rPr lang="en-US" dirty="0"/>
              <a:t>Sub-topic 1-2: </a:t>
            </a:r>
            <a:r>
              <a:rPr lang="en-GB" dirty="0"/>
              <a:t>In device coexistence (IDC) issue of GNSS and L-band</a:t>
            </a:r>
          </a:p>
          <a:p>
            <a:pPr lvl="1"/>
            <a:r>
              <a:rPr lang="en-US" dirty="0"/>
              <a:t>Issue 1-3: Confirmation of IDC issue</a:t>
            </a:r>
          </a:p>
          <a:p>
            <a:pPr lvl="2"/>
            <a:r>
              <a:rPr lang="en-GB" dirty="0">
                <a:solidFill>
                  <a:schemeClr val="accent6"/>
                </a:solidFill>
              </a:rPr>
              <a:t>Defer discussion about IDC interference from L-Band NTN to GNSS after the issue has been evaluated/confirmed by the RAN4 RF room.</a:t>
            </a:r>
            <a:endParaRPr lang="en-US" dirty="0"/>
          </a:p>
        </p:txBody>
      </p:sp>
    </p:spTree>
    <p:extLst>
      <p:ext uri="{BB962C8B-B14F-4D97-AF65-F5344CB8AC3E}">
        <p14:creationId xmlns:p14="http://schemas.microsoft.com/office/powerpoint/2010/main" val="1415043132"/>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a:t>Topic #2: GNSS requirements</a:t>
            </a:r>
          </a:p>
        </p:txBody>
      </p:sp>
      <p:sp>
        <p:nvSpPr>
          <p:cNvPr id="3" name="Espace réservé du contenu 2"/>
          <p:cNvSpPr>
            <a:spLocks noGrp="1"/>
          </p:cNvSpPr>
          <p:nvPr>
            <p:ph idx="1"/>
          </p:nvPr>
        </p:nvSpPr>
        <p:spPr/>
        <p:txBody>
          <a:bodyPr/>
          <a:lstStyle/>
          <a:p>
            <a:r>
              <a:rPr lang="en-US" sz="2000" noProof="0" dirty="0"/>
              <a:t>Sub-topic 2-1: GNSS usage</a:t>
            </a:r>
          </a:p>
          <a:p>
            <a:pPr lvl="1"/>
            <a:r>
              <a:rPr lang="en-US" sz="1800" noProof="0" dirty="0"/>
              <a:t>Issue 2-1: Definition of GNSS requirements</a:t>
            </a:r>
          </a:p>
          <a:p>
            <a:pPr lvl="2"/>
            <a:r>
              <a:rPr lang="en-GB" sz="1800" dirty="0">
                <a:solidFill>
                  <a:schemeClr val="accent6"/>
                </a:solidFill>
              </a:rPr>
              <a:t>RAN4 assumes that ephemeris of the satellite/HAPS is made available to UE in defining the RRM requirements. No further discussion on whether the satellite or HAPS has on-board GNSS. Further study on the precision of the ephemeris data.</a:t>
            </a:r>
            <a:r>
              <a:rPr lang="en-US" sz="1800" dirty="0">
                <a:solidFill>
                  <a:schemeClr val="accent6"/>
                </a:solidFill>
              </a:rPr>
              <a:t> </a:t>
            </a:r>
          </a:p>
          <a:p>
            <a:r>
              <a:rPr lang="en-US" sz="2000" dirty="0"/>
              <a:t>Sub-topic 2-2: GNSS accuracy</a:t>
            </a:r>
          </a:p>
          <a:p>
            <a:pPr lvl="1"/>
            <a:r>
              <a:rPr lang="en-US" sz="1800" noProof="0" dirty="0"/>
              <a:t>Issue 2-2: Consideration of on-board GNSS equipment</a:t>
            </a:r>
          </a:p>
          <a:p>
            <a:pPr lvl="2"/>
            <a:r>
              <a:rPr lang="en-US" sz="1800" dirty="0">
                <a:solidFill>
                  <a:srgbClr val="FF0000"/>
                </a:solidFill>
              </a:rPr>
              <a:t>Moderator suggestion: Consider on-board GNSS requirements for further PVT accuracy requirement discussion. Take into account further RAN1 input </a:t>
            </a:r>
            <a:r>
              <a:rPr lang="en-US" sz="1800">
                <a:solidFill>
                  <a:srgbClr val="FF0000"/>
                </a:solidFill>
              </a:rPr>
              <a:t>when available.</a:t>
            </a:r>
            <a:endParaRPr lang="en-US" sz="1800" dirty="0">
              <a:solidFill>
                <a:srgbClr val="FF0000"/>
              </a:solidFill>
            </a:endParaRPr>
          </a:p>
          <a:p>
            <a:pPr lvl="1"/>
            <a:r>
              <a:rPr lang="en-US" sz="1800" noProof="0" dirty="0"/>
              <a:t>Issue 2-3: GNSS accuracy impact on RRM requirements</a:t>
            </a:r>
          </a:p>
          <a:p>
            <a:pPr lvl="2"/>
            <a:r>
              <a:rPr lang="en-US" sz="1800" dirty="0">
                <a:solidFill>
                  <a:schemeClr val="accent6"/>
                </a:solidFill>
              </a:rPr>
              <a:t>Follow agreement of Issue 2-4: </a:t>
            </a:r>
            <a:r>
              <a:rPr lang="en-GB" sz="1800" noProof="0" dirty="0">
                <a:solidFill>
                  <a:schemeClr val="accent6"/>
                </a:solidFill>
              </a:rPr>
              <a:t>The impact of GNSS accuracy should be considered when defining each RRM requirement</a:t>
            </a:r>
          </a:p>
        </p:txBody>
      </p:sp>
    </p:spTree>
    <p:extLst>
      <p:ext uri="{BB962C8B-B14F-4D97-AF65-F5344CB8AC3E}">
        <p14:creationId xmlns:p14="http://schemas.microsoft.com/office/powerpoint/2010/main" val="2499420653"/>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a:t>Topic #2: GNSS requirements (cont’d)</a:t>
            </a:r>
          </a:p>
        </p:txBody>
      </p:sp>
      <p:sp>
        <p:nvSpPr>
          <p:cNvPr id="3" name="Espace réservé du contenu 2"/>
          <p:cNvSpPr>
            <a:spLocks noGrp="1"/>
          </p:cNvSpPr>
          <p:nvPr>
            <p:ph idx="1"/>
          </p:nvPr>
        </p:nvSpPr>
        <p:spPr/>
        <p:txBody>
          <a:bodyPr/>
          <a:lstStyle/>
          <a:p>
            <a:r>
              <a:rPr lang="en-US" sz="2000" dirty="0"/>
              <a:t>Sub-topic 2-2: GNSS accuracy (cont’d)</a:t>
            </a:r>
          </a:p>
          <a:p>
            <a:pPr lvl="1"/>
            <a:r>
              <a:rPr lang="en-US" sz="1800" dirty="0"/>
              <a:t>Issue 2-4: Criteria of GNSS accuracy</a:t>
            </a:r>
          </a:p>
          <a:p>
            <a:pPr lvl="2"/>
            <a:r>
              <a:rPr lang="en-GB" sz="1800" noProof="0" dirty="0">
                <a:solidFill>
                  <a:schemeClr val="accent6"/>
                </a:solidFill>
              </a:rPr>
              <a:t>The impact of GNSS accuracy should be considered when defining each RRM requirement</a:t>
            </a:r>
          </a:p>
          <a:p>
            <a:pPr lvl="3"/>
            <a:r>
              <a:rPr lang="en-GB" sz="1600" noProof="0" dirty="0">
                <a:solidFill>
                  <a:schemeClr val="accent6"/>
                </a:solidFill>
              </a:rPr>
              <a:t>GNSS accuracy (e.g. as a function of UE GNSS capability) and side conditions and exact impact on the RRM requirements are FFS.</a:t>
            </a:r>
          </a:p>
          <a:p>
            <a:pPr lvl="3"/>
            <a:r>
              <a:rPr lang="en-GB" sz="1600" noProof="0" dirty="0">
                <a:solidFill>
                  <a:schemeClr val="accent6"/>
                </a:solidFill>
              </a:rPr>
              <a:t>GNSS accuracy enhancements are out of scope </a:t>
            </a:r>
            <a:endParaRPr lang="en-US" sz="1800" noProof="0" dirty="0"/>
          </a:p>
          <a:p>
            <a:pPr lvl="1"/>
            <a:r>
              <a:rPr lang="en-US" sz="1800" noProof="0" dirty="0"/>
              <a:t>Issue 2-5: GNSS accuracy for location-based CHO</a:t>
            </a:r>
          </a:p>
          <a:p>
            <a:pPr lvl="2"/>
            <a:r>
              <a:rPr lang="en-GB" sz="1800" dirty="0">
                <a:solidFill>
                  <a:schemeClr val="accent6"/>
                </a:solidFill>
              </a:rPr>
              <a:t>GNSS accuracy for location-based CHO need to be checked after location-based CHO is clear in RAN2.</a:t>
            </a:r>
            <a:endParaRPr lang="en-US" sz="1800" dirty="0">
              <a:solidFill>
                <a:schemeClr val="accent6"/>
              </a:solidFill>
            </a:endParaRPr>
          </a:p>
          <a:p>
            <a:pPr lvl="1"/>
            <a:r>
              <a:rPr lang="en-US" sz="1800" noProof="0" dirty="0"/>
              <a:t>Issue 2-6: Impact of time to first fix/time to subsequent fix on RRM requirements</a:t>
            </a:r>
          </a:p>
          <a:p>
            <a:pPr lvl="2"/>
            <a:r>
              <a:rPr lang="en-GB" sz="1800" dirty="0">
                <a:solidFill>
                  <a:schemeClr val="accent6"/>
                </a:solidFill>
              </a:rPr>
              <a:t>RAN4 shall figure out the accuracy or response time difference between TTFF and TTFS before concluding this issue. The impact on specific RRM requirements and respective scenarios is FFS.</a:t>
            </a:r>
            <a:endParaRPr lang="en-US" sz="1800" noProof="0" dirty="0">
              <a:solidFill>
                <a:schemeClr val="accent6"/>
              </a:solidFill>
            </a:endParaRPr>
          </a:p>
          <a:p>
            <a:pPr lvl="1"/>
            <a:endParaRPr lang="en-US" sz="2200" noProof="0" dirty="0">
              <a:solidFill>
                <a:srgbClr val="FF0000"/>
              </a:solidFill>
            </a:endParaRPr>
          </a:p>
        </p:txBody>
      </p:sp>
    </p:spTree>
    <p:extLst>
      <p:ext uri="{BB962C8B-B14F-4D97-AF65-F5344CB8AC3E}">
        <p14:creationId xmlns:p14="http://schemas.microsoft.com/office/powerpoint/2010/main" val="362701830"/>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a:t>Topic #2: GNSS requirements (cont’d)</a:t>
            </a:r>
          </a:p>
        </p:txBody>
      </p:sp>
      <p:sp>
        <p:nvSpPr>
          <p:cNvPr id="3" name="Espace réservé du contenu 2"/>
          <p:cNvSpPr>
            <a:spLocks noGrp="1"/>
          </p:cNvSpPr>
          <p:nvPr>
            <p:ph idx="1"/>
          </p:nvPr>
        </p:nvSpPr>
        <p:spPr/>
        <p:txBody>
          <a:bodyPr/>
          <a:lstStyle/>
          <a:p>
            <a:r>
              <a:rPr lang="en-US" sz="2800" dirty="0"/>
              <a:t>Sub-topic 2-2: GNSS accuracy (cont’d)</a:t>
            </a:r>
          </a:p>
          <a:p>
            <a:pPr lvl="1"/>
            <a:r>
              <a:rPr lang="en-US" sz="2000" dirty="0"/>
              <a:t>Issue 2-7: Measurement period</a:t>
            </a:r>
          </a:p>
          <a:p>
            <a:pPr lvl="2"/>
            <a:r>
              <a:rPr lang="en-GB" sz="1800" noProof="0" dirty="0">
                <a:solidFill>
                  <a:schemeClr val="accent6"/>
                </a:solidFill>
              </a:rPr>
              <a:t>FFS, proposing companies need to elaborate.</a:t>
            </a:r>
          </a:p>
          <a:p>
            <a:pPr lvl="1"/>
            <a:r>
              <a:rPr lang="en-US" sz="2000" dirty="0"/>
              <a:t>Issue 2-8: Reference GNSS scenario</a:t>
            </a:r>
          </a:p>
          <a:p>
            <a:pPr lvl="2"/>
            <a:r>
              <a:rPr lang="en-GB" sz="1800" dirty="0">
                <a:solidFill>
                  <a:schemeClr val="accent2"/>
                </a:solidFill>
              </a:rPr>
              <a:t>Typical and worst-case scenario parameters are FFS. For worst-case parameters, the following minimum requirements can be used as starting point:</a:t>
            </a:r>
            <a:br>
              <a:rPr lang="en-GB" sz="1800" dirty="0">
                <a:solidFill>
                  <a:srgbClr val="FF0000"/>
                </a:solidFill>
              </a:rPr>
            </a:br>
            <a:endParaRPr lang="en-GB" sz="1800" dirty="0">
              <a:solidFill>
                <a:srgbClr val="FF0000"/>
              </a:solidFill>
            </a:endParaRPr>
          </a:p>
          <a:p>
            <a:pPr lvl="2"/>
            <a:endParaRPr lang="en-GB" sz="1800" dirty="0">
              <a:solidFill>
                <a:srgbClr val="FF0000"/>
              </a:solidFill>
            </a:endParaRPr>
          </a:p>
          <a:p>
            <a:pPr lvl="2"/>
            <a:endParaRPr lang="en-GB" sz="1800" dirty="0">
              <a:solidFill>
                <a:srgbClr val="FF0000"/>
              </a:solidFill>
            </a:endParaRPr>
          </a:p>
          <a:p>
            <a:pPr lvl="2"/>
            <a:r>
              <a:rPr lang="en-US" dirty="0">
                <a:solidFill>
                  <a:schemeClr val="accent2"/>
                </a:solidFill>
              </a:rPr>
              <a:t>FFS how much total timing error budget the UE can consume</a:t>
            </a:r>
          </a:p>
          <a:p>
            <a:pPr lvl="2"/>
            <a:r>
              <a:rPr lang="en-US" dirty="0">
                <a:solidFill>
                  <a:schemeClr val="accent2"/>
                </a:solidFill>
              </a:rPr>
              <a:t>FFS on how to narrow down from 3GPP spec such as 38.171 to avoid extensive discussion</a:t>
            </a:r>
          </a:p>
        </p:txBody>
      </p:sp>
      <p:graphicFrame>
        <p:nvGraphicFramePr>
          <p:cNvPr id="4" name="Tabelle 3">
            <a:extLst>
              <a:ext uri="{FF2B5EF4-FFF2-40B4-BE49-F238E27FC236}">
                <a16:creationId xmlns:a16="http://schemas.microsoft.com/office/drawing/2014/main" id="{982B950D-F7CF-424F-899A-9D18D95D3EC4}"/>
              </a:ext>
            </a:extLst>
          </p:cNvPr>
          <p:cNvGraphicFramePr>
            <a:graphicFrameLocks noGrp="1"/>
          </p:cNvGraphicFramePr>
          <p:nvPr>
            <p:extLst>
              <p:ext uri="{D42A27DB-BD31-4B8C-83A1-F6EECF244321}">
                <p14:modId xmlns:p14="http://schemas.microsoft.com/office/powerpoint/2010/main" val="3259521533"/>
              </p:ext>
            </p:extLst>
          </p:nvPr>
        </p:nvGraphicFramePr>
        <p:xfrm>
          <a:off x="3723640" y="3848893"/>
          <a:ext cx="5306060" cy="656432"/>
        </p:xfrm>
        <a:graphic>
          <a:graphicData uri="http://schemas.openxmlformats.org/drawingml/2006/table">
            <a:tbl>
              <a:tblPr firstRow="1" firstCol="1" bandRow="1">
                <a:tableStyleId>{5C22544A-7EE6-4342-B048-85BDC9FD1C3A}</a:tableStyleId>
              </a:tblPr>
              <a:tblGrid>
                <a:gridCol w="887657">
                  <a:extLst>
                    <a:ext uri="{9D8B030D-6E8A-4147-A177-3AD203B41FA5}">
                      <a16:colId xmlns:a16="http://schemas.microsoft.com/office/drawing/2014/main" val="412065278"/>
                    </a:ext>
                  </a:extLst>
                </a:gridCol>
                <a:gridCol w="1197272">
                  <a:extLst>
                    <a:ext uri="{9D8B030D-6E8A-4147-A177-3AD203B41FA5}">
                      <a16:colId xmlns:a16="http://schemas.microsoft.com/office/drawing/2014/main" val="3194415885"/>
                    </a:ext>
                  </a:extLst>
                </a:gridCol>
                <a:gridCol w="1408890">
                  <a:extLst>
                    <a:ext uri="{9D8B030D-6E8A-4147-A177-3AD203B41FA5}">
                      <a16:colId xmlns:a16="http://schemas.microsoft.com/office/drawing/2014/main" val="4160593938"/>
                    </a:ext>
                  </a:extLst>
                </a:gridCol>
                <a:gridCol w="1812241">
                  <a:extLst>
                    <a:ext uri="{9D8B030D-6E8A-4147-A177-3AD203B41FA5}">
                      <a16:colId xmlns:a16="http://schemas.microsoft.com/office/drawing/2014/main" val="347592256"/>
                    </a:ext>
                  </a:extLst>
                </a:gridCol>
              </a:tblGrid>
              <a:tr h="328216">
                <a:tc>
                  <a:txBody>
                    <a:bodyPr/>
                    <a:lstStyle/>
                    <a:p>
                      <a:pPr algn="ctr">
                        <a:spcAft>
                          <a:spcPts val="900"/>
                        </a:spcAft>
                      </a:pPr>
                      <a:r>
                        <a:rPr lang="en-GB" sz="1000">
                          <a:effectLst/>
                        </a:rPr>
                        <a:t>System</a:t>
                      </a:r>
                      <a:endParaRPr lang="en-DE" sz="1000">
                        <a:effectLst/>
                        <a:latin typeface="Times New Roman" panose="02020603050405020304" pitchFamily="18" charset="0"/>
                        <a:ea typeface="SimSun" panose="02010600030101010101" pitchFamily="2" charset="-122"/>
                      </a:endParaRPr>
                    </a:p>
                  </a:txBody>
                  <a:tcPr marL="17780" marR="68580" marT="0" marB="0"/>
                </a:tc>
                <a:tc>
                  <a:txBody>
                    <a:bodyPr/>
                    <a:lstStyle/>
                    <a:p>
                      <a:pPr algn="ctr">
                        <a:spcAft>
                          <a:spcPts val="900"/>
                        </a:spcAft>
                      </a:pPr>
                      <a:r>
                        <a:rPr lang="en-GB" sz="1000">
                          <a:effectLst/>
                        </a:rPr>
                        <a:t>Success rate</a:t>
                      </a:r>
                      <a:endParaRPr lang="en-DE" sz="1000">
                        <a:effectLst/>
                        <a:latin typeface="Times New Roman" panose="02020603050405020304" pitchFamily="18" charset="0"/>
                        <a:ea typeface="SimSun" panose="02010600030101010101" pitchFamily="2" charset="-122"/>
                      </a:endParaRPr>
                    </a:p>
                  </a:txBody>
                  <a:tcPr marL="17780" marR="68580" marT="0" marB="0"/>
                </a:tc>
                <a:tc>
                  <a:txBody>
                    <a:bodyPr/>
                    <a:lstStyle/>
                    <a:p>
                      <a:pPr algn="ctr">
                        <a:spcAft>
                          <a:spcPts val="900"/>
                        </a:spcAft>
                      </a:pPr>
                      <a:r>
                        <a:rPr lang="en-GB" sz="1000">
                          <a:effectLst/>
                        </a:rPr>
                        <a:t>2-D position error</a:t>
                      </a:r>
                      <a:endParaRPr lang="en-DE" sz="1000">
                        <a:effectLst/>
                        <a:latin typeface="Times New Roman" panose="02020603050405020304" pitchFamily="18" charset="0"/>
                        <a:ea typeface="SimSun" panose="02010600030101010101" pitchFamily="2" charset="-122"/>
                      </a:endParaRPr>
                    </a:p>
                  </a:txBody>
                  <a:tcPr marL="17780" marR="68580" marT="0" marB="0"/>
                </a:tc>
                <a:tc>
                  <a:txBody>
                    <a:bodyPr/>
                    <a:lstStyle/>
                    <a:p>
                      <a:pPr algn="ctr">
                        <a:spcAft>
                          <a:spcPts val="900"/>
                        </a:spcAft>
                      </a:pPr>
                      <a:r>
                        <a:rPr lang="en-GB" sz="1000" dirty="0">
                          <a:effectLst/>
                        </a:rPr>
                        <a:t>Max response time</a:t>
                      </a:r>
                      <a:endParaRPr lang="en-DE" sz="1000" dirty="0">
                        <a:effectLst/>
                        <a:latin typeface="Times New Roman" panose="02020603050405020304" pitchFamily="18" charset="0"/>
                        <a:ea typeface="SimSun" panose="02010600030101010101" pitchFamily="2" charset="-122"/>
                      </a:endParaRPr>
                    </a:p>
                  </a:txBody>
                  <a:tcPr marL="17780" marR="68580" marT="0" marB="0"/>
                </a:tc>
                <a:extLst>
                  <a:ext uri="{0D108BD9-81ED-4DB2-BD59-A6C34878D82A}">
                    <a16:rowId xmlns:a16="http://schemas.microsoft.com/office/drawing/2014/main" val="2619370796"/>
                  </a:ext>
                </a:extLst>
              </a:tr>
              <a:tr h="328216">
                <a:tc>
                  <a:txBody>
                    <a:bodyPr/>
                    <a:lstStyle/>
                    <a:p>
                      <a:pPr algn="ctr">
                        <a:spcAft>
                          <a:spcPts val="900"/>
                        </a:spcAft>
                      </a:pPr>
                      <a:r>
                        <a:rPr lang="en-GB" sz="1000">
                          <a:effectLst/>
                        </a:rPr>
                        <a:t>All</a:t>
                      </a:r>
                      <a:endParaRPr lang="en-DE" sz="1000">
                        <a:effectLst/>
                        <a:latin typeface="Times New Roman" panose="02020603050405020304" pitchFamily="18" charset="0"/>
                        <a:ea typeface="SimSun" panose="02010600030101010101" pitchFamily="2" charset="-122"/>
                      </a:endParaRPr>
                    </a:p>
                  </a:txBody>
                  <a:tcPr marL="17780" marR="68580" marT="0" marB="0"/>
                </a:tc>
                <a:tc>
                  <a:txBody>
                    <a:bodyPr/>
                    <a:lstStyle/>
                    <a:p>
                      <a:pPr algn="ctr">
                        <a:spcAft>
                          <a:spcPts val="900"/>
                        </a:spcAft>
                      </a:pPr>
                      <a:r>
                        <a:rPr lang="en-GB" sz="1000">
                          <a:effectLst/>
                        </a:rPr>
                        <a:t>95 %</a:t>
                      </a:r>
                      <a:endParaRPr lang="en-DE" sz="1000">
                        <a:effectLst/>
                        <a:latin typeface="Times New Roman" panose="02020603050405020304" pitchFamily="18" charset="0"/>
                        <a:ea typeface="SimSun" panose="02010600030101010101" pitchFamily="2" charset="-122"/>
                      </a:endParaRPr>
                    </a:p>
                  </a:txBody>
                  <a:tcPr marL="17780" marR="68580" marT="0" marB="0"/>
                </a:tc>
                <a:tc>
                  <a:txBody>
                    <a:bodyPr/>
                    <a:lstStyle/>
                    <a:p>
                      <a:pPr algn="ctr">
                        <a:spcAft>
                          <a:spcPts val="900"/>
                        </a:spcAft>
                      </a:pPr>
                      <a:r>
                        <a:rPr lang="en-GB" sz="1000">
                          <a:effectLst/>
                        </a:rPr>
                        <a:t>100 m</a:t>
                      </a:r>
                      <a:endParaRPr lang="en-DE" sz="1000">
                        <a:effectLst/>
                        <a:latin typeface="Times New Roman" panose="02020603050405020304" pitchFamily="18" charset="0"/>
                        <a:ea typeface="SimSun" panose="02010600030101010101" pitchFamily="2" charset="-122"/>
                      </a:endParaRPr>
                    </a:p>
                  </a:txBody>
                  <a:tcPr marL="17780" marR="68580" marT="0" marB="0"/>
                </a:tc>
                <a:tc>
                  <a:txBody>
                    <a:bodyPr/>
                    <a:lstStyle/>
                    <a:p>
                      <a:pPr algn="ctr">
                        <a:spcAft>
                          <a:spcPts val="900"/>
                        </a:spcAft>
                      </a:pPr>
                      <a:r>
                        <a:rPr lang="en-GB" sz="1000" dirty="0">
                          <a:effectLst/>
                        </a:rPr>
                        <a:t>20 s</a:t>
                      </a:r>
                      <a:endParaRPr lang="en-DE" sz="1000" dirty="0">
                        <a:effectLst/>
                        <a:latin typeface="Times New Roman" panose="02020603050405020304" pitchFamily="18" charset="0"/>
                        <a:ea typeface="SimSun" panose="02010600030101010101" pitchFamily="2" charset="-122"/>
                      </a:endParaRPr>
                    </a:p>
                  </a:txBody>
                  <a:tcPr marL="17780" marR="68580" marT="0" marB="0"/>
                </a:tc>
                <a:extLst>
                  <a:ext uri="{0D108BD9-81ED-4DB2-BD59-A6C34878D82A}">
                    <a16:rowId xmlns:a16="http://schemas.microsoft.com/office/drawing/2014/main" val="2023397808"/>
                  </a:ext>
                </a:extLst>
              </a:tr>
            </a:tbl>
          </a:graphicData>
        </a:graphic>
      </p:graphicFrame>
    </p:spTree>
    <p:extLst>
      <p:ext uri="{BB962C8B-B14F-4D97-AF65-F5344CB8AC3E}">
        <p14:creationId xmlns:p14="http://schemas.microsoft.com/office/powerpoint/2010/main" val="1394960786"/>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A145B96FF720148BE3F8F556FC60B8B" ma:contentTypeVersion="13" ma:contentTypeDescription="Create a new document." ma:contentTypeScope="" ma:versionID="bb19613e8cb658873a5b8d52657370be">
  <xsd:schema xmlns:xsd="http://www.w3.org/2001/XMLSchema" xmlns:xs="http://www.w3.org/2001/XMLSchema" xmlns:p="http://schemas.microsoft.com/office/2006/metadata/properties" xmlns:ns3="51622fd4-0f91-444f-9a7b-7aedc165c51c" xmlns:ns4="72594467-3918-4223-8214-73ee36a32893" targetNamespace="http://schemas.microsoft.com/office/2006/metadata/properties" ma:root="true" ma:fieldsID="03a85ae79ec9632d1acb92062db446c8" ns3:_="" ns4:_="">
    <xsd:import namespace="51622fd4-0f91-444f-9a7b-7aedc165c51c"/>
    <xsd:import namespace="72594467-3918-4223-8214-73ee36a3289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DateTaken" minOccurs="0"/>
                <xsd:element ref="ns3:MediaServiceLocatio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1622fd4-0f91-444f-9a7b-7aedc165c51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2594467-3918-4223-8214-73ee36a3289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5CA3727-A4EB-4398-9783-D0148B061093}">
  <ds:schemaRefs>
    <ds:schemaRef ds:uri="http://purl.org/dc/dcmitype/"/>
    <ds:schemaRef ds:uri="http://purl.org/dc/elements/1.1/"/>
    <ds:schemaRef ds:uri="http://www.w3.org/XML/1998/namespace"/>
    <ds:schemaRef ds:uri="http://schemas.microsoft.com/office/infopath/2007/PartnerControls"/>
    <ds:schemaRef ds:uri="http://schemas.microsoft.com/office/2006/documentManagement/types"/>
    <ds:schemaRef ds:uri="http://schemas.openxmlformats.org/package/2006/metadata/core-properties"/>
    <ds:schemaRef ds:uri="http://purl.org/dc/terms/"/>
    <ds:schemaRef ds:uri="72594467-3918-4223-8214-73ee36a32893"/>
    <ds:schemaRef ds:uri="51622fd4-0f91-444f-9a7b-7aedc165c51c"/>
    <ds:schemaRef ds:uri="http://schemas.microsoft.com/office/2006/metadata/properties"/>
  </ds:schemaRefs>
</ds:datastoreItem>
</file>

<file path=customXml/itemProps2.xml><?xml version="1.0" encoding="utf-8"?>
<ds:datastoreItem xmlns:ds="http://schemas.openxmlformats.org/officeDocument/2006/customXml" ds:itemID="{522FE7DC-C8E4-4A63-A93A-12970292D4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1622fd4-0f91-444f-9a7b-7aedc165c51c"/>
    <ds:schemaRef ds:uri="72594467-3918-4223-8214-73ee36a328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D3A830A-0AC8-45A7-9E99-DF047C23D0D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1476</Words>
  <Application>Microsoft Office PowerPoint</Application>
  <PresentationFormat>Breitbild</PresentationFormat>
  <Paragraphs>128</Paragraphs>
  <Slides>17</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17</vt:i4>
      </vt:variant>
    </vt:vector>
  </HeadingPairs>
  <TitlesOfParts>
    <vt:vector size="23" baseType="lpstr">
      <vt:lpstr>Arial</vt:lpstr>
      <vt:lpstr>Arial </vt:lpstr>
      <vt:lpstr>Calibri</vt:lpstr>
      <vt:lpstr>Calibri Light</vt:lpstr>
      <vt:lpstr>Times New Roman</vt:lpstr>
      <vt:lpstr>Office Theme</vt:lpstr>
      <vt:lpstr>WF on NR NTN RRM general and measurement requirements</vt:lpstr>
      <vt:lpstr>Outline</vt:lpstr>
      <vt:lpstr>Content</vt:lpstr>
      <vt:lpstr>Summary</vt:lpstr>
      <vt:lpstr>Topic #1: General RAN4 RRM NTN related aspects</vt:lpstr>
      <vt:lpstr>Topic #1: General RAN4 RRM NTN related aspects (cont’d)</vt:lpstr>
      <vt:lpstr>Topic #2: GNSS requirements</vt:lpstr>
      <vt:lpstr>Topic #2: GNSS requirements (cont’d)</vt:lpstr>
      <vt:lpstr>Topic #2: GNSS requirements (cont’d)</vt:lpstr>
      <vt:lpstr>Topic #3: PVT Satellite precision</vt:lpstr>
      <vt:lpstr>Topic #5: NTN UL frequency synchronization requirement</vt:lpstr>
      <vt:lpstr>Topic #6: NTN Measurements </vt:lpstr>
      <vt:lpstr>Topic #6: NTN Measurements (cont’d)</vt:lpstr>
      <vt:lpstr>Topic #6: NTN Measurements (cont’d)</vt:lpstr>
      <vt:lpstr>Topic #6: NTN Measurements (cont’d)</vt:lpstr>
      <vt:lpstr>Topic #6: NTN Measurements (cont’d)</vt:lpstr>
      <vt:lpstr>Topic #6: NTN Measurements (cont’d)</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Mathis Schmieder</cp:lastModifiedBy>
  <cp:revision>697</cp:revision>
  <dcterms:created xsi:type="dcterms:W3CDTF">2010-02-05T13:52:04Z</dcterms:created>
  <dcterms:modified xsi:type="dcterms:W3CDTF">2021-04-19T14:47:44Z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0x010100DA145B96FF720148BE3F8F556FC60B8B</vt:lpwstr>
  </property>
</Properties>
</file>