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22"/>
  </p:notesMasterIdLst>
  <p:handoutMasterIdLst>
    <p:handoutMasterId r:id="rId23"/>
  </p:handoutMasterIdLst>
  <p:sldIdLst>
    <p:sldId id="341" r:id="rId5"/>
    <p:sldId id="363" r:id="rId6"/>
    <p:sldId id="364" r:id="rId7"/>
    <p:sldId id="365" r:id="rId8"/>
    <p:sldId id="366" r:id="rId9"/>
    <p:sldId id="383" r:id="rId10"/>
    <p:sldId id="387" r:id="rId11"/>
    <p:sldId id="388" r:id="rId12"/>
    <p:sldId id="372" r:id="rId13"/>
    <p:sldId id="393" r:id="rId14"/>
    <p:sldId id="374" r:id="rId15"/>
    <p:sldId id="376" r:id="rId16"/>
    <p:sldId id="389" r:id="rId17"/>
    <p:sldId id="390" r:id="rId18"/>
    <p:sldId id="392" r:id="rId19"/>
    <p:sldId id="394" r:id="rId20"/>
    <p:sldId id="391" r:id="rId2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sson" initials="E" lastIdx="6" clrIdx="0"/>
  <p:cmAuthor id="2" name="PANAITOPOL Dorin" initials="DP" lastIdx="1" clrIdx="1"/>
  <p:cmAuthor id="3" name="Lo, Anthony (Nokia - GB/Bristol)" initials="LA(-G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FFFF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0" autoAdjust="0"/>
    <p:restoredTop sz="94705" autoAdjust="0"/>
  </p:normalViewPr>
  <p:slideViewPr>
    <p:cSldViewPr snapToGrid="0">
      <p:cViewPr varScale="1">
        <p:scale>
          <a:sx n="101" d="100"/>
          <a:sy n="101" d="100"/>
        </p:scale>
        <p:origin x="144" y="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574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204" y="12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3174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‹Nr.›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2195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id="{BB8994A5-D808-4BF9-9C30-40F75349FF4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581025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&lt;</a:t>
            </a:r>
            <a:r>
              <a:rPr lang="sv-SE" altLang="en-US" sz="1200" b="1" i="1" dirty="0">
                <a:latin typeface="Arial "/>
              </a:rPr>
              <a:t>meeting</a:t>
            </a:r>
            <a:r>
              <a:rPr lang="sv-SE" altLang="en-US" sz="1200" b="1" dirty="0">
                <a:latin typeface="Arial "/>
              </a:rPr>
              <a:t>&gt;</a:t>
            </a:r>
          </a:p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&lt;</a:t>
            </a:r>
            <a:r>
              <a:rPr lang="sv-SE" altLang="en-US" sz="1200" b="1" i="1" dirty="0">
                <a:latin typeface="Arial "/>
              </a:rPr>
              <a:t>location</a:t>
            </a:r>
            <a:r>
              <a:rPr lang="sv-SE" altLang="en-US" sz="1200" b="1" dirty="0">
                <a:latin typeface="Arial "/>
              </a:rPr>
              <a:t>&gt; – &lt;</a:t>
            </a:r>
            <a:r>
              <a:rPr lang="sv-SE" altLang="en-US" sz="1200" b="1" i="1" dirty="0">
                <a:latin typeface="Arial "/>
              </a:rPr>
              <a:t>month</a:t>
            </a:r>
            <a:r>
              <a:rPr lang="sv-SE" altLang="en-US" sz="1200" b="1" dirty="0">
                <a:latin typeface="Arial "/>
              </a:rPr>
              <a:t>&gt; 2019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2020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56033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‹Nr.›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4286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 "/>
              </a:rPr>
              <a:t>3GPP TSG-RAN WG4 Meeting # 98-bis-e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Electronic Meeting, 12</a:t>
            </a:r>
            <a:r>
              <a:rPr lang="en-GB" altLang="en-US" sz="1200" b="1" baseline="30000" dirty="0">
                <a:latin typeface="Arial "/>
              </a:rPr>
              <a:t>th</a:t>
            </a:r>
            <a:r>
              <a:rPr lang="en-GB" altLang="en-US" sz="1200" b="1" dirty="0">
                <a:latin typeface="Arial "/>
              </a:rPr>
              <a:t> – 20</a:t>
            </a:r>
            <a:r>
              <a:rPr lang="en-GB" altLang="en-US" sz="1200" b="1" baseline="30000" dirty="0">
                <a:latin typeface="Arial "/>
              </a:rPr>
              <a:t>th</a:t>
            </a:r>
            <a:r>
              <a:rPr lang="en-GB" altLang="en-US" sz="1200" b="1" dirty="0">
                <a:latin typeface="Arial "/>
              </a:rPr>
              <a:t> April., 2021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90702" y="133350"/>
            <a:ext cx="437267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solidFill>
                  <a:schemeClr val="tx1"/>
                </a:solidFill>
                <a:latin typeface="Arial "/>
              </a:rPr>
              <a:t>R4-2105795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332" y="1871663"/>
            <a:ext cx="8405812" cy="2852737"/>
          </a:xfrm>
        </p:spPr>
        <p:txBody>
          <a:bodyPr/>
          <a:lstStyle/>
          <a:p>
            <a:pPr eaLnBrk="1" hangingPunct="1"/>
            <a:r>
              <a:rPr lang="en-US" altLang="en-US" noProof="0" dirty="0"/>
              <a:t>WF on NR NTN RRM general and measurement requirements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en-US" altLang="en-US" noProof="0" dirty="0"/>
          </a:p>
          <a:p>
            <a:pPr marL="0" indent="0" eaLnBrk="1" hangingPunct="1">
              <a:buFontTx/>
              <a:buNone/>
            </a:pPr>
            <a:r>
              <a:rPr lang="en-US" altLang="en-US" noProof="0" dirty="0"/>
              <a:t>Moderator: Fraunhofer HHI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#3: PVT Satellite precision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Sub-Topic 1: </a:t>
            </a:r>
            <a:r>
              <a:rPr lang="en-GB" dirty="0"/>
              <a:t>Requirements for PVT computation and distribution</a:t>
            </a:r>
            <a:endParaRPr lang="en-US" dirty="0"/>
          </a:p>
          <a:p>
            <a:pPr lvl="1"/>
            <a:r>
              <a:rPr lang="en-US" sz="2000" dirty="0"/>
              <a:t>Issue 3-1: NTN PVT Accuracy Aspects</a:t>
            </a:r>
          </a:p>
          <a:p>
            <a:pPr lvl="2"/>
            <a:r>
              <a:rPr lang="en-US" sz="1800" dirty="0">
                <a:solidFill>
                  <a:schemeClr val="accent2"/>
                </a:solidFill>
              </a:rPr>
              <a:t>Defer discussion until RAN1 concludes on the issue.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644658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#5: NTN UL frequency synchronization requirement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Sub-topic 5-1: Frequency accuracy requirements</a:t>
            </a:r>
          </a:p>
          <a:p>
            <a:pPr lvl="1"/>
            <a:r>
              <a:rPr lang="en-US" dirty="0"/>
              <a:t>Issue 5-1: Time/Frequency pre-compensation accuracy requirements</a:t>
            </a:r>
          </a:p>
          <a:p>
            <a:pPr lvl="2"/>
            <a:r>
              <a:rPr lang="en-GB" dirty="0">
                <a:solidFill>
                  <a:schemeClr val="accent6"/>
                </a:solidFill>
              </a:rPr>
              <a:t>Defer discussion on frequency pre-compensation to RF thread [309] and discussion on time pre-compensation to RRM thread [223].</a:t>
            </a:r>
            <a:endParaRPr lang="en-US" sz="1600" dirty="0">
              <a:solidFill>
                <a:schemeClr val="accent6"/>
              </a:solidFill>
            </a:endParaRPr>
          </a:p>
          <a:p>
            <a:pPr lvl="1"/>
            <a:endParaRPr lang="en-US" sz="2000" dirty="0">
              <a:solidFill>
                <a:srgbClr val="7030A0"/>
              </a:solidFill>
            </a:endParaRPr>
          </a:p>
          <a:p>
            <a:pPr lvl="1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52524566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Sub-topic 6-1: General RRM NTN measurement requirements</a:t>
            </a:r>
          </a:p>
          <a:p>
            <a:pPr lvl="1"/>
            <a:r>
              <a:rPr lang="en-US" sz="2000" dirty="0"/>
              <a:t>Issue 6-1: DRX cycle</a:t>
            </a:r>
          </a:p>
          <a:p>
            <a:pPr lvl="2"/>
            <a:r>
              <a:rPr lang="en-GB" sz="1800" dirty="0">
                <a:solidFill>
                  <a:schemeClr val="accent6"/>
                </a:solidFill>
              </a:rPr>
              <a:t>RAN4 should further study the applicability of DRX cycle in RRM requirements.</a:t>
            </a:r>
            <a:endParaRPr lang="en-GB" sz="1800" noProof="0" dirty="0">
              <a:solidFill>
                <a:schemeClr val="accent6"/>
              </a:solidFill>
            </a:endParaRPr>
          </a:p>
          <a:p>
            <a:pPr lvl="1"/>
            <a:r>
              <a:rPr lang="en-US" sz="2000" dirty="0"/>
              <a:t>Issue 6-2: Side condition for RRM measurement requirements</a:t>
            </a:r>
          </a:p>
          <a:p>
            <a:pPr lvl="2"/>
            <a:r>
              <a:rPr lang="en-GB" sz="1800" dirty="0">
                <a:solidFill>
                  <a:schemeClr val="accent2"/>
                </a:solidFill>
              </a:rPr>
              <a:t>More discussion on side condition for RRM measurements necessary. The discussion should be done on a case by case basis and take the scenario into account.</a:t>
            </a:r>
          </a:p>
          <a:p>
            <a:pPr lvl="1"/>
            <a:r>
              <a:rPr lang="en-US" sz="2000" dirty="0"/>
              <a:t>Issue 6-3: Beam sweeping</a:t>
            </a:r>
          </a:p>
          <a:p>
            <a:pPr lvl="2"/>
            <a:r>
              <a:rPr lang="en-GB" sz="1800" noProof="0" dirty="0">
                <a:solidFill>
                  <a:schemeClr val="accent2"/>
                </a:solidFill>
              </a:rPr>
              <a:t>Defer discussion about beam sweeping until RAN1 has concluded on the topic.</a:t>
            </a:r>
            <a:endParaRPr lang="en-US" sz="1800" noProof="0" dirty="0">
              <a:solidFill>
                <a:schemeClr val="accent2"/>
              </a:solidFill>
            </a:endParaRPr>
          </a:p>
          <a:p>
            <a:pPr lvl="1"/>
            <a:r>
              <a:rPr lang="en-US" sz="2000" dirty="0"/>
              <a:t>Issue 6-4: RRM procedures based on UE position</a:t>
            </a:r>
          </a:p>
          <a:p>
            <a:pPr lvl="2"/>
            <a:r>
              <a:rPr lang="en-GB" sz="1800" noProof="0" dirty="0">
                <a:solidFill>
                  <a:schemeClr val="accent6"/>
                </a:solidFill>
              </a:rPr>
              <a:t>For NTN-specific location based measurements, consider the requirements for A-GNSS in 38.171 as a starting point.</a:t>
            </a:r>
            <a:endParaRPr lang="en-US" sz="1800" noProof="0" dirty="0">
              <a:solidFill>
                <a:schemeClr val="accent6"/>
              </a:solidFill>
            </a:endParaRPr>
          </a:p>
          <a:p>
            <a:pPr lvl="1"/>
            <a:endParaRPr lang="en-US" noProof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098021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Sub-topic 6-1: General RRM NTN measurement requirements (cont’d)</a:t>
            </a:r>
          </a:p>
          <a:p>
            <a:pPr lvl="1"/>
            <a:r>
              <a:rPr lang="en-US" dirty="0"/>
              <a:t>Issue 6-5: Update rate of ephemeris</a:t>
            </a:r>
          </a:p>
          <a:p>
            <a:pPr lvl="2"/>
            <a:r>
              <a:rPr lang="en-GB" dirty="0">
                <a:solidFill>
                  <a:schemeClr val="accent6"/>
                </a:solidFill>
              </a:rPr>
              <a:t>RAN4 should further study whether and how update rate of ephemeris has impact when defining detailed RRM requirements.</a:t>
            </a: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dirty="0"/>
              <a:t>Issue 6-6: Feeder link pre-compensation</a:t>
            </a:r>
          </a:p>
          <a:p>
            <a:pPr lvl="2"/>
            <a:r>
              <a:rPr lang="en-GB" noProof="0" dirty="0">
                <a:solidFill>
                  <a:schemeClr val="accent6"/>
                </a:solidFill>
              </a:rPr>
              <a:t>Feeder link pre-compensation is outside the scope of this room and WI. Defer discussion until other working groups have reached a conclusion.</a:t>
            </a:r>
          </a:p>
          <a:p>
            <a:r>
              <a:rPr lang="en-GB" dirty="0"/>
              <a:t>Sub-topic 6-2: Mobility</a:t>
            </a:r>
          </a:p>
          <a:p>
            <a:pPr lvl="1"/>
            <a:r>
              <a:rPr lang="en-GB" noProof="0" dirty="0"/>
              <a:t>Issue 6-7: Definition of mobility/measurement aspects</a:t>
            </a:r>
          </a:p>
          <a:p>
            <a:pPr lvl="2"/>
            <a:r>
              <a:rPr lang="en-GB" dirty="0">
                <a:solidFill>
                  <a:schemeClr val="accent6"/>
                </a:solidFill>
              </a:rPr>
              <a:t>Frequency reuse factor and beam mapping should be discussed in RAN1/RAN2 first. Defer discussion until conclusion is reached there.</a:t>
            </a:r>
          </a:p>
          <a:p>
            <a:pPr lvl="1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78294114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Sub-topic 6-2: Mobility (cont’d)</a:t>
            </a:r>
          </a:p>
          <a:p>
            <a:pPr lvl="1"/>
            <a:r>
              <a:rPr lang="en-GB" noProof="0" dirty="0"/>
              <a:t>Issue 6-8</a:t>
            </a:r>
            <a:r>
              <a:rPr lang="en-GB" dirty="0"/>
              <a:t>: Intra-satellite/Inter-satellite cell mobility</a:t>
            </a:r>
          </a:p>
          <a:p>
            <a:pPr lvl="2"/>
            <a:r>
              <a:rPr lang="en-GB" dirty="0">
                <a:solidFill>
                  <a:schemeClr val="accent2"/>
                </a:solidFill>
              </a:rPr>
              <a:t>RAN1/RAN2 input necessary before conclusion can be made. </a:t>
            </a:r>
          </a:p>
          <a:p>
            <a:pPr lvl="1"/>
            <a:r>
              <a:rPr lang="en-GB" noProof="0" dirty="0"/>
              <a:t>Issue 6-9: L1/L3 measurement requirements</a:t>
            </a:r>
          </a:p>
          <a:p>
            <a:pPr lvl="2"/>
            <a:r>
              <a:rPr lang="en-GB" dirty="0">
                <a:solidFill>
                  <a:schemeClr val="accent2"/>
                </a:solidFill>
              </a:rPr>
              <a:t>RAN1/RAN2 input necessary before conclusion can be made</a:t>
            </a:r>
          </a:p>
          <a:p>
            <a:pPr lvl="1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09024267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Sub-topic 6-2: Mobility (cont’d)</a:t>
            </a:r>
          </a:p>
          <a:p>
            <a:pPr lvl="1"/>
            <a:r>
              <a:rPr lang="en-GB" sz="2000" noProof="0" dirty="0"/>
              <a:t>Issue 6-10</a:t>
            </a:r>
            <a:r>
              <a:rPr lang="en-GB" sz="2000" dirty="0"/>
              <a:t>: Scenarios for measurement and mobility</a:t>
            </a:r>
          </a:p>
          <a:p>
            <a:pPr lvl="2"/>
            <a:r>
              <a:rPr lang="en-GB" sz="1800" noProof="0" dirty="0">
                <a:solidFill>
                  <a:schemeClr val="accent6"/>
                </a:solidFill>
              </a:rPr>
              <a:t>Although further input from RAN1/RAN2 is necessary, RAN4 should discuss measurement and mobility for the following scenarios with high priority:</a:t>
            </a:r>
          </a:p>
          <a:p>
            <a:pPr lvl="3"/>
            <a:r>
              <a:rPr lang="en-GB" sz="1600" noProof="0" dirty="0">
                <a:solidFill>
                  <a:schemeClr val="accent6"/>
                </a:solidFill>
              </a:rPr>
              <a:t>Intra-NTN for both RRC Connected and Idle/Inactive modes</a:t>
            </a:r>
          </a:p>
          <a:p>
            <a:pPr lvl="3"/>
            <a:r>
              <a:rPr lang="en-GB" sz="1600" noProof="0" dirty="0">
                <a:solidFill>
                  <a:schemeClr val="accent6"/>
                </a:solidFill>
              </a:rPr>
              <a:t>between GEO type satellites</a:t>
            </a:r>
          </a:p>
          <a:p>
            <a:pPr lvl="3"/>
            <a:r>
              <a:rPr lang="en-GB" sz="1600" noProof="0" dirty="0">
                <a:solidFill>
                  <a:schemeClr val="accent6"/>
                </a:solidFill>
              </a:rPr>
              <a:t>between LEO type satellites at the same altitude</a:t>
            </a:r>
          </a:p>
          <a:p>
            <a:pPr lvl="3"/>
            <a:r>
              <a:rPr lang="en-GB" sz="1600" noProof="0" dirty="0">
                <a:solidFill>
                  <a:schemeClr val="accent6"/>
                </a:solidFill>
              </a:rPr>
              <a:t>between earth moving cells</a:t>
            </a:r>
          </a:p>
          <a:p>
            <a:pPr marL="914400" lvl="2" indent="0">
              <a:buNone/>
            </a:pPr>
            <a:r>
              <a:rPr lang="en-GB" sz="1800" dirty="0">
                <a:solidFill>
                  <a:schemeClr val="accent6"/>
                </a:solidFill>
              </a:rPr>
              <a:t>     </a:t>
            </a:r>
            <a:r>
              <a:rPr lang="en-GB" sz="1800" noProof="0" dirty="0">
                <a:solidFill>
                  <a:schemeClr val="accent6"/>
                </a:solidFill>
              </a:rPr>
              <a:t>The scenario “between NTN and TN for RRC Inactive/Idle modes” is suggested to be deprioritized.</a:t>
            </a:r>
          </a:p>
          <a:p>
            <a:pPr lvl="2"/>
            <a:endParaRPr lang="en-GB" sz="1800" noProof="0" dirty="0"/>
          </a:p>
          <a:p>
            <a:pPr lvl="1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08621319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Sub-topic 6-2: Mobility (cont’d)</a:t>
            </a:r>
          </a:p>
          <a:p>
            <a:pPr lvl="1"/>
            <a:r>
              <a:rPr lang="en-GB" sz="2000" noProof="0" dirty="0"/>
              <a:t>Issue 6-11: Cell selection and re-selection</a:t>
            </a:r>
          </a:p>
          <a:p>
            <a:pPr lvl="2"/>
            <a:r>
              <a:rPr lang="en-GB" sz="1800" dirty="0">
                <a:solidFill>
                  <a:schemeClr val="accent6"/>
                </a:solidFill>
              </a:rPr>
              <a:t>RAN4 shall define the RRM requirements for satellite/HAPS ephemeris based cell selection and re-selection once RAN2 completes the cell reselection procedure for NTN.</a:t>
            </a:r>
          </a:p>
          <a:p>
            <a:pPr lvl="1"/>
            <a:r>
              <a:rPr lang="en-GB" sz="2000" noProof="0" dirty="0"/>
              <a:t>Issue 6-12</a:t>
            </a:r>
            <a:r>
              <a:rPr lang="en-GB" sz="2000" dirty="0"/>
              <a:t>: Conditional hand over requirements</a:t>
            </a:r>
          </a:p>
          <a:p>
            <a:pPr lvl="2"/>
            <a:r>
              <a:rPr lang="en-GB" sz="1800" noProof="0" dirty="0">
                <a:solidFill>
                  <a:schemeClr val="accent6"/>
                </a:solidFill>
              </a:rPr>
              <a:t>RAN4 is to define the RRM requirements for time/timer and location based CHO triggering events after RAN2 concludes on the framework.</a:t>
            </a:r>
            <a:endParaRPr lang="en-GB" sz="1800" dirty="0">
              <a:solidFill>
                <a:schemeClr val="accent6"/>
              </a:solidFill>
            </a:endParaRPr>
          </a:p>
          <a:p>
            <a:pPr lvl="1"/>
            <a:r>
              <a:rPr lang="en-GB" sz="2000" noProof="0" dirty="0"/>
              <a:t>Issue 6-13</a:t>
            </a:r>
            <a:r>
              <a:rPr lang="en-GB" sz="2000" dirty="0"/>
              <a:t>: Feeder link switching based handover</a:t>
            </a:r>
          </a:p>
          <a:p>
            <a:pPr lvl="2"/>
            <a:r>
              <a:rPr lang="en-GB" sz="1800" noProof="0" dirty="0">
                <a:solidFill>
                  <a:schemeClr val="accent2"/>
                </a:solidFill>
              </a:rPr>
              <a:t>Defer discussion until RAN2 has concluded on the issue</a:t>
            </a:r>
            <a:endParaRPr lang="en-GB" sz="1800" dirty="0">
              <a:solidFill>
                <a:schemeClr val="accent2"/>
              </a:solidFill>
            </a:endParaRPr>
          </a:p>
          <a:p>
            <a:pPr lvl="1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81794888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#6: NTN Measurements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Sub-topic 6-3: Measurement gap and SMTC</a:t>
            </a:r>
          </a:p>
          <a:p>
            <a:pPr lvl="1"/>
            <a:r>
              <a:rPr lang="en-GB" noProof="0" dirty="0"/>
              <a:t>Issue 6-14: Interruptions or measurement gaps for GNSS measurements</a:t>
            </a:r>
          </a:p>
          <a:p>
            <a:pPr lvl="2"/>
            <a:r>
              <a:rPr lang="en-GB" dirty="0">
                <a:solidFill>
                  <a:schemeClr val="accent6"/>
                </a:solidFill>
              </a:rPr>
              <a:t>Defer discussion about this issue. It has to be looked at by the RF session, and only if issues are identified there, the discussion can continue in RRM.</a:t>
            </a:r>
          </a:p>
          <a:p>
            <a:pPr lvl="1"/>
            <a:r>
              <a:rPr lang="en-GB" noProof="0" dirty="0"/>
              <a:t>Issue 6-15</a:t>
            </a:r>
            <a:r>
              <a:rPr lang="en-GB" dirty="0"/>
              <a:t>: Discussion of SMTC and MG</a:t>
            </a:r>
          </a:p>
          <a:p>
            <a:pPr lvl="2"/>
            <a:r>
              <a:rPr lang="en-GB" noProof="0" dirty="0">
                <a:solidFill>
                  <a:schemeClr val="accent2"/>
                </a:solidFill>
              </a:rPr>
              <a:t>Wait for progress in RAN2. Overlaps with 6-16</a:t>
            </a:r>
          </a:p>
          <a:p>
            <a:pPr lvl="1"/>
            <a:r>
              <a:rPr lang="en-GB" noProof="0" dirty="0"/>
              <a:t>Issue 6-16: SMTC and MG based requirements</a:t>
            </a:r>
          </a:p>
          <a:p>
            <a:pPr lvl="2"/>
            <a:r>
              <a:rPr lang="en-GB" dirty="0">
                <a:solidFill>
                  <a:schemeClr val="accent2"/>
                </a:solidFill>
              </a:rPr>
              <a:t>Defer discussion, overlaps with issues 6-10 and 6-15</a:t>
            </a:r>
          </a:p>
          <a:p>
            <a:pPr lvl="1"/>
            <a:r>
              <a:rPr lang="en-GB" noProof="0" dirty="0"/>
              <a:t>Issue 6-17</a:t>
            </a:r>
            <a:r>
              <a:rPr lang="en-GB" dirty="0"/>
              <a:t>: Measurement gap starting point</a:t>
            </a:r>
          </a:p>
          <a:p>
            <a:pPr lvl="2"/>
            <a:r>
              <a:rPr lang="en-GB" dirty="0">
                <a:solidFill>
                  <a:schemeClr val="accent2"/>
                </a:solidFill>
              </a:rPr>
              <a:t>Wait for progress in RAN2, avoid conflicting discussions</a:t>
            </a:r>
          </a:p>
          <a:p>
            <a:pPr lvl="1"/>
            <a:r>
              <a:rPr lang="en-GB" noProof="0" dirty="0"/>
              <a:t>Issue 6-18</a:t>
            </a:r>
            <a:r>
              <a:rPr lang="en-GB" dirty="0"/>
              <a:t>: SMTC and gap window misalignment</a:t>
            </a:r>
          </a:p>
          <a:p>
            <a:pPr lvl="2"/>
            <a:r>
              <a:rPr lang="en-GB" dirty="0">
                <a:solidFill>
                  <a:schemeClr val="accent2"/>
                </a:solidFill>
              </a:rPr>
              <a:t>Defer discussion and wait for input from RAN2</a:t>
            </a:r>
          </a:p>
          <a:p>
            <a:pPr lvl="1"/>
            <a:endParaRPr lang="en-GB" dirty="0"/>
          </a:p>
          <a:p>
            <a:pPr lvl="1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78985021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noProof="0" dirty="0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Proposed way forward based on the outcomes of “</a:t>
            </a:r>
            <a:r>
              <a:rPr lang="en-US" noProof="0" dirty="0"/>
              <a:t>Email discussion summary for [98-bis-e][222] NR_NTN_solutions_RRM_1”</a:t>
            </a:r>
          </a:p>
          <a:p>
            <a:r>
              <a:rPr lang="en-US" altLang="en-US" noProof="0" dirty="0"/>
              <a:t>See </a:t>
            </a:r>
            <a:r>
              <a:rPr lang="en-GB" b="1" u="sng" dirty="0"/>
              <a:t>R4-2105822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noProof="0" dirty="0"/>
              <a:t>Content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Topic #1: General RAN4 RRM NTN related aspects</a:t>
            </a:r>
          </a:p>
          <a:p>
            <a:r>
              <a:rPr lang="en-US" noProof="0" dirty="0"/>
              <a:t>Topic #2: GNSS requirements	</a:t>
            </a:r>
          </a:p>
          <a:p>
            <a:r>
              <a:rPr lang="en-US" noProof="0" dirty="0"/>
              <a:t>Topic #3: PVT Satellite precision</a:t>
            </a:r>
          </a:p>
          <a:p>
            <a:r>
              <a:rPr lang="en-US" noProof="0" dirty="0"/>
              <a:t>Topic #5: NTN UL frequency synchronization requirement</a:t>
            </a:r>
          </a:p>
          <a:p>
            <a:r>
              <a:rPr lang="en-US" noProof="0" dirty="0"/>
              <a:t>Topic #6: NTN Measurements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0"/>
              <a:t>Summary</a:t>
            </a:r>
            <a:endParaRPr lang="en-US" altLang="en-US" noProof="0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noProof="0" dirty="0"/>
              <a:t>Main RRM issues and preliminary proposals have been discussed</a:t>
            </a:r>
          </a:p>
          <a:p>
            <a:pPr lvl="1"/>
            <a:r>
              <a:rPr lang="en-US" altLang="en-US" dirty="0">
                <a:solidFill>
                  <a:schemeClr val="accent6">
                    <a:lumMod val="75000"/>
                  </a:schemeClr>
                </a:solidFill>
              </a:rPr>
              <a:t>In green: proposals which are agreeable</a:t>
            </a:r>
          </a:p>
          <a:p>
            <a:pPr lvl="1"/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In orange: proposals for which a potential agreement may be found with suggested changes (needs further discussion) or issues that are deferred until input or conclusions from other working groups are available</a:t>
            </a:r>
          </a:p>
          <a:p>
            <a:pPr lvl="1"/>
            <a:r>
              <a:rPr lang="en-US" altLang="en-US" dirty="0">
                <a:solidFill>
                  <a:srgbClr val="7030A0"/>
                </a:solidFill>
              </a:rPr>
              <a:t>In purple: proposals for which there is no agreement yet</a:t>
            </a:r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noProof="0" dirty="0"/>
              <a:t>Topic #1: General RAN4 RRM NTN related aspects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Sub-topic 1-1: RP to be considered for time and frequency synchronization</a:t>
            </a:r>
          </a:p>
          <a:p>
            <a:pPr lvl="1"/>
            <a:r>
              <a:rPr lang="en-US" dirty="0"/>
              <a:t>Issue 1-1: Definition of reference point</a:t>
            </a:r>
          </a:p>
          <a:p>
            <a:pPr lvl="2"/>
            <a:r>
              <a:rPr lang="en-US" dirty="0">
                <a:solidFill>
                  <a:schemeClr val="accent6"/>
                </a:solidFill>
              </a:rPr>
              <a:t>Do not define timing or frequency RP in RAN4.</a:t>
            </a:r>
          </a:p>
          <a:p>
            <a:pPr lvl="1"/>
            <a:r>
              <a:rPr lang="en-US" noProof="0" dirty="0"/>
              <a:t>Issue 1-2: </a:t>
            </a:r>
            <a:r>
              <a:rPr lang="en-GB" noProof="0" dirty="0"/>
              <a:t>LS to RAN1 regarding observed implementation impact of DL-UL delay</a:t>
            </a:r>
          </a:p>
          <a:p>
            <a:pPr lvl="2"/>
            <a:r>
              <a:rPr lang="en-GB" noProof="0" dirty="0">
                <a:solidFill>
                  <a:schemeClr val="accent6"/>
                </a:solidFill>
              </a:rPr>
              <a:t>Do not send LS to RAN1.</a:t>
            </a:r>
          </a:p>
        </p:txBody>
      </p:sp>
    </p:spTree>
    <p:extLst>
      <p:ext uri="{BB962C8B-B14F-4D97-AF65-F5344CB8AC3E}">
        <p14:creationId xmlns:p14="http://schemas.microsoft.com/office/powerpoint/2010/main" val="1865510525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66703" cy="1325563"/>
          </a:xfrm>
        </p:spPr>
        <p:txBody>
          <a:bodyPr/>
          <a:lstStyle/>
          <a:p>
            <a:r>
              <a:rPr lang="en-US" sz="3600" noProof="0" dirty="0"/>
              <a:t>Topic #1: General RAN4 RRM NTN related aspects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Sub-topic 1-2: </a:t>
            </a:r>
            <a:r>
              <a:rPr lang="en-GB" dirty="0"/>
              <a:t>In device coexistence (IDC) issue of GNSS and L-band</a:t>
            </a:r>
          </a:p>
          <a:p>
            <a:pPr lvl="1"/>
            <a:r>
              <a:rPr lang="en-US" dirty="0"/>
              <a:t>Issue 1-3: Confirmation of IDC issue</a:t>
            </a:r>
          </a:p>
          <a:p>
            <a:pPr lvl="2"/>
            <a:r>
              <a:rPr lang="en-GB" dirty="0">
                <a:solidFill>
                  <a:schemeClr val="accent6"/>
                </a:solidFill>
              </a:rPr>
              <a:t>Defer discussion about IDC interference from L-Band NTN to GNSS after the issue has been evaluated/confirmed by the RAN4 RF room.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04313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#2: GNSS requirements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noProof="0" dirty="0"/>
              <a:t>Sub-topic 2-1: GNSS usage</a:t>
            </a:r>
          </a:p>
          <a:p>
            <a:pPr lvl="1"/>
            <a:r>
              <a:rPr lang="en-US" sz="1800" noProof="0" dirty="0"/>
              <a:t>Issue 2-1: Definition of GNSS requirements</a:t>
            </a:r>
          </a:p>
          <a:p>
            <a:pPr lvl="2"/>
            <a:r>
              <a:rPr lang="en-GB" sz="1800" dirty="0">
                <a:solidFill>
                  <a:schemeClr val="accent6"/>
                </a:solidFill>
              </a:rPr>
              <a:t>RAN4 assumes that ephemeris of the satellite/HAPS is made available to UE in defining the RRM requirements. No further discussion on whether the satellite or HAPS has on-board GNSS. Further study on the precision of the ephemeris data.</a:t>
            </a:r>
            <a:r>
              <a:rPr lang="en-US" sz="1800" dirty="0">
                <a:solidFill>
                  <a:schemeClr val="accent6"/>
                </a:solidFill>
              </a:rPr>
              <a:t> </a:t>
            </a:r>
          </a:p>
          <a:p>
            <a:r>
              <a:rPr lang="en-US" sz="2000" dirty="0"/>
              <a:t>Sub-topic 2-2: GNSS accuracy</a:t>
            </a:r>
          </a:p>
          <a:p>
            <a:pPr lvl="1"/>
            <a:r>
              <a:rPr lang="en-US" sz="1800" noProof="0" dirty="0"/>
              <a:t>Issue 2-2: Consideration of on-board GNSS equipment</a:t>
            </a:r>
          </a:p>
          <a:p>
            <a:pPr lvl="2"/>
            <a:r>
              <a:rPr lang="en-GB" sz="1800" dirty="0">
                <a:solidFill>
                  <a:schemeClr val="accent2"/>
                </a:solidFill>
              </a:rPr>
              <a:t>Tentative agreement: Consider on-board GNSS requirements for further PVT accuracy assumptions. Take into account further RAN1 input when available.</a:t>
            </a:r>
            <a:br>
              <a:rPr lang="en-GB" sz="1800" dirty="0">
                <a:solidFill>
                  <a:schemeClr val="accent2"/>
                </a:solidFill>
              </a:rPr>
            </a:br>
            <a:r>
              <a:rPr lang="en-GB" sz="1800" dirty="0">
                <a:solidFill>
                  <a:schemeClr val="accent2"/>
                </a:solidFill>
              </a:rPr>
              <a:t>Before an agreement, clarification on the specifics of “on-board GNSS requirements” is necessary.</a:t>
            </a:r>
          </a:p>
          <a:p>
            <a:pPr lvl="1"/>
            <a:r>
              <a:rPr lang="en-US" sz="2000" noProof="0" dirty="0"/>
              <a:t>Issue 2-3: GNSS accuracy impact on RRM requirements</a:t>
            </a:r>
          </a:p>
          <a:p>
            <a:pPr lvl="2"/>
            <a:r>
              <a:rPr lang="en-US" sz="1800" dirty="0">
                <a:solidFill>
                  <a:schemeClr val="accent6"/>
                </a:solidFill>
              </a:rPr>
              <a:t>Follow agreement of Issue 2-4: </a:t>
            </a:r>
            <a:r>
              <a:rPr lang="en-GB" sz="1800" noProof="0" dirty="0">
                <a:solidFill>
                  <a:schemeClr val="accent6"/>
                </a:solidFill>
              </a:rPr>
              <a:t>The impact of GNSS accuracy should be considered when defining each RRM requirement</a:t>
            </a:r>
          </a:p>
        </p:txBody>
      </p:sp>
    </p:spTree>
    <p:extLst>
      <p:ext uri="{BB962C8B-B14F-4D97-AF65-F5344CB8AC3E}">
        <p14:creationId xmlns:p14="http://schemas.microsoft.com/office/powerpoint/2010/main" val="2499420653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#2: GNSS requirements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Sub-topic 2-2: GNSS accuracy (cont’d)</a:t>
            </a:r>
          </a:p>
          <a:p>
            <a:pPr lvl="1"/>
            <a:r>
              <a:rPr lang="en-US" sz="1800" dirty="0"/>
              <a:t>Issue 2-4: Criteria of GNSS accuracy</a:t>
            </a:r>
          </a:p>
          <a:p>
            <a:pPr lvl="2"/>
            <a:r>
              <a:rPr lang="en-GB" sz="1800" noProof="0" dirty="0">
                <a:solidFill>
                  <a:schemeClr val="accent6"/>
                </a:solidFill>
              </a:rPr>
              <a:t>The impact of GNSS accuracy should be considered when defining each RRM requirement</a:t>
            </a:r>
          </a:p>
          <a:p>
            <a:pPr lvl="3"/>
            <a:r>
              <a:rPr lang="en-GB" sz="1600" noProof="0" dirty="0">
                <a:solidFill>
                  <a:schemeClr val="accent6"/>
                </a:solidFill>
              </a:rPr>
              <a:t>GNSS accuracy (e.g. as a function of UE GNSS capability) and side conditions and exact impact on the RRM requirements are FFS.</a:t>
            </a:r>
          </a:p>
          <a:p>
            <a:pPr lvl="3"/>
            <a:r>
              <a:rPr lang="en-GB" sz="1600" noProof="0" dirty="0">
                <a:solidFill>
                  <a:schemeClr val="accent6"/>
                </a:solidFill>
              </a:rPr>
              <a:t>GNSS accuracy enhancements are out of scope </a:t>
            </a:r>
            <a:endParaRPr lang="en-US" sz="1800" noProof="0" dirty="0"/>
          </a:p>
          <a:p>
            <a:pPr lvl="1"/>
            <a:r>
              <a:rPr lang="en-US" sz="1800" noProof="0" dirty="0"/>
              <a:t>Issue 2-5: GNSS accuracy for location-based CHO</a:t>
            </a:r>
          </a:p>
          <a:p>
            <a:pPr lvl="2"/>
            <a:r>
              <a:rPr lang="en-GB" sz="1800" dirty="0">
                <a:solidFill>
                  <a:schemeClr val="accent6"/>
                </a:solidFill>
              </a:rPr>
              <a:t>GNSS accuracy for location-based CHO need to be checked after location-based CHO is clear in RAN2.</a:t>
            </a:r>
            <a:endParaRPr lang="en-US" sz="1800" dirty="0">
              <a:solidFill>
                <a:schemeClr val="accent6"/>
              </a:solidFill>
            </a:endParaRPr>
          </a:p>
          <a:p>
            <a:pPr lvl="1"/>
            <a:r>
              <a:rPr lang="en-US" sz="1800" noProof="0" dirty="0"/>
              <a:t>Issue 2-6: Impact of time to first fix/time to subsequent fix on RRM requirements</a:t>
            </a:r>
          </a:p>
          <a:p>
            <a:pPr lvl="2"/>
            <a:r>
              <a:rPr lang="en-GB" sz="1800" dirty="0">
                <a:solidFill>
                  <a:schemeClr val="accent6"/>
                </a:solidFill>
              </a:rPr>
              <a:t>RAN4 shall figure out the accuracy or response time difference between TTFF and TTFS before concluding this issue. The impact on specific RRM requirements and respective scenarios is FFS.</a:t>
            </a:r>
            <a:endParaRPr lang="en-US" sz="1800" noProof="0" dirty="0">
              <a:solidFill>
                <a:schemeClr val="accent6"/>
              </a:solidFill>
            </a:endParaRPr>
          </a:p>
          <a:p>
            <a:pPr lvl="1"/>
            <a:endParaRPr lang="en-US" sz="2200" noProof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01830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noProof="0" dirty="0"/>
              <a:t>Topic #2: GNSS requirements (cont’d)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Sub-topic 2-2: GNSS accuracy (cont’d)</a:t>
            </a:r>
          </a:p>
          <a:p>
            <a:pPr lvl="1"/>
            <a:r>
              <a:rPr lang="en-US" sz="2000" dirty="0"/>
              <a:t>Issue 2-7: Measurement period</a:t>
            </a:r>
          </a:p>
          <a:p>
            <a:pPr lvl="2"/>
            <a:r>
              <a:rPr lang="en-GB" sz="1800" noProof="0" dirty="0">
                <a:solidFill>
                  <a:srgbClr val="7030A0"/>
                </a:solidFill>
              </a:rPr>
              <a:t>FFS, proposing companies need to elaborate.</a:t>
            </a:r>
          </a:p>
          <a:p>
            <a:pPr lvl="1"/>
            <a:r>
              <a:rPr lang="en-US" sz="2000" dirty="0"/>
              <a:t>Issue 2-8: Reference GNSS scenario</a:t>
            </a:r>
          </a:p>
          <a:p>
            <a:pPr lvl="2"/>
            <a:r>
              <a:rPr lang="en-GB" sz="1800" dirty="0">
                <a:solidFill>
                  <a:schemeClr val="accent6"/>
                </a:solidFill>
              </a:rPr>
              <a:t>Typical and worst-case scenario parameters are FFS. For worst-case parameters, the following minimum requirements can be used as starting point:</a:t>
            </a:r>
            <a:br>
              <a:rPr lang="en-GB" sz="1800" dirty="0">
                <a:solidFill>
                  <a:schemeClr val="accent6"/>
                </a:solidFill>
              </a:rPr>
            </a:br>
            <a:endParaRPr lang="en-GB" sz="1800" dirty="0">
              <a:solidFill>
                <a:schemeClr val="accent6"/>
              </a:solidFill>
            </a:endParaRPr>
          </a:p>
          <a:p>
            <a:pPr lvl="2"/>
            <a:endParaRPr lang="en-GB" sz="1800" dirty="0">
              <a:solidFill>
                <a:schemeClr val="accent6"/>
              </a:solidFill>
            </a:endParaRPr>
          </a:p>
          <a:p>
            <a:pPr lvl="2"/>
            <a:endParaRPr lang="en-GB" sz="1800" dirty="0">
              <a:solidFill>
                <a:schemeClr val="accent6"/>
              </a:solidFill>
            </a:endParaRPr>
          </a:p>
          <a:p>
            <a:pPr lvl="2"/>
            <a:r>
              <a:rPr lang="en-US" dirty="0">
                <a:solidFill>
                  <a:schemeClr val="accent6"/>
                </a:solidFill>
              </a:rPr>
              <a:t>FFS how much total timing error budget the UE can consume</a:t>
            </a:r>
          </a:p>
          <a:p>
            <a:pPr lvl="2"/>
            <a:r>
              <a:rPr lang="en-US" dirty="0">
                <a:solidFill>
                  <a:schemeClr val="accent6"/>
                </a:solidFill>
              </a:rPr>
              <a:t>FFS on how to narrow down from 3GPP spec such as 38.171 to avoid extensive discussion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982B950D-F7CF-424F-899A-9D18D95D3E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521533"/>
              </p:ext>
            </p:extLst>
          </p:nvPr>
        </p:nvGraphicFramePr>
        <p:xfrm>
          <a:off x="3723640" y="3848893"/>
          <a:ext cx="5306060" cy="656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7657">
                  <a:extLst>
                    <a:ext uri="{9D8B030D-6E8A-4147-A177-3AD203B41FA5}">
                      <a16:colId xmlns:a16="http://schemas.microsoft.com/office/drawing/2014/main" val="412065278"/>
                    </a:ext>
                  </a:extLst>
                </a:gridCol>
                <a:gridCol w="1197272">
                  <a:extLst>
                    <a:ext uri="{9D8B030D-6E8A-4147-A177-3AD203B41FA5}">
                      <a16:colId xmlns:a16="http://schemas.microsoft.com/office/drawing/2014/main" val="3194415885"/>
                    </a:ext>
                  </a:extLst>
                </a:gridCol>
                <a:gridCol w="1408890">
                  <a:extLst>
                    <a:ext uri="{9D8B030D-6E8A-4147-A177-3AD203B41FA5}">
                      <a16:colId xmlns:a16="http://schemas.microsoft.com/office/drawing/2014/main" val="4160593938"/>
                    </a:ext>
                  </a:extLst>
                </a:gridCol>
                <a:gridCol w="1812241">
                  <a:extLst>
                    <a:ext uri="{9D8B030D-6E8A-4147-A177-3AD203B41FA5}">
                      <a16:colId xmlns:a16="http://schemas.microsoft.com/office/drawing/2014/main" val="347592256"/>
                    </a:ext>
                  </a:extLst>
                </a:gridCol>
              </a:tblGrid>
              <a:tr h="32821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System</a:t>
                      </a:r>
                      <a:endParaRPr lang="en-D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Success rate</a:t>
                      </a:r>
                      <a:endParaRPr lang="en-D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2-D position error</a:t>
                      </a:r>
                      <a:endParaRPr lang="en-D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000" dirty="0">
                          <a:effectLst/>
                        </a:rPr>
                        <a:t>Max response time</a:t>
                      </a:r>
                      <a:endParaRPr lang="en-D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/>
                </a:tc>
                <a:extLst>
                  <a:ext uri="{0D108BD9-81ED-4DB2-BD59-A6C34878D82A}">
                    <a16:rowId xmlns:a16="http://schemas.microsoft.com/office/drawing/2014/main" val="2619370796"/>
                  </a:ext>
                </a:extLst>
              </a:tr>
              <a:tr h="32821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All</a:t>
                      </a:r>
                      <a:endParaRPr lang="en-D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95 %</a:t>
                      </a:r>
                      <a:endParaRPr lang="en-D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100 m</a:t>
                      </a:r>
                      <a:endParaRPr lang="en-DE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000" dirty="0">
                          <a:effectLst/>
                        </a:rPr>
                        <a:t>20 s</a:t>
                      </a:r>
                      <a:endParaRPr lang="en-DE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7780" marR="68580" marT="0" marB="0"/>
                </a:tc>
                <a:extLst>
                  <a:ext uri="{0D108BD9-81ED-4DB2-BD59-A6C34878D82A}">
                    <a16:rowId xmlns:a16="http://schemas.microsoft.com/office/drawing/2014/main" val="2023397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96078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145B96FF720148BE3F8F556FC60B8B" ma:contentTypeVersion="13" ma:contentTypeDescription="Create a new document." ma:contentTypeScope="" ma:versionID="bb19613e8cb658873a5b8d52657370be">
  <xsd:schema xmlns:xsd="http://www.w3.org/2001/XMLSchema" xmlns:xs="http://www.w3.org/2001/XMLSchema" xmlns:p="http://schemas.microsoft.com/office/2006/metadata/properties" xmlns:ns3="51622fd4-0f91-444f-9a7b-7aedc165c51c" xmlns:ns4="72594467-3918-4223-8214-73ee36a32893" targetNamespace="http://schemas.microsoft.com/office/2006/metadata/properties" ma:root="true" ma:fieldsID="03a85ae79ec9632d1acb92062db446c8" ns3:_="" ns4:_="">
    <xsd:import namespace="51622fd4-0f91-444f-9a7b-7aedc165c51c"/>
    <xsd:import namespace="72594467-3918-4223-8214-73ee36a3289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22fd4-0f91-444f-9a7b-7aedc165c5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94467-3918-4223-8214-73ee36a3289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2FE7DC-C8E4-4A63-A93A-12970292D4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622fd4-0f91-444f-9a7b-7aedc165c51c"/>
    <ds:schemaRef ds:uri="72594467-3918-4223-8214-73ee36a328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72594467-3918-4223-8214-73ee36a32893"/>
    <ds:schemaRef ds:uri="51622fd4-0f91-444f-9a7b-7aedc165c51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1327</Words>
  <Application>Microsoft Office PowerPoint</Application>
  <PresentationFormat>Breitbild</PresentationFormat>
  <Paragraphs>126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3" baseType="lpstr">
      <vt:lpstr>Arial</vt:lpstr>
      <vt:lpstr>Arial </vt:lpstr>
      <vt:lpstr>Calibri</vt:lpstr>
      <vt:lpstr>Calibri Light</vt:lpstr>
      <vt:lpstr>Times New Roman</vt:lpstr>
      <vt:lpstr>Office Theme</vt:lpstr>
      <vt:lpstr>WF on NR NTN RRM general and measurement requirements</vt:lpstr>
      <vt:lpstr>Outline</vt:lpstr>
      <vt:lpstr>Content</vt:lpstr>
      <vt:lpstr>Summary</vt:lpstr>
      <vt:lpstr>Topic #1: General RAN4 RRM NTN related aspects</vt:lpstr>
      <vt:lpstr>Topic #1: General RAN4 RRM NTN related aspects (cont’d)</vt:lpstr>
      <vt:lpstr>Topic #2: GNSS requirements</vt:lpstr>
      <vt:lpstr>Topic #2: GNSS requirements (cont’d)</vt:lpstr>
      <vt:lpstr>Topic #2: GNSS requirements (cont’d)</vt:lpstr>
      <vt:lpstr>Topic #3: PVT Satellite precision</vt:lpstr>
      <vt:lpstr>Topic #5: NTN UL frequency synchronization requirement</vt:lpstr>
      <vt:lpstr>Topic #6: NTN Measurements </vt:lpstr>
      <vt:lpstr>Topic #6: NTN Measurements (cont’d)</vt:lpstr>
      <vt:lpstr>Topic #6: NTN Measurements (cont’d)</vt:lpstr>
      <vt:lpstr>Topic #6: NTN Measurements (cont’d)</vt:lpstr>
      <vt:lpstr>Topic #6: NTN Measurements (cont’d)</vt:lpstr>
      <vt:lpstr>Topic #6: NTN Measurements (cont’d)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Mathis Schmieder</cp:lastModifiedBy>
  <cp:revision>705</cp:revision>
  <dcterms:created xsi:type="dcterms:W3CDTF">2010-02-05T13:52:04Z</dcterms:created>
  <dcterms:modified xsi:type="dcterms:W3CDTF">2021-04-19T21:42:45Z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0x010100DA145B96FF720148BE3F8F556FC60B8B</vt:lpwstr>
  </property>
</Properties>
</file>