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sldIdLst>
    <p:sldId id="256" r:id="rId7"/>
    <p:sldId id="368" r:id="rId8"/>
    <p:sldId id="369" r:id="rId9"/>
    <p:sldId id="380" r:id="rId10"/>
    <p:sldId id="379" r:id="rId11"/>
    <p:sldId id="386" r:id="rId12"/>
    <p:sldId id="381" r:id="rId13"/>
    <p:sldId id="382" r:id="rId14"/>
    <p:sldId id="387" r:id="rId15"/>
    <p:sldId id="383" r:id="rId16"/>
    <p:sldId id="384" r:id="rId17"/>
    <p:sldId id="385" r:id="rId18"/>
    <p:sldId id="372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  <p:cmAuthor id="4" name="Lo, Anthony (Nokia - GB/Bristol)" initials="LA(-G" lastIdx="4" clrIdx="3">
    <p:extLst>
      <p:ext uri="{19B8F6BF-5375-455C-9EA6-DF929625EA0E}">
        <p15:presenceInfo xmlns:p15="http://schemas.microsoft.com/office/powerpoint/2012/main" userId="S::anthony.lo@nokia.com::ec3ee639-5b19-4f95-b615-a0f24522aef1" providerId="AD"/>
      </p:ext>
    </p:extLst>
  </p:cmAuthor>
  <p:cmAuthor id="5" name="Dimnik, Riikka (Nokia - FI/Espoo)" initials="DF" lastIdx="2" clrIdx="4">
    <p:extLst>
      <p:ext uri="{19B8F6BF-5375-455C-9EA6-DF929625EA0E}">
        <p15:presenceInfo xmlns:p15="http://schemas.microsoft.com/office/powerpoint/2012/main" userId="S::riikka.dimnik@nokia.com::28b283ba-3728-4151-aaaa-b125c93f7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79195-45CE-467E-96EC-9EF84C8C5E53}" v="3" dt="2021-04-16T22:53:23.175"/>
    <p1510:client id="{2B493C08-38AE-19BF-3A73-E27243EAAD52}" v="7" dt="2021-04-16T17:49:07.238"/>
    <p1510:client id="{5C33461E-F281-4DB6-AE6F-C485CFDA00D4}" v="49" dt="2021-04-16T12:35:54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82" d="100"/>
          <a:sy n="82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0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8bis_e/Docs/R4-2104815.zip" TargetMode="External"/><Relationship Id="rId13" Type="http://schemas.openxmlformats.org/officeDocument/2006/relationships/hyperlink" Target="https://www.3gpp.org/ftp/TSG_RAN/WG4_Radio/TSGR4_98bis_e/Docs/R4-2106584.zip" TargetMode="External"/><Relationship Id="rId3" Type="http://schemas.openxmlformats.org/officeDocument/2006/relationships/hyperlink" Target="https://www.3gpp.org/ftp/TSG_RAN/WG4_Radio/TSGR4_98bis_e/Docs/R4-2104852.zip" TargetMode="External"/><Relationship Id="rId7" Type="http://schemas.openxmlformats.org/officeDocument/2006/relationships/hyperlink" Target="https://www.3gpp.org/ftp/TSG_RAN/WG4_Radio/TSGR4_98bis_e/Docs/R4-2104814.zip" TargetMode="External"/><Relationship Id="rId12" Type="http://schemas.openxmlformats.org/officeDocument/2006/relationships/hyperlink" Target="https://www.3gpp.org/ftp/TSG_RAN/WG4_Radio/TSGR4_98bis_e/Docs/R4-2106583.zip" TargetMode="External"/><Relationship Id="rId2" Type="http://schemas.openxmlformats.org/officeDocument/2006/relationships/hyperlink" Target="https://www.3gpp.org/ftp/TSG_RAN/WG4_Radio/TSGR4_98bis_e/Docs/R4-2104851.zip" TargetMode="External"/><Relationship Id="rId16" Type="http://schemas.openxmlformats.org/officeDocument/2006/relationships/hyperlink" Target="https://www.3gpp.org/ftp/TSG_RAN/WG4_Radio/TSGR4_98bis_e/Docs/R4-210683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8bis_e/Docs/R4-2104949.zip" TargetMode="External"/><Relationship Id="rId11" Type="http://schemas.openxmlformats.org/officeDocument/2006/relationships/hyperlink" Target="https://www.3gpp.org/ftp/TSG_RAN/WG4_Radio/TSGR4_98bis_e/Docs/R4-2106505.zip" TargetMode="External"/><Relationship Id="rId5" Type="http://schemas.openxmlformats.org/officeDocument/2006/relationships/hyperlink" Target="https://www.3gpp.org/ftp/TSG_RAN/WG4_Radio/TSGR4_98bis_e/Docs/R4-2104755.zip" TargetMode="External"/><Relationship Id="rId15" Type="http://schemas.openxmlformats.org/officeDocument/2006/relationships/hyperlink" Target="https://www.3gpp.org/ftp/TSG_RAN/WG4_Radio/TSGR4_98bis_e/Docs/R4-2105027.zip" TargetMode="External"/><Relationship Id="rId10" Type="http://schemas.openxmlformats.org/officeDocument/2006/relationships/hyperlink" Target="https://www.3gpp.org/ftp/TSG_RAN/WG4_Radio/TSGR4_98bis_e/Docs/R4-2106504.zip" TargetMode="External"/><Relationship Id="rId4" Type="http://schemas.openxmlformats.org/officeDocument/2006/relationships/hyperlink" Target="https://www.3gpp.org/ftp/TSG_RAN/WG4_Radio/TSGR4_98bis_e/Docs/R4-2104754.zip" TargetMode="External"/><Relationship Id="rId9" Type="http://schemas.openxmlformats.org/officeDocument/2006/relationships/hyperlink" Target="https://www.3gpp.org/ftp/TSG_RAN/WG4_Radio/TSGR4_98bis_e/Docs/R4-2106937.zip" TargetMode="External"/><Relationship Id="rId14" Type="http://schemas.openxmlformats.org/officeDocument/2006/relationships/hyperlink" Target="https://www.3gpp.org/ftp/TSG_RAN/WG4_Radio/TSGR4_98bis_e/Docs/R4-2104907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WF on Rel-1</a:t>
            </a:r>
            <a:r>
              <a:rPr lang="en-150" altLang="zh-CN" sz="4000" dirty="0"/>
              <a:t>7</a:t>
            </a:r>
            <a:r>
              <a:rPr lang="en-US" altLang="zh-CN" sz="4000" dirty="0"/>
              <a:t> NR</a:t>
            </a:r>
            <a:r>
              <a:rPr lang="en-150" altLang="zh-CN" sz="4000" dirty="0"/>
              <a:t> </a:t>
            </a:r>
            <a:r>
              <a:rPr lang="en-GB" altLang="zh-CN" sz="4000" dirty="0"/>
              <a:t>H</a:t>
            </a:r>
            <a:r>
              <a:rPr lang="en-150" altLang="zh-CN" sz="4000" dirty="0"/>
              <a:t>S</a:t>
            </a:r>
            <a:r>
              <a:rPr lang="en-GB" altLang="zh-CN" sz="4000" dirty="0"/>
              <a:t>T</a:t>
            </a:r>
            <a:r>
              <a:rPr lang="en-150" altLang="zh-CN" sz="4000" dirty="0"/>
              <a:t> </a:t>
            </a:r>
            <a:r>
              <a:rPr lang="en-GB" altLang="zh-CN" sz="4000" dirty="0"/>
              <a:t>F</a:t>
            </a:r>
            <a:r>
              <a:rPr lang="en-150" altLang="zh-CN" sz="4000" dirty="0"/>
              <a:t>R2 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h</a:t>
            </a:r>
            <a:r>
              <a:rPr lang="en-150" altLang="zh-CN" sz="4000" dirty="0"/>
              <a:t>a</a:t>
            </a:r>
            <a:r>
              <a:rPr lang="en-GB" altLang="zh-CN" sz="4000" dirty="0"/>
              <a:t>n</a:t>
            </a:r>
            <a:r>
              <a:rPr lang="en-150" altLang="zh-CN" sz="4000" dirty="0"/>
              <a:t>c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s,</a:t>
            </a:r>
            <a:br>
              <a:rPr lang="en-150" altLang="zh-CN" sz="4000" dirty="0"/>
            </a:br>
            <a:r>
              <a:rPr lang="en-150" altLang="zh-CN" sz="4000" dirty="0"/>
              <a:t>RRM </a:t>
            </a:r>
            <a:r>
              <a:rPr lang="en-GB" altLang="zh-CN" sz="4000" dirty="0"/>
              <a:t>r</a:t>
            </a:r>
            <a:r>
              <a:rPr lang="en-150" altLang="zh-CN" sz="4000" dirty="0"/>
              <a:t>e</a:t>
            </a:r>
            <a:r>
              <a:rPr lang="en-GB" altLang="zh-CN" sz="4000" dirty="0"/>
              <a:t>q</a:t>
            </a:r>
            <a:r>
              <a:rPr lang="en-150" altLang="zh-CN" sz="4000" dirty="0"/>
              <a:t>u</a:t>
            </a:r>
            <a:r>
              <a:rPr lang="en-GB" altLang="zh-CN" sz="4000" dirty="0"/>
              <a:t>i</a:t>
            </a:r>
            <a:r>
              <a:rPr lang="en-150" altLang="zh-CN" sz="4000" dirty="0"/>
              <a:t>r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8.7.4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en-150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EA4-03A4-4523-B33C-320B6450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IDLE/INACTIVE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9F3-81A8-4214-A125-54315AEC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150" dirty="0"/>
              <a:t>IDLE/INACTIVE mode requirements:</a:t>
            </a:r>
          </a:p>
          <a:p>
            <a:pPr lvl="1"/>
            <a:r>
              <a:rPr lang="en-150" dirty="0"/>
              <a:t>The companies are encouraged to provide their views on the following options and share their proposals on possible enhancements:</a:t>
            </a:r>
          </a:p>
          <a:p>
            <a:pPr lvl="2"/>
            <a:r>
              <a:rPr lang="en-150" dirty="0"/>
              <a:t>Option 1: Reuse existing Rel-16 requirements</a:t>
            </a:r>
          </a:p>
          <a:p>
            <a:pPr lvl="2"/>
            <a:r>
              <a:rPr lang="en-150" dirty="0"/>
              <a:t>Option 2: </a:t>
            </a:r>
            <a:r>
              <a:rPr lang="en-US" dirty="0"/>
              <a:t>Study and define enhancements to support FR2 HST condition</a:t>
            </a:r>
            <a:endParaRPr lang="en-150" dirty="0"/>
          </a:p>
          <a:p>
            <a:pPr lvl="2"/>
            <a:r>
              <a:rPr lang="en-150" dirty="0"/>
              <a:t>Option 2a: </a:t>
            </a:r>
            <a:r>
              <a:rPr lang="en-US" dirty="0"/>
              <a:t>For FR2 HST, the cell reselection requirements are enhanced according to Table</a:t>
            </a:r>
            <a:r>
              <a:rPr lang="en-150" dirty="0"/>
              <a:t> (</a:t>
            </a:r>
            <a:r>
              <a:rPr lang="en-GB" dirty="0" err="1"/>
              <a:t>T</a:t>
            </a:r>
            <a:r>
              <a:rPr lang="en-GB" baseline="-25000" dirty="0" err="1"/>
              <a:t>detect,NR_Intra</a:t>
            </a:r>
            <a:r>
              <a:rPr lang="en-GB" baseline="-25000" dirty="0"/>
              <a:t>,</a:t>
            </a:r>
            <a:r>
              <a:rPr lang="en-GB" dirty="0"/>
              <a:t> </a:t>
            </a:r>
            <a:r>
              <a:rPr lang="en-GB" dirty="0" err="1"/>
              <a:t>T</a:t>
            </a:r>
            <a:r>
              <a:rPr lang="en-GB" baseline="-25000" dirty="0" err="1"/>
              <a:t>measure,NR_Intra</a:t>
            </a:r>
            <a:r>
              <a:rPr lang="en-GB" dirty="0"/>
              <a:t> and </a:t>
            </a:r>
            <a:r>
              <a:rPr lang="en-GB" dirty="0" err="1"/>
              <a:t>T</a:t>
            </a:r>
            <a:r>
              <a:rPr lang="en-GB" baseline="-25000" dirty="0" err="1"/>
              <a:t>evaluate,NR_Intra</a:t>
            </a:r>
            <a:r>
              <a:rPr lang="en-GB" baseline="-25000" dirty="0"/>
              <a:t> </a:t>
            </a:r>
            <a:r>
              <a:rPr lang="en-GB" dirty="0"/>
              <a:t>for FR2 HST</a:t>
            </a:r>
            <a:r>
              <a:rPr lang="en-150" dirty="0"/>
              <a:t>)</a:t>
            </a:r>
            <a:r>
              <a:rPr lang="en-US" dirty="0"/>
              <a:t>, where N1 ≤ 4:</a:t>
            </a:r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1"/>
            <a:endParaRPr lang="en-150" dirty="0"/>
          </a:p>
          <a:p>
            <a:pPr lvl="1"/>
            <a:r>
              <a:rPr lang="en-150" dirty="0"/>
              <a:t>FFS: t</a:t>
            </a:r>
            <a:r>
              <a:rPr lang="en-US" dirty="0"/>
              <a:t>he way how IDLE/INACTIVE state </a:t>
            </a:r>
            <a:r>
              <a:rPr lang="en-150" dirty="0"/>
              <a:t>can be</a:t>
            </a:r>
            <a:r>
              <a:rPr lang="en-US" dirty="0"/>
              <a:t> used in HST FR2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C875-7C6C-4B29-8D59-63A1DF0B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91A0C6-EA10-4FF8-8EE2-4B71DB81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52049"/>
              </p:ext>
            </p:extLst>
          </p:nvPr>
        </p:nvGraphicFramePr>
        <p:xfrm>
          <a:off x="1619672" y="3717032"/>
          <a:ext cx="6771310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364">
                  <a:extLst>
                    <a:ext uri="{9D8B030D-6E8A-4147-A177-3AD203B41FA5}">
                      <a16:colId xmlns:a16="http://schemas.microsoft.com/office/drawing/2014/main" val="3438305704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2292130506"/>
                    </a:ext>
                  </a:extLst>
                </a:gridCol>
                <a:gridCol w="1912218">
                  <a:extLst>
                    <a:ext uri="{9D8B030D-6E8A-4147-A177-3AD203B41FA5}">
                      <a16:colId xmlns:a16="http://schemas.microsoft.com/office/drawing/2014/main" val="3922343986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4069529446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DRX cycle length [s]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detect,NR_Intra</a:t>
                      </a:r>
                      <a:r>
                        <a:rPr lang="x-none" sz="900">
                          <a:effectLst/>
                        </a:rPr>
                        <a:t> 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T</a:t>
                      </a:r>
                      <a:r>
                        <a:rPr lang="x-none" sz="900" baseline="-25000" dirty="0">
                          <a:effectLst/>
                        </a:rPr>
                        <a:t>measure,NR_Intra</a:t>
                      </a:r>
                      <a:r>
                        <a:rPr lang="x-none" sz="900" dirty="0">
                          <a:effectLst/>
                        </a:rPr>
                        <a:t> [s] (number of DRX cycles)</a:t>
                      </a:r>
                      <a:endParaRPr lang="en-150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evaluate,NR_Intra</a:t>
                      </a:r>
                      <a:endParaRPr lang="en-150" sz="900">
                        <a:effectLst/>
                      </a:endParaRPr>
                    </a:p>
                    <a:p>
                      <a:pPr algn="ctr"/>
                      <a:r>
                        <a:rPr lang="x-none" sz="900">
                          <a:effectLst/>
                        </a:rPr>
                        <a:t>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5819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[2.56]</a:t>
                      </a:r>
                      <a:r>
                        <a:rPr lang="x-none" sz="900" dirty="0">
                          <a:effectLst/>
                        </a:rPr>
                        <a:t> x N1 x M2 (8 x N1 x M2)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 x N1 x M3 (1 x N1 x M3)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0.96 x N1 x M4 (3 x M4)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6948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[5.12]</a:t>
                      </a:r>
                      <a:r>
                        <a:rPr lang="x-none" sz="900" dirty="0">
                          <a:effectLst/>
                        </a:rPr>
                        <a:t> x N1 (8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1.92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5593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[8.96]</a:t>
                      </a:r>
                      <a:r>
                        <a:rPr lang="x-none" sz="900" dirty="0">
                          <a:effectLst/>
                        </a:rPr>
                        <a:t> x N1 (7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3.84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1984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58.88 x N1 (23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7.68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469419"/>
                  </a:ext>
                </a:extLst>
              </a:tr>
              <a:tr h="174877">
                <a:tc gridSpan="4">
                  <a:txBody>
                    <a:bodyPr/>
                    <a:lstStyle/>
                    <a:p>
                      <a:pPr marL="540385" indent="-540385"/>
                      <a:r>
                        <a:rPr lang="x-none" sz="900" dirty="0">
                          <a:effectLst/>
                        </a:rPr>
                        <a:t>Note 1:	when SMTC &lt; = 40 ms, M2 = M3 = M4 = 1; and when SMTC &gt; 40 ms, M2 = 1.5, M3 = M4 = 2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5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7280-E126-48BE-BF15-7B72D218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Signalling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B5DE-DF44-4957-B68B-79594519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150" dirty="0"/>
              <a:t>HST FR2 network deployment flag:</a:t>
            </a:r>
          </a:p>
          <a:p>
            <a:pPr lvl="1"/>
            <a:r>
              <a:rPr lang="en-GB" dirty="0"/>
              <a:t>Option 1</a:t>
            </a:r>
            <a:r>
              <a:rPr lang="en-150" dirty="0"/>
              <a:t>: </a:t>
            </a:r>
            <a:r>
              <a:rPr lang="en-GB" dirty="0"/>
              <a:t>Add flag to enable the UE to differentiate between the HST and non-HST scenarios</a:t>
            </a:r>
          </a:p>
          <a:p>
            <a:pPr lvl="1"/>
            <a:r>
              <a:rPr lang="en-GB" dirty="0"/>
              <a:t>Option 2: HST FR2 CPE is a special dedicated device, flag is not needed</a:t>
            </a:r>
          </a:p>
          <a:p>
            <a:pPr lvl="1"/>
            <a:r>
              <a:rPr lang="en-150" dirty="0"/>
              <a:t>The companies are encouraged to disc</a:t>
            </a:r>
            <a:r>
              <a:rPr lang="en-GB" dirty="0"/>
              <a:t>lo</a:t>
            </a:r>
            <a:r>
              <a:rPr lang="en-150" dirty="0"/>
              <a:t>se their views on these options and</a:t>
            </a:r>
          </a:p>
          <a:p>
            <a:pPr lvl="2"/>
            <a:r>
              <a:rPr lang="en-US" dirty="0"/>
              <a:t>FFS: what special requirements or special behavior needs to be indicated to the CPE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fr-FR" dirty="0"/>
              <a:t>HST FR2 uni-/bi-</a:t>
            </a:r>
            <a:r>
              <a:rPr lang="fr-FR" dirty="0" err="1"/>
              <a:t>directional</a:t>
            </a:r>
            <a:r>
              <a:rPr lang="fr-FR" dirty="0"/>
              <a:t> mode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the discussion after the deployments are fixed between the following options:</a:t>
            </a:r>
          </a:p>
          <a:p>
            <a:pPr lvl="2"/>
            <a:r>
              <a:rPr lang="en-US" dirty="0"/>
              <a:t>Option 1: Network informs UE whether it operates in bi-directional mode in high-speed in FR2 by corresponding flag.</a:t>
            </a:r>
            <a:endParaRPr lang="en-150" dirty="0"/>
          </a:p>
          <a:p>
            <a:pPr lvl="2"/>
            <a:r>
              <a:rPr lang="en-US" dirty="0"/>
              <a:t>Option 2: Such a flag is not needed.</a:t>
            </a:r>
            <a:endParaRPr lang="en-150" dirty="0"/>
          </a:p>
          <a:p>
            <a:endParaRPr lang="en-150" dirty="0"/>
          </a:p>
          <a:p>
            <a:r>
              <a:rPr lang="en-GB" dirty="0"/>
              <a:t>UE support for HST FR2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</a:t>
            </a:r>
            <a:r>
              <a:rPr lang="en-US" dirty="0"/>
              <a:t>the discussion after the presence of other non-HST UEs in the network is clarified</a:t>
            </a:r>
            <a:r>
              <a:rPr lang="en-150" dirty="0"/>
              <a:t> between the following options:</a:t>
            </a:r>
          </a:p>
          <a:p>
            <a:pPr lvl="2"/>
            <a:r>
              <a:rPr lang="en-150" dirty="0"/>
              <a:t>Option 1: </a:t>
            </a:r>
            <a:r>
              <a:rPr lang="en-US" dirty="0"/>
              <a:t>The UE should inform network that it supports HST FR2 (UE capability is needed)</a:t>
            </a:r>
            <a:endParaRPr lang="en-150" dirty="0"/>
          </a:p>
          <a:p>
            <a:pPr lvl="2"/>
            <a:r>
              <a:rPr lang="en-US" dirty="0"/>
              <a:t>Option 2: Only roof-mounted CPE is considered that should always have a capability to work in HST FR2 scenario</a:t>
            </a:r>
            <a:endParaRPr lang="en-150" dirty="0"/>
          </a:p>
          <a:p>
            <a:pPr lvl="2"/>
            <a:endParaRPr lang="en-150" dirty="0"/>
          </a:p>
          <a:p>
            <a:r>
              <a:rPr lang="en-US" dirty="0"/>
              <a:t>UE support for bi-directional operation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Continue the discussion after the deployments are fixed</a:t>
            </a:r>
            <a:endParaRPr lang="en-150" dirty="0"/>
          </a:p>
          <a:p>
            <a:pPr lvl="2"/>
            <a:r>
              <a:rPr lang="en-150" dirty="0"/>
              <a:t>FFS: </a:t>
            </a:r>
            <a:r>
              <a:rPr lang="en-US" dirty="0"/>
              <a:t>does CPE support bi-directional mode mandatorily based on the deployment agreements.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FFS:</a:t>
            </a:r>
            <a:r>
              <a:rPr lang="en-GB" dirty="0"/>
              <a:t> </a:t>
            </a:r>
            <a:r>
              <a:rPr lang="en-150" dirty="0"/>
              <a:t>a</a:t>
            </a:r>
            <a:r>
              <a:rPr lang="en-GB" dirty="0"/>
              <a:t> need of network signalling of DL Tx beam switching pattern and detectable DL Tx beams from the neighbouring cells.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FFS: </a:t>
            </a:r>
            <a:r>
              <a:rPr lang="en-US" dirty="0"/>
              <a:t>whether and what network assisted information is needed to reduce the number of RX beams.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C91A-3A49-4F1C-A33B-05EBDD22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72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E67E-1FAD-48D6-94CC-5F81A0B1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Signalling</a:t>
            </a:r>
            <a:br>
              <a:rPr lang="en-150" dirty="0"/>
            </a:br>
            <a:r>
              <a:rPr lang="en-15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D864-5670-4B68-AC3E-838E89F1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RLM/BFD: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endParaRPr lang="en-US" dirty="0"/>
          </a:p>
          <a:p>
            <a:r>
              <a:rPr lang="en-US" dirty="0"/>
              <a:t>CBD: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pPr lvl="1"/>
            <a:r>
              <a:rPr lang="en-US" dirty="0"/>
              <a:t>FFS: whether CBD procedure before BFD is needed</a:t>
            </a:r>
          </a:p>
          <a:p>
            <a:endParaRPr lang="en-US" dirty="0"/>
          </a:p>
          <a:p>
            <a:r>
              <a:rPr lang="en-US" dirty="0"/>
              <a:t>Active TCI state switching delay:</a:t>
            </a:r>
          </a:p>
          <a:p>
            <a:pPr lvl="1" hangingPunct="0"/>
            <a:r>
              <a:rPr lang="en-US" dirty="0"/>
              <a:t>Option 1: Consider only known TCI state.</a:t>
            </a:r>
          </a:p>
          <a:p>
            <a:pPr lvl="1" hangingPunct="0"/>
            <a:r>
              <a:rPr lang="en-US" dirty="0"/>
              <a:t>Option 2: Known or unknown TCI state switching is applied in FR2 HST depends on the deployment. </a:t>
            </a:r>
          </a:p>
          <a:p>
            <a:pPr lvl="2" hangingPunct="0"/>
            <a:r>
              <a:rPr lang="en-US" dirty="0"/>
              <a:t>If the overlapping area between serving beam and target beam is appropriate, the L1-RSRP measurement can be reported in time. The existing TCI switching delay can be reused in FR2 HST. </a:t>
            </a:r>
          </a:p>
          <a:p>
            <a:pPr lvl="2" hangingPunct="0"/>
            <a:r>
              <a:rPr lang="en-US" dirty="0"/>
              <a:t>If UE is not able to report L1-RSRP of the approaching beam before network indicates a TCI state switching, L1-RSRP measurement procedure will be additional added. The performance shall be carefully studied</a:t>
            </a:r>
          </a:p>
          <a:p>
            <a:pPr lvl="1" hangingPunct="0"/>
            <a:r>
              <a:rPr lang="en-US" dirty="0"/>
              <a:t>Option 3: Other options are not precluded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 Uplink spatial relation switch delay:</a:t>
            </a:r>
          </a:p>
          <a:p>
            <a:pPr lvl="1" hangingPunct="0"/>
            <a:r>
              <a:rPr lang="en-US" dirty="0"/>
              <a:t>FFS: The applicability and possible impact of requirements on HST FR2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C2499-9C59-465A-A392-C89C892B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87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Summary of Ap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85328"/>
              </p:ext>
            </p:extLst>
          </p:nvPr>
        </p:nvGraphicFramePr>
        <p:xfrm>
          <a:off x="412386" y="1484784"/>
          <a:ext cx="5328591" cy="514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effectLst/>
                        </a:rPr>
                        <a:t>FFS</a:t>
                      </a:r>
                      <a:endParaRPr lang="en-150" sz="1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5406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effectLst/>
                        </a:rPr>
                        <a:t>FFS </a:t>
                      </a:r>
                      <a:endParaRPr lang="en-150" sz="1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RRC re-establishment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dirty="0">
                          <a:effectLst/>
                        </a:rPr>
                        <a:t>Deprioritize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54062">
                <a:tc rowSpan="3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Timing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430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TX timing, timer, TA, Cell Phase Sync accuracy, deriveSSB-IndexFromCell tolerance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84430"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MRTD/MTTD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dirty="0">
                          <a:effectLst/>
                        </a:rPr>
                        <a:t>No impact identified 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575511028"/>
                  </a:ext>
                </a:extLst>
              </a:tr>
              <a:tr h="15406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SCell Activation and Deactivation Delay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Link Recovery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5406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General measurement requirement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dirty="0">
                          <a:effectLst/>
                        </a:rPr>
                        <a:t>Deprioritize</a:t>
                      </a:r>
                      <a:endParaRPr lang="en-150" sz="1000" b="1" strike="sngStrik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Not applicable to FR2 HST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151" y="1777842"/>
            <a:ext cx="2979521" cy="3632021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150" dirty="0"/>
          </a:p>
          <a:p>
            <a:pPr lvl="1"/>
            <a:r>
              <a:rPr lang="en-150" b="1" dirty="0"/>
              <a:t>Deprioritize</a:t>
            </a:r>
            <a:r>
              <a:rPr lang="en-150" dirty="0"/>
              <a:t>: can be discussed and studied further but with low priority.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2679"/>
              </p:ext>
            </p:extLst>
          </p:nvPr>
        </p:nvGraphicFramePr>
        <p:xfrm>
          <a:off x="626165" y="2423160"/>
          <a:ext cx="7891670" cy="2926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R4-2104851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FR2 HST RRM requirement - geneal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R4-2104852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3298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R4-2104754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the maximum supported speed analysis for NR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0777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R4-2104755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4345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R4-2104949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3630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R4-2104814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general considerations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4996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R4-2104815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62558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R4-2106937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1444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R4-2106504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6089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R4-2106505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aspects of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7045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R4-2106583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Simulation analysis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74940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R4-2106584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about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53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R4-2104907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4070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R4-2105027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Supported Speed from RRM perspective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6927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R4-2106838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61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p</a:t>
            </a:r>
            <a:r>
              <a:rPr lang="en-150" dirty="0"/>
              <a:t>resented </a:t>
            </a:r>
            <a:r>
              <a:rPr lang="en-GB" dirty="0"/>
              <a:t>i</a:t>
            </a:r>
            <a:r>
              <a:rPr lang="en-150" dirty="0"/>
              <a:t>n WID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R4-2016920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</a:t>
            </a:r>
            <a:r>
              <a:rPr lang="en-150" dirty="0"/>
              <a:t>2103679 WF</a:t>
            </a:r>
            <a:r>
              <a:rPr lang="en-US" dirty="0"/>
              <a:t> </a:t>
            </a:r>
            <a:r>
              <a:rPr lang="en-US" altLang="zh-CN" dirty="0"/>
              <a:t>on Rel-1</a:t>
            </a:r>
            <a:r>
              <a:rPr lang="en-150" altLang="zh-CN" dirty="0"/>
              <a:t>7</a:t>
            </a:r>
            <a:r>
              <a:rPr lang="en-US" altLang="zh-CN" dirty="0"/>
              <a:t> NR</a:t>
            </a:r>
            <a:r>
              <a:rPr lang="en-150" altLang="zh-CN" dirty="0"/>
              <a:t> </a:t>
            </a:r>
            <a:r>
              <a:rPr lang="en-GB" altLang="zh-CN" dirty="0"/>
              <a:t>H</a:t>
            </a:r>
            <a:r>
              <a:rPr lang="en-150" altLang="zh-CN" dirty="0"/>
              <a:t>S</a:t>
            </a:r>
            <a:r>
              <a:rPr lang="en-GB" altLang="zh-CN" dirty="0"/>
              <a:t>T</a:t>
            </a:r>
            <a:r>
              <a:rPr lang="en-150" altLang="zh-CN" dirty="0"/>
              <a:t> </a:t>
            </a:r>
            <a:r>
              <a:rPr lang="en-GB" altLang="zh-CN" dirty="0"/>
              <a:t>F</a:t>
            </a:r>
            <a:r>
              <a:rPr lang="en-150" altLang="zh-CN" dirty="0"/>
              <a:t>R2 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h</a:t>
            </a:r>
            <a:r>
              <a:rPr lang="en-150" altLang="zh-CN" dirty="0"/>
              <a:t>a</a:t>
            </a:r>
            <a:r>
              <a:rPr lang="en-GB" altLang="zh-CN" dirty="0"/>
              <a:t>n</a:t>
            </a:r>
            <a:r>
              <a:rPr lang="en-150" altLang="zh-CN" dirty="0"/>
              <a:t>c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s,</a:t>
            </a:r>
            <a:br>
              <a:rPr lang="en-150" altLang="zh-CN" dirty="0"/>
            </a:br>
            <a:r>
              <a:rPr lang="en-150" altLang="zh-CN" dirty="0"/>
              <a:t>RRM </a:t>
            </a:r>
            <a:r>
              <a:rPr lang="en-GB" altLang="zh-CN" dirty="0"/>
              <a:t>r</a:t>
            </a:r>
            <a:r>
              <a:rPr lang="en-150" altLang="zh-CN" dirty="0"/>
              <a:t>e</a:t>
            </a:r>
            <a:r>
              <a:rPr lang="en-GB" altLang="zh-CN" dirty="0"/>
              <a:t>q</a:t>
            </a:r>
            <a:r>
              <a:rPr lang="en-150" altLang="zh-CN" dirty="0"/>
              <a:t>u</a:t>
            </a:r>
            <a:r>
              <a:rPr lang="en-GB" altLang="zh-CN" dirty="0"/>
              <a:t>i</a:t>
            </a:r>
            <a:r>
              <a:rPr lang="en-150" altLang="zh-CN" dirty="0"/>
              <a:t>r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</a:t>
            </a:r>
            <a:r>
              <a:rPr lang="en-GB" dirty="0"/>
              <a:t> </a:t>
            </a:r>
            <a:r>
              <a:rPr lang="en-150" dirty="0"/>
              <a:t>has been approved at the </a:t>
            </a:r>
            <a:r>
              <a:rPr lang="en-150" altLang="zh-CN" dirty="0"/>
              <a:t>previous meeting </a:t>
            </a:r>
            <a:r>
              <a:rPr lang="en-GB" altLang="zh-CN" dirty="0"/>
              <a:t>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en-150" altLang="zh-CN" dirty="0"/>
              <a:t>summaries</a:t>
            </a:r>
            <a:r>
              <a:rPr lang="en-GB" altLang="zh-CN" dirty="0"/>
              <a:t> in RAN4#9</a:t>
            </a:r>
            <a:r>
              <a:rPr lang="en-150" altLang="zh-CN" dirty="0"/>
              <a:t>8-bis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en-150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en-150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</a:t>
            </a:r>
            <a:r>
              <a:rPr lang="en-150" dirty="0" err="1"/>
              <a:t>eneral</a:t>
            </a:r>
            <a:r>
              <a:rPr lang="en-150" dirty="0"/>
              <a:t>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150" dirty="0"/>
              <a:t>The discussion on whether an HST FR2 network should be capable to server only HST FR2 </a:t>
            </a:r>
            <a:r>
              <a:rPr lang="en-150" dirty="0" err="1"/>
              <a:t>CPEs</a:t>
            </a:r>
            <a:r>
              <a:rPr lang="en-150" dirty="0"/>
              <a:t> or also other types of </a:t>
            </a:r>
            <a:r>
              <a:rPr lang="en-150" dirty="0" err="1"/>
              <a:t>UEs</a:t>
            </a:r>
            <a:r>
              <a:rPr lang="en-150" dirty="0"/>
              <a:t> shall be continued in the HST FR2 deployments thread.</a:t>
            </a:r>
          </a:p>
          <a:p>
            <a:endParaRPr lang="en-150" dirty="0"/>
          </a:p>
          <a:p>
            <a:r>
              <a:rPr lang="en-150" dirty="0"/>
              <a:t>The discussion on the number of Rx beams shall continue in the HST FR2 deployments thread.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9DEC-9C12-47CB-94E9-C6F312F8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Maximum Supported Speed from RRM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D71D-79A0-4814-907D-65198F7FF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evaluation of maximum supported speed from the RRM perspective based on the detailed RRM requirements.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86A-4FB2-4CAF-BD98-0ABB7526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0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9474-0FB5-48D2-A7E0-8617FECE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</a:t>
            </a:r>
            <a:r>
              <a:rPr lang="en-150" dirty="0" err="1"/>
              <a:t>Fo</a:t>
            </a:r>
            <a:r>
              <a:rPr lang="en-US" dirty="0"/>
              <a:t>r</a:t>
            </a:r>
            <a:r>
              <a:rPr lang="en-150" dirty="0"/>
              <a:t>ward on CONNECTED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F992-FA5F-468B-8FA1-B70401706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RRC CONNECTED mode requirements for DRX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 err="1"/>
              <a:t>tion</a:t>
            </a:r>
            <a:r>
              <a:rPr lang="en-150" dirty="0"/>
              <a:t> 1: </a:t>
            </a:r>
            <a:r>
              <a:rPr lang="en-US" dirty="0"/>
              <a:t>Define requirements for non-DRX case only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US" dirty="0"/>
              <a:t>Define requirements for the short DRX configurations and apply exiting R16 requirements for longer cycles.</a:t>
            </a:r>
            <a:endParaRPr lang="en-150" dirty="0"/>
          </a:p>
          <a:p>
            <a:pPr lvl="1"/>
            <a:r>
              <a:rPr lang="en-150" dirty="0"/>
              <a:t>FFS: the lengths of short DRX cycle with new requirements</a:t>
            </a:r>
          </a:p>
          <a:p>
            <a:pPr lvl="1"/>
            <a:endParaRPr lang="en-150" dirty="0"/>
          </a:p>
          <a:p>
            <a:r>
              <a:rPr lang="en-GB" dirty="0"/>
              <a:t>Scaling factor N</a:t>
            </a:r>
            <a:endParaRPr lang="en-150" dirty="0"/>
          </a:p>
          <a:p>
            <a:pPr lvl="1"/>
            <a:r>
              <a:rPr lang="en-US" dirty="0"/>
              <a:t>Option 1: For FR2 HST, the FR2 scaling factor can be reduced as: 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uni</a:t>
            </a:r>
            <a:r>
              <a:rPr lang="en-US" dirty="0"/>
              <a:t>-directional deployment, N=</a:t>
            </a:r>
            <a:r>
              <a:rPr lang="en-150" dirty="0"/>
              <a:t>[</a:t>
            </a:r>
            <a:r>
              <a:rPr lang="en-US" dirty="0"/>
              <a:t>1</a:t>
            </a:r>
            <a:r>
              <a:rPr lang="en-150" dirty="0"/>
              <a:t>]</a:t>
            </a:r>
            <a:endParaRPr lang="en-US" dirty="0"/>
          </a:p>
          <a:p>
            <a:pPr lvl="2"/>
            <a:r>
              <a:rPr lang="en-US" dirty="0"/>
              <a:t>For bi-</a:t>
            </a:r>
            <a:r>
              <a:rPr lang="en-US" dirty="0" err="1"/>
              <a:t>direcitonal</a:t>
            </a:r>
            <a:r>
              <a:rPr lang="en-US" dirty="0"/>
              <a:t> deployment, N=</a:t>
            </a:r>
            <a:r>
              <a:rPr lang="en-150" dirty="0"/>
              <a:t>[</a:t>
            </a:r>
            <a:r>
              <a:rPr lang="en-US" dirty="0"/>
              <a:t>2</a:t>
            </a:r>
            <a:r>
              <a:rPr lang="en-150" dirty="0"/>
              <a:t>]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Option 2: </a:t>
            </a:r>
            <a:r>
              <a:rPr lang="en-GB" dirty="0">
                <a:solidFill>
                  <a:srgbClr val="00B050"/>
                </a:solidFill>
              </a:rPr>
              <a:t>Scaling factor N (number of Rx beams to sweep) may depend on available network assistant information.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strike="sngStrike" dirty="0">
                <a:solidFill>
                  <a:srgbClr val="00B050"/>
                </a:solidFill>
              </a:rPr>
              <a:t>Option 2: </a:t>
            </a:r>
            <a:r>
              <a:rPr lang="en-US" dirty="0"/>
              <a:t>Other options are not precluded </a:t>
            </a:r>
          </a:p>
          <a:p>
            <a:pPr lvl="1"/>
            <a:endParaRPr lang="en-150" dirty="0"/>
          </a:p>
          <a:p>
            <a:pPr lvl="1"/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AEEC0-7155-452D-9F5E-E600D65D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620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858B-8930-41F3-B9E1-E73EE8F4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CONNECTED State Mobility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9A99-E820-4BE5-A2FE-B500E992D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Handover:</a:t>
            </a:r>
          </a:p>
          <a:p>
            <a:pPr lvl="1"/>
            <a:r>
              <a:rPr lang="en-US" dirty="0"/>
              <a:t>Existing FR2 requirement should be applicable to the HST FR2 deployments when the target cell is known.</a:t>
            </a:r>
          </a:p>
          <a:p>
            <a:pPr lvl="1"/>
            <a:r>
              <a:rPr lang="en-US" dirty="0"/>
              <a:t>FFS: Handover requirements when the target cell is unknown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FFS: a need to address the potential change in the scaling factor 8.</a:t>
            </a:r>
          </a:p>
          <a:p>
            <a:pPr lvl="1"/>
            <a:endParaRPr lang="en-US" dirty="0"/>
          </a:p>
          <a:p>
            <a:r>
              <a:rPr lang="en-US" dirty="0"/>
              <a:t>Connection mobility control - RRC re-establishment:</a:t>
            </a:r>
          </a:p>
          <a:p>
            <a:pPr lvl="1"/>
            <a:r>
              <a:rPr lang="en-US" dirty="0"/>
              <a:t>FFS: whether the existing requirements can work for FR2 HST.</a:t>
            </a:r>
          </a:p>
          <a:p>
            <a:pPr lvl="1"/>
            <a:endParaRPr lang="en-US" dirty="0"/>
          </a:p>
          <a:p>
            <a:r>
              <a:rPr lang="en-US" dirty="0"/>
              <a:t>Connection Mobility Control - RRC Release with Redirection</a:t>
            </a:r>
          </a:p>
          <a:p>
            <a:pPr lvl="1"/>
            <a:r>
              <a:rPr lang="en-US" dirty="0"/>
              <a:t>Deprioritize the analysis of the requirement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86A83-A0F3-44AF-9412-C26ED558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38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3413-3AEF-46BC-BEE5-F2ADE35E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57A7-F75E-4C60-ABBB-C283E3EC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Autonomous time adjustment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Autonomous timing adjust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150" dirty="0"/>
              <a:t>Option 2: Other options are not precluded</a:t>
            </a:r>
          </a:p>
          <a:p>
            <a:endParaRPr lang="en-150" dirty="0"/>
          </a:p>
          <a:p>
            <a:r>
              <a:rPr lang="en-150" dirty="0"/>
              <a:t>TA </a:t>
            </a:r>
            <a:r>
              <a:rPr lang="en-150" dirty="0" err="1"/>
              <a:t>mechani</a:t>
            </a:r>
            <a:r>
              <a:rPr lang="en-GB" dirty="0"/>
              <a:t>s</a:t>
            </a:r>
            <a:r>
              <a:rPr lang="en-150" dirty="0"/>
              <a:t>m </a:t>
            </a:r>
            <a:r>
              <a:rPr lang="en-150" dirty="0" err="1"/>
              <a:t>enha</a:t>
            </a:r>
            <a:r>
              <a:rPr lang="en-GB" dirty="0"/>
              <a:t>n</a:t>
            </a:r>
            <a:r>
              <a:rPr lang="en-150" dirty="0"/>
              <a:t>cement:</a:t>
            </a:r>
          </a:p>
          <a:p>
            <a:pPr lvl="1"/>
            <a:r>
              <a:rPr lang="en-US" dirty="0"/>
              <a:t>Option 1: One-time large TA adjustment can be enabled when switching between RRH for </a:t>
            </a:r>
            <a:r>
              <a:rPr lang="en-US" dirty="0" err="1"/>
              <a:t>uni</a:t>
            </a:r>
            <a:r>
              <a:rPr lang="en-US" dirty="0"/>
              <a:t>-directional deployment</a:t>
            </a:r>
          </a:p>
          <a:p>
            <a:pPr lvl="1"/>
            <a:r>
              <a:rPr lang="en-US" dirty="0"/>
              <a:t>Option 2: Other options are not precluded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Requirements for MRTD/MTTD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Not applicable to FR2 HST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58163-3BDB-48D1-AD6D-7FD2E640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51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Requirements on inter-frequency measurements</a:t>
            </a:r>
            <a:endParaRPr lang="en-150" dirty="0"/>
          </a:p>
          <a:p>
            <a:pPr lvl="1"/>
            <a:r>
              <a:rPr lang="en-150" dirty="0"/>
              <a:t>Option 1:  </a:t>
            </a:r>
            <a:r>
              <a:rPr lang="en-US" dirty="0"/>
              <a:t>Inter-frequency measurements are required for NR single carrier scenario in FR2</a:t>
            </a:r>
            <a:endParaRPr lang="ru-RU" dirty="0"/>
          </a:p>
          <a:p>
            <a:pPr lvl="1"/>
            <a:r>
              <a:rPr lang="en-150" dirty="0"/>
              <a:t>Option 2: </a:t>
            </a:r>
            <a:r>
              <a:rPr lang="en-GB" dirty="0"/>
              <a:t>Not applicable to FR2 HST</a:t>
            </a:r>
            <a:endParaRPr lang="en-150" dirty="0"/>
          </a:p>
          <a:p>
            <a:pPr marL="457200" lvl="1" indent="0">
              <a:buNone/>
            </a:pPr>
            <a:endParaRPr lang="en-150" dirty="0"/>
          </a:p>
          <a:p>
            <a:r>
              <a:rPr lang="en-GB" dirty="0"/>
              <a:t>Requirements on inter-RAT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 </a:t>
            </a:r>
            <a:r>
              <a:rPr lang="en-US" dirty="0"/>
              <a:t>Inter-RAT measurements are required for NR SA single carrier scenario in FR2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GB" dirty="0"/>
              <a:t>Not applicable to FR2 HST</a:t>
            </a:r>
            <a:endParaRPr lang="en-150" dirty="0"/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12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9" y="1528838"/>
            <a:ext cx="8229600" cy="4756150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Cell identification - Intra-frequency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The intra-frequency measurement requirement shall be enhanced</a:t>
            </a:r>
          </a:p>
          <a:p>
            <a:pPr lvl="1"/>
            <a:r>
              <a:rPr lang="en-150" dirty="0"/>
              <a:t>FFS: the enhancements to be introduced</a:t>
            </a:r>
          </a:p>
          <a:p>
            <a:endParaRPr lang="en-150" dirty="0"/>
          </a:p>
          <a:p>
            <a:r>
              <a:rPr lang="en-US" dirty="0"/>
              <a:t>Cell identification - PSS/SSS detection</a:t>
            </a:r>
            <a:endParaRPr lang="en-150" dirty="0"/>
          </a:p>
          <a:p>
            <a:pPr lvl="1"/>
            <a:r>
              <a:rPr lang="en-US" dirty="0"/>
              <a:t>The Cell identification - PSS/SSS detection requirements shall be enhanced</a:t>
            </a:r>
            <a:endParaRPr lang="en-150" dirty="0"/>
          </a:p>
          <a:p>
            <a:pPr lvl="1"/>
            <a:r>
              <a:rPr lang="en-150" dirty="0"/>
              <a:t>FFS: the enhancements to be introduced</a:t>
            </a:r>
          </a:p>
          <a:p>
            <a:endParaRPr lang="en-150" dirty="0"/>
          </a:p>
          <a:p>
            <a:r>
              <a:rPr lang="en-GB" dirty="0"/>
              <a:t>Restriction on SMTC periodicity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Option 1</a:t>
            </a:r>
            <a:r>
              <a:rPr lang="en-150" dirty="0"/>
              <a:t>: </a:t>
            </a:r>
            <a:r>
              <a:rPr lang="en-GB" dirty="0"/>
              <a:t>Restriction on SMTC periodicity configuration are preferred in FR2 HST.</a:t>
            </a:r>
          </a:p>
          <a:p>
            <a:pPr lvl="1"/>
            <a:r>
              <a:rPr lang="en-GB" dirty="0"/>
              <a:t>Option </a:t>
            </a:r>
            <a:r>
              <a:rPr lang="en-150" dirty="0"/>
              <a:t>2</a:t>
            </a:r>
            <a:r>
              <a:rPr lang="en-GB" dirty="0"/>
              <a:t>: No limitation of SMTC and relying on network implementation.</a:t>
            </a:r>
          </a:p>
          <a:p>
            <a:endParaRPr lang="en-150" dirty="0"/>
          </a:p>
          <a:p>
            <a:r>
              <a:rPr lang="en-GB" dirty="0"/>
              <a:t>L1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150" dirty="0"/>
              <a:t>L1 measurements </a:t>
            </a:r>
            <a:r>
              <a:rPr lang="en-US" dirty="0"/>
              <a:t>shall be enhanced</a:t>
            </a:r>
            <a:endParaRPr lang="en-150" dirty="0"/>
          </a:p>
          <a:p>
            <a:pPr lvl="1"/>
            <a:r>
              <a:rPr lang="en-150" dirty="0"/>
              <a:t>FFS: the enhancements to be introduced</a:t>
            </a:r>
            <a:endParaRPr lang="en-US" dirty="0"/>
          </a:p>
          <a:p>
            <a:endParaRPr lang="en-150" dirty="0"/>
          </a:p>
          <a:p>
            <a:r>
              <a:rPr lang="en-GB" dirty="0"/>
              <a:t>CSI-RS based L3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The analysis of the requirements to be de-prioritized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45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5AIRPNAIUNRU-1328258698-3828</_dlc_DocId>
    <_dlc_DocIdUrl xmlns="71c5aaf6-e6ce-465b-b873-5148d2a4c105">
      <Url>https://nokia.sharepoint.com/sites/c5g/5gradio/_layouts/15/DocIdRedir.aspx?ID=5AIRPNAIUNRU-1328258698-3828</Url>
      <Description>5AIRPNAIUNRU-1328258698-3828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B09FE0A6-A20A-477E-92FA-14D143281CE5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16632</TotalTime>
  <Words>2085</Words>
  <Application>Microsoft Office PowerPoint</Application>
  <PresentationFormat>On-screen Show (4:3)</PresentationFormat>
  <Paragraphs>290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主题</vt:lpstr>
      <vt:lpstr>WF on Rel-17 NR HST FR2 enhancements, RRM requirements</vt:lpstr>
      <vt:lpstr>Background</vt:lpstr>
      <vt:lpstr>General Agreements</vt:lpstr>
      <vt:lpstr>Way Forward on Maximum Supported Speed from RRM Perspective</vt:lpstr>
      <vt:lpstr>Way Forward on CONNECTED State Mobility </vt:lpstr>
      <vt:lpstr>Way Forward on CONNECTED State Mobility (Continued)</vt:lpstr>
      <vt:lpstr>Way Forward on Timing</vt:lpstr>
      <vt:lpstr>Way Forward on Measurement Procedures</vt:lpstr>
      <vt:lpstr>Way Forward on Measurement Procedures (continued)</vt:lpstr>
      <vt:lpstr>Way Forward on IDLE/INACTIVE State Mobility </vt:lpstr>
      <vt:lpstr>Way Forward on Signalling</vt:lpstr>
      <vt:lpstr>Way Forward on Signalling (continued)</vt:lpstr>
      <vt:lpstr>Summary of Applicability of Rel-15/16 Requirements to Rel-17 HST FR2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Chu-Hsiang Huang</cp:lastModifiedBy>
  <cp:revision>470</cp:revision>
  <dcterms:created xsi:type="dcterms:W3CDTF">2019-09-05T02:26:38Z</dcterms:created>
  <dcterms:modified xsi:type="dcterms:W3CDTF">2021-04-16T23:01:44Z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642f84ab-693e-4160-a07b-66f98f495ce2</vt:lpwstr>
  </property>
</Properties>
</file>